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5" r:id="rId1"/>
    <p:sldMasterId id="2147484353" r:id="rId2"/>
    <p:sldMasterId id="2147483661" r:id="rId3"/>
  </p:sldMasterIdLst>
  <p:notesMasterIdLst>
    <p:notesMasterId r:id="rId15"/>
  </p:notesMasterIdLst>
  <p:sldIdLst>
    <p:sldId id="433" r:id="rId4"/>
    <p:sldId id="428" r:id="rId5"/>
    <p:sldId id="431" r:id="rId6"/>
    <p:sldId id="429" r:id="rId7"/>
    <p:sldId id="430" r:id="rId8"/>
    <p:sldId id="434" r:id="rId9"/>
    <p:sldId id="438" r:id="rId10"/>
    <p:sldId id="439" r:id="rId11"/>
    <p:sldId id="440" r:id="rId12"/>
    <p:sldId id="441" r:id="rId13"/>
    <p:sldId id="447" r:id="rId14"/>
  </p:sldIdLst>
  <p:sldSz cx="12192000" cy="6858000"/>
  <p:notesSz cx="6858000" cy="9144000"/>
  <p:defaultTextStyle>
    <a:defPPr>
      <a:defRPr lang="sv-SE"/>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752B"/>
    <a:srgbClr val="5D9906"/>
    <a:srgbClr val="93BB59"/>
    <a:srgbClr val="9FB95D"/>
    <a:srgbClr val="72961A"/>
    <a:srgbClr val="4475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A488322-F2BA-4B5B-9748-0D474271808F}" styleName="Mellanmörkt format 3 - Dekorfär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llanmörkt format 4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Mörkt format 1 - Dekorfär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Format med tema 1 - dekorfärg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Format med tema 2 - dekorfärg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5"/>
    <p:restoredTop sz="94685"/>
  </p:normalViewPr>
  <p:slideViewPr>
    <p:cSldViewPr snapToGrid="0" showGuides="1">
      <p:cViewPr varScale="1">
        <p:scale>
          <a:sx n="109" d="100"/>
          <a:sy n="109" d="100"/>
        </p:scale>
        <p:origin x="708" y="10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2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C58AF58-CD5A-D14C-AC65-92045D99A80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sv-SE"/>
          </a:p>
        </p:txBody>
      </p:sp>
      <p:sp>
        <p:nvSpPr>
          <p:cNvPr id="3" name="Platshållare för datum 2">
            <a:extLst>
              <a:ext uri="{FF2B5EF4-FFF2-40B4-BE49-F238E27FC236}">
                <a16:creationId xmlns:a16="http://schemas.microsoft.com/office/drawing/2014/main" id="{435C2880-E0DD-8145-87B0-D08A08D7D3E2}"/>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34" charset="-128"/>
              </a:defRPr>
            </a:lvl1pPr>
          </a:lstStyle>
          <a:p>
            <a:pPr>
              <a:defRPr/>
            </a:pPr>
            <a:fld id="{FE73C6A5-FB1D-3046-9BAB-CE665A54FC0F}" type="datetimeFigureOut">
              <a:rPr lang="sv-SE" altLang="sv-SE"/>
              <a:pPr>
                <a:defRPr/>
              </a:pPr>
              <a:t>2022-03-03</a:t>
            </a:fld>
            <a:endParaRPr lang="sv-SE" altLang="sv-SE"/>
          </a:p>
        </p:txBody>
      </p:sp>
      <p:sp>
        <p:nvSpPr>
          <p:cNvPr id="4" name="Platshållare för bildobjekt 3">
            <a:extLst>
              <a:ext uri="{FF2B5EF4-FFF2-40B4-BE49-F238E27FC236}">
                <a16:creationId xmlns:a16="http://schemas.microsoft.com/office/drawing/2014/main" id="{E7F678A1-D4A5-934F-A4E8-93FAE552C414}"/>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AEB220D8-9438-A441-B4BB-616331A5357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sv-SE" altLang="sv-SE" noProof="0"/>
              <a:t>Klicka här för att ändra format på bakgrundstexten</a:t>
            </a:r>
          </a:p>
          <a:p>
            <a:pPr lvl="1"/>
            <a:r>
              <a:rPr lang="sv-SE" altLang="sv-SE" noProof="0"/>
              <a:t>Nivå två</a:t>
            </a:r>
          </a:p>
          <a:p>
            <a:pPr lvl="2"/>
            <a:r>
              <a:rPr lang="sv-SE" altLang="sv-SE" noProof="0"/>
              <a:t>Nivå tre</a:t>
            </a:r>
          </a:p>
          <a:p>
            <a:pPr lvl="3"/>
            <a:r>
              <a:rPr lang="sv-SE" altLang="sv-SE" noProof="0"/>
              <a:t>Nivå fyra</a:t>
            </a:r>
          </a:p>
          <a:p>
            <a:pPr lvl="4"/>
            <a:r>
              <a:rPr lang="sv-SE" altLang="sv-SE" noProof="0"/>
              <a:t>Nivå fem</a:t>
            </a:r>
          </a:p>
        </p:txBody>
      </p:sp>
      <p:sp>
        <p:nvSpPr>
          <p:cNvPr id="6" name="Platshållare för sidfot 5">
            <a:extLst>
              <a:ext uri="{FF2B5EF4-FFF2-40B4-BE49-F238E27FC236}">
                <a16:creationId xmlns:a16="http://schemas.microsoft.com/office/drawing/2014/main" id="{17ABDFF8-70CD-BF4F-8083-1C5683B866F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sv-SE"/>
          </a:p>
        </p:txBody>
      </p:sp>
      <p:sp>
        <p:nvSpPr>
          <p:cNvPr id="7" name="Platshållare för bildnummer 6">
            <a:extLst>
              <a:ext uri="{FF2B5EF4-FFF2-40B4-BE49-F238E27FC236}">
                <a16:creationId xmlns:a16="http://schemas.microsoft.com/office/drawing/2014/main" id="{B9BCF104-8755-3849-AF4F-FCC233B1616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77C155C-0948-1D4D-94DD-53E0DB5C4453}" type="slidenum">
              <a:rPr lang="sv-SE" altLang="sv-SE"/>
              <a:pPr/>
              <a:t>‹#›</a:t>
            </a:fld>
            <a:endParaRPr lang="sv-SE" altLang="sv-SE"/>
          </a:p>
        </p:txBody>
      </p:sp>
    </p:spTree>
    <p:extLst>
      <p:ext uri="{BB962C8B-B14F-4D97-AF65-F5344CB8AC3E}">
        <p14:creationId xmlns:p14="http://schemas.microsoft.com/office/powerpoint/2010/main" val="3910933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Stor</a:t>
            </a:r>
            <a:r>
              <a:rPr lang="sv-SE" baseline="0" dirty="0"/>
              <a:t> variation mellan olika individers konsumtion och antal personer med riskabel alkoholkonsumtion beräknas till 1 000 000.</a:t>
            </a:r>
          </a:p>
          <a:p>
            <a:r>
              <a:rPr lang="sv-SE" baseline="0" dirty="0"/>
              <a:t>År 2009 inträffade 4500 dödsfall där alkohol var orsaken eller bidragande faktor. Samma år dog 6400 personer av tobaksrelaterade orsaker.</a:t>
            </a:r>
          </a:p>
          <a:p>
            <a:endParaRPr lang="sv-SE" dirty="0"/>
          </a:p>
          <a:p>
            <a:r>
              <a:rPr lang="sv-SE" dirty="0"/>
              <a:t>Postoperativa</a:t>
            </a:r>
            <a:r>
              <a:rPr lang="sv-SE" baseline="0" dirty="0"/>
              <a:t> komplikationer kan påverka långtidsöverlevnad. Tobaksrökning, högkonsumtion av alkohol och bristande nutrition ger en påvisat ökad risk för tidiga komplikationer och är förknippade med förkortad livslängd. Sammanfattningsvis talar fynden för betydelsen av att förebygga, upptäcka och åtgärda komplikationer tidigt. (Läkartidningen 2015-02-12)</a:t>
            </a:r>
          </a:p>
          <a:p>
            <a:endParaRPr lang="sv-SE" baseline="0" dirty="0"/>
          </a:p>
          <a:p>
            <a:r>
              <a:rPr lang="sv-SE" baseline="0" dirty="0"/>
              <a:t>https://www.can.se/fakta/alkohol/</a:t>
            </a:r>
          </a:p>
          <a:p>
            <a:endParaRPr lang="sv-SE" dirty="0"/>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3</a:t>
            </a:fld>
            <a:endParaRPr lang="sv-SE" altLang="sv-SE"/>
          </a:p>
        </p:txBody>
      </p:sp>
    </p:spTree>
    <p:extLst>
      <p:ext uri="{BB962C8B-B14F-4D97-AF65-F5344CB8AC3E}">
        <p14:creationId xmlns:p14="http://schemas.microsoft.com/office/powerpoint/2010/main" val="345422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Patientsäkerhetsarbetet för opererande specialiteter har ofta fokuserat på teknik, organisation och</a:t>
            </a:r>
            <a:r>
              <a:rPr lang="sv-SE" baseline="0" dirty="0"/>
              <a:t> rutiner. Bland patientbundna </a:t>
            </a:r>
            <a:r>
              <a:rPr lang="sv-SE" baseline="0" dirty="0" err="1"/>
              <a:t>riksfaktorer</a:t>
            </a:r>
            <a:r>
              <a:rPr lang="sv-SE" baseline="0" dirty="0"/>
              <a:t> har på senare år tobaksrökning uppmärksammats som en påverkbar individuell </a:t>
            </a:r>
            <a:r>
              <a:rPr lang="sv-SE" baseline="0" dirty="0" err="1"/>
              <a:t>riksfaktor</a:t>
            </a:r>
            <a:r>
              <a:rPr lang="sv-SE" baseline="0" dirty="0"/>
              <a:t>. </a:t>
            </a:r>
            <a:endParaRPr lang="sv-SE" dirty="0"/>
          </a:p>
          <a:p>
            <a:endParaRPr lang="sv-SE" dirty="0"/>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4</a:t>
            </a:fld>
            <a:endParaRPr lang="sv-SE" altLang="sv-SE"/>
          </a:p>
        </p:txBody>
      </p:sp>
    </p:spTree>
    <p:extLst>
      <p:ext uri="{BB962C8B-B14F-4D97-AF65-F5344CB8AC3E}">
        <p14:creationId xmlns:p14="http://schemas.microsoft.com/office/powerpoint/2010/main" val="168466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Sammantaget ökar risken för postoperativa komplikationer med 56 % i denna meta-analys</a:t>
            </a:r>
            <a:r>
              <a:rPr lang="sv-SE" baseline="0" dirty="0"/>
              <a:t> (RR=1,56 CI: 1,31-1,87)</a:t>
            </a:r>
            <a:endParaRPr lang="sv-SE" dirty="0"/>
          </a:p>
          <a:p>
            <a:r>
              <a:rPr lang="sv-SE" dirty="0"/>
              <a:t>Alkoholens</a:t>
            </a:r>
            <a:r>
              <a:rPr lang="sv-SE" baseline="0" dirty="0"/>
              <a:t> association till operationskomplikationer är frekvent publicerat. I en meta-analys med 55 originalartiklar publicerade under perioden januari 2000 till oktober 2011 är dessa de mest frekventa komplikationerna inom 30 postoperativa dagar.</a:t>
            </a:r>
          </a:p>
          <a:p>
            <a:endParaRPr lang="sv-SE" dirty="0"/>
          </a:p>
          <a:p>
            <a:r>
              <a:rPr lang="sv-SE" dirty="0"/>
              <a:t>Det vill säga att operation av rökare</a:t>
            </a:r>
            <a:r>
              <a:rPr lang="sv-SE" baseline="0" dirty="0"/>
              <a:t> och riskfyllt drickande patienter är förenat med både statistisk och klinisk betydande ökad risk för postoperativ morbiditet, och för sistnämnda grupp också stor ökad mortalitet.</a:t>
            </a:r>
          </a:p>
          <a:p>
            <a:endParaRPr lang="sv-SE" dirty="0"/>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5</a:t>
            </a:fld>
            <a:endParaRPr lang="sv-SE" altLang="sv-SE"/>
          </a:p>
        </p:txBody>
      </p:sp>
    </p:spTree>
    <p:extLst>
      <p:ext uri="{BB962C8B-B14F-4D97-AF65-F5344CB8AC3E}">
        <p14:creationId xmlns:p14="http://schemas.microsoft.com/office/powerpoint/2010/main" val="352511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Patientsäkerhetsarbetet för opererande specialiteter har ofta fokuserat på teknik, organisation och</a:t>
            </a:r>
            <a:r>
              <a:rPr lang="sv-SE" baseline="0" dirty="0"/>
              <a:t> rutiner. Bland patientbundna </a:t>
            </a:r>
            <a:r>
              <a:rPr lang="sv-SE" baseline="0" dirty="0" err="1"/>
              <a:t>riksfaktorer</a:t>
            </a:r>
            <a:r>
              <a:rPr lang="sv-SE" baseline="0" dirty="0"/>
              <a:t> har på senare år tobaksrökning uppmärksammats som en påverkbar individuell </a:t>
            </a:r>
            <a:r>
              <a:rPr lang="sv-SE" baseline="0" dirty="0" err="1"/>
              <a:t>riksfaktor</a:t>
            </a:r>
            <a:r>
              <a:rPr lang="sv-SE" baseline="0" dirty="0"/>
              <a:t>. </a:t>
            </a:r>
            <a:endParaRPr lang="sv-SE" dirty="0"/>
          </a:p>
          <a:p>
            <a:endParaRPr lang="sv-SE" dirty="0"/>
          </a:p>
        </p:txBody>
      </p:sp>
      <p:sp>
        <p:nvSpPr>
          <p:cNvPr id="4" name="Platshållare för bildnummer 3"/>
          <p:cNvSpPr>
            <a:spLocks noGrp="1"/>
          </p:cNvSpPr>
          <p:nvPr>
            <p:ph type="sldNum" sz="quarter" idx="10"/>
          </p:nvPr>
        </p:nvSpPr>
        <p:spPr/>
        <p:txBody>
          <a:bodyPr/>
          <a:lstStyle/>
          <a:p>
            <a:fld id="{B77C155C-0948-1D4D-94DD-53E0DB5C4453}" type="slidenum">
              <a:rPr lang="sv-SE" altLang="sv-SE" smtClean="0"/>
              <a:pPr/>
              <a:t>6</a:t>
            </a:fld>
            <a:endParaRPr lang="sv-SE" altLang="sv-SE"/>
          </a:p>
        </p:txBody>
      </p:sp>
    </p:spTree>
    <p:extLst>
      <p:ext uri="{BB962C8B-B14F-4D97-AF65-F5344CB8AC3E}">
        <p14:creationId xmlns:p14="http://schemas.microsoft.com/office/powerpoint/2010/main" val="1873437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20000"/>
          </a:bodyPr>
          <a:lstStyle/>
          <a:p>
            <a:r>
              <a:rPr lang="sv-SE" dirty="0"/>
              <a:t>Vid riskfyllt drickande är de postoperativa infektionerna de mest frekventa komplikationerna.</a:t>
            </a:r>
          </a:p>
          <a:p>
            <a:r>
              <a:rPr lang="sv-SE" dirty="0"/>
              <a:t>Vid större kirurgiska ingrepp ses ökad förekomst av sårproblem, hjärtlungkomplikationer samt blödningsepisoder</a:t>
            </a:r>
          </a:p>
          <a:p>
            <a:r>
              <a:rPr lang="sv-SE" dirty="0"/>
              <a:t>Källa: Warner DO, 2009</a:t>
            </a:r>
          </a:p>
          <a:p>
            <a:endParaRPr lang="sv-SE" dirty="0"/>
          </a:p>
          <a:p>
            <a:r>
              <a:rPr lang="sv-SE" sz="2000" dirty="0"/>
              <a:t>Infektioner</a:t>
            </a:r>
          </a:p>
          <a:p>
            <a:pPr lvl="1"/>
            <a:r>
              <a:rPr lang="sv-SE" sz="1600" dirty="0"/>
              <a:t>Reducerad immunkapacitet</a:t>
            </a:r>
          </a:p>
          <a:p>
            <a:r>
              <a:rPr lang="sv-SE" sz="2000" dirty="0"/>
              <a:t>Sårproblem</a:t>
            </a:r>
          </a:p>
          <a:p>
            <a:pPr lvl="1"/>
            <a:r>
              <a:rPr lang="sv-SE" sz="1600" dirty="0"/>
              <a:t>Reducerad immunkapacitet</a:t>
            </a:r>
          </a:p>
          <a:p>
            <a:pPr lvl="1"/>
            <a:r>
              <a:rPr lang="sv-SE" sz="1600" dirty="0"/>
              <a:t>Nedsatt koncentration av protein i sårvävnad</a:t>
            </a:r>
            <a:endParaRPr lang="sv-SE" sz="2000" dirty="0"/>
          </a:p>
          <a:p>
            <a:r>
              <a:rPr lang="sv-SE" sz="2000" dirty="0"/>
              <a:t>Hjärt-lungkomplikationer</a:t>
            </a:r>
          </a:p>
          <a:p>
            <a:pPr lvl="1"/>
            <a:r>
              <a:rPr lang="sv-SE" sz="1600" dirty="0"/>
              <a:t>Alkohol är toxisk för muskulaturen </a:t>
            </a:r>
            <a:r>
              <a:rPr lang="sv-SE" sz="1600" dirty="0">
                <a:sym typeface="Wingdings" panose="05000000000000000000" pitchFamily="2" charset="2"/>
              </a:rPr>
              <a:t></a:t>
            </a:r>
            <a:r>
              <a:rPr lang="sv-SE" sz="1600" dirty="0"/>
              <a:t> subklinisk hjärtinsufficiens</a:t>
            </a:r>
          </a:p>
          <a:p>
            <a:pPr lvl="1"/>
            <a:r>
              <a:rPr lang="sv-SE" sz="1600" dirty="0"/>
              <a:t>Alkohol har en direkt påverkan på ciliefunktionen</a:t>
            </a:r>
          </a:p>
          <a:p>
            <a:r>
              <a:rPr lang="sv-SE" sz="2000" dirty="0"/>
              <a:t>Operativ stress-respons</a:t>
            </a:r>
          </a:p>
          <a:p>
            <a:pPr lvl="1"/>
            <a:r>
              <a:rPr lang="sv-SE" sz="1600" dirty="0"/>
              <a:t>Ökad metabolisk stress-respons under och efter det kirurgiska ingreppet</a:t>
            </a:r>
          </a:p>
          <a:p>
            <a:pPr lvl="1"/>
            <a:r>
              <a:rPr lang="sv-SE" sz="1600" dirty="0"/>
              <a:t>Ökad koncentration av adrenalin, noradrenalin och kortisol </a:t>
            </a:r>
            <a:r>
              <a:rPr lang="sv-SE" sz="1600" dirty="0">
                <a:sym typeface="Wingdings" panose="05000000000000000000" pitchFamily="2" charset="2"/>
              </a:rPr>
              <a:t> försämrad organfunktion  större risk för komplikationer</a:t>
            </a:r>
            <a:endParaRPr lang="sv-SE" sz="1600" dirty="0"/>
          </a:p>
        </p:txBody>
      </p:sp>
      <p:sp>
        <p:nvSpPr>
          <p:cNvPr id="4" name="Platshållare för bildnummer 3"/>
          <p:cNvSpPr>
            <a:spLocks noGrp="1"/>
          </p:cNvSpPr>
          <p:nvPr>
            <p:ph type="sldNum" sz="quarter" idx="10"/>
          </p:nvPr>
        </p:nvSpPr>
        <p:spPr/>
        <p:txBody>
          <a:bodyPr/>
          <a:lstStyle/>
          <a:p>
            <a:fld id="{2E060D78-0732-444B-B0D5-1543BC9666EF}" type="slidenum">
              <a:rPr lang="sv-SE" smtClean="0"/>
              <a:t>7</a:t>
            </a:fld>
            <a:endParaRPr lang="sv-SE"/>
          </a:p>
        </p:txBody>
      </p:sp>
    </p:spTree>
    <p:extLst>
      <p:ext uri="{BB962C8B-B14F-4D97-AF65-F5344CB8AC3E}">
        <p14:creationId xmlns:p14="http://schemas.microsoft.com/office/powerpoint/2010/main" val="165466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riskfyllt</a:t>
            </a:r>
            <a:r>
              <a:rPr lang="sv-SE" baseline="0" dirty="0"/>
              <a:t> drickande är de postoperativa infektionerna de mest frekventa komplikationerna.</a:t>
            </a:r>
          </a:p>
          <a:p>
            <a:r>
              <a:rPr lang="sv-SE" baseline="0" dirty="0"/>
              <a:t>Vid större kirurgiska ingrepp ses ökad förekomst av sårproblem, hjärtlungkomplikationer samt blödningsepisoder</a:t>
            </a:r>
            <a:endParaRPr lang="sv-SE" dirty="0"/>
          </a:p>
        </p:txBody>
      </p:sp>
      <p:sp>
        <p:nvSpPr>
          <p:cNvPr id="4" name="Platshållare för bildnummer 3"/>
          <p:cNvSpPr>
            <a:spLocks noGrp="1"/>
          </p:cNvSpPr>
          <p:nvPr>
            <p:ph type="sldNum" sz="quarter" idx="10"/>
          </p:nvPr>
        </p:nvSpPr>
        <p:spPr/>
        <p:txBody>
          <a:bodyPr/>
          <a:lstStyle/>
          <a:p>
            <a:fld id="{2E060D78-0732-444B-B0D5-1543BC9666EF}" type="slidenum">
              <a:rPr lang="sv-SE" smtClean="0"/>
              <a:t>8</a:t>
            </a:fld>
            <a:endParaRPr lang="sv-SE"/>
          </a:p>
        </p:txBody>
      </p:sp>
    </p:spTree>
    <p:extLst>
      <p:ext uri="{BB962C8B-B14F-4D97-AF65-F5344CB8AC3E}">
        <p14:creationId xmlns:p14="http://schemas.microsoft.com/office/powerpoint/2010/main" val="61038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Förbättring</a:t>
            </a:r>
            <a:r>
              <a:rPr lang="sv-SE" baseline="0" dirty="0"/>
              <a:t> eller hel normalisering ses vid nykterhet från alkohol under följande tider och följande organfunktioner.</a:t>
            </a:r>
            <a:endParaRPr lang="sv-SE" dirty="0"/>
          </a:p>
        </p:txBody>
      </p:sp>
      <p:sp>
        <p:nvSpPr>
          <p:cNvPr id="4" name="Platshållare för bildnummer 3"/>
          <p:cNvSpPr>
            <a:spLocks noGrp="1"/>
          </p:cNvSpPr>
          <p:nvPr>
            <p:ph type="sldNum" sz="quarter" idx="10"/>
          </p:nvPr>
        </p:nvSpPr>
        <p:spPr/>
        <p:txBody>
          <a:bodyPr/>
          <a:lstStyle/>
          <a:p>
            <a:fld id="{2E060D78-0732-444B-B0D5-1543BC9666EF}" type="slidenum">
              <a:rPr lang="sv-SE" smtClean="0"/>
              <a:t>9</a:t>
            </a:fld>
            <a:endParaRPr lang="sv-SE"/>
          </a:p>
        </p:txBody>
      </p:sp>
    </p:spTree>
    <p:extLst>
      <p:ext uri="{BB962C8B-B14F-4D97-AF65-F5344CB8AC3E}">
        <p14:creationId xmlns:p14="http://schemas.microsoft.com/office/powerpoint/2010/main" val="2497613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Rekommendation </a:t>
            </a:r>
            <a:r>
              <a:rPr lang="sv-SE" dirty="0" err="1"/>
              <a:t>enl</a:t>
            </a:r>
            <a:r>
              <a:rPr lang="sv-SE" dirty="0"/>
              <a:t> </a:t>
            </a:r>
            <a:r>
              <a:rPr lang="sv-SE" dirty="0" err="1"/>
              <a:t>soc.styrelens</a:t>
            </a:r>
            <a:r>
              <a:rPr lang="sv-SE" dirty="0"/>
              <a:t> riktlinjer:</a:t>
            </a:r>
          </a:p>
          <a:p>
            <a:pPr marL="0" indent="0">
              <a:buNone/>
            </a:pPr>
            <a:r>
              <a:rPr lang="sv-SE" dirty="0"/>
              <a:t>Hälso- och sjukvården bör erbjuda rådgivande samtal till vuxna som ska genomgå en operation </a:t>
            </a:r>
            <a:r>
              <a:rPr lang="sv-SE" dirty="0">
                <a:solidFill>
                  <a:srgbClr val="FF0000"/>
                </a:solidFill>
              </a:rPr>
              <a:t>och som har ett riskbruk </a:t>
            </a:r>
            <a:r>
              <a:rPr lang="sv-SE" dirty="0"/>
              <a:t>av alkohol (prioritet 3)</a:t>
            </a:r>
          </a:p>
        </p:txBody>
      </p:sp>
      <p:sp>
        <p:nvSpPr>
          <p:cNvPr id="4" name="Platshållare för bildnummer 3"/>
          <p:cNvSpPr>
            <a:spLocks noGrp="1"/>
          </p:cNvSpPr>
          <p:nvPr>
            <p:ph type="sldNum" sz="quarter" idx="10"/>
          </p:nvPr>
        </p:nvSpPr>
        <p:spPr/>
        <p:txBody>
          <a:bodyPr/>
          <a:lstStyle/>
          <a:p>
            <a:fld id="{2E060D78-0732-444B-B0D5-1543BC9666EF}" type="slidenum">
              <a:rPr lang="sv-SE" smtClean="0"/>
              <a:t>10</a:t>
            </a:fld>
            <a:endParaRPr lang="sv-SE"/>
          </a:p>
        </p:txBody>
      </p:sp>
    </p:spTree>
    <p:extLst>
      <p:ext uri="{BB962C8B-B14F-4D97-AF65-F5344CB8AC3E}">
        <p14:creationId xmlns:p14="http://schemas.microsoft.com/office/powerpoint/2010/main" val="286125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FCA7EA3-6779-AF42-9D4A-AB5D8D2CE40A}"/>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99121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6DAD56-DB11-F74A-9C04-ED451EC7DCB7}"/>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8697846-2064-E349-B1CF-52B0652AE774}"/>
              </a:ext>
            </a:extLst>
          </p:cNvPr>
          <p:cNvSpPr>
            <a:spLocks noGrp="1"/>
          </p:cNvSpPr>
          <p:nvPr>
            <p:ph type="body" orient="vert" idx="1"/>
          </p:nvPr>
        </p:nvSpPr>
        <p:spPr>
          <a:xfrm>
            <a:off x="838200" y="1825625"/>
            <a:ext cx="10515600" cy="4351338"/>
          </a:xfrm>
          <a:prstGeom prst="rect">
            <a:avLst/>
          </a:prstGeo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C792EF02-6425-7848-8EC4-DCF6DB361061}"/>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2022-03-03</a:t>
            </a:fld>
            <a:endParaRPr lang="sv-SE"/>
          </a:p>
        </p:txBody>
      </p:sp>
      <p:sp>
        <p:nvSpPr>
          <p:cNvPr id="5" name="Platshållare för sidfot 4">
            <a:extLst>
              <a:ext uri="{FF2B5EF4-FFF2-40B4-BE49-F238E27FC236}">
                <a16:creationId xmlns:a16="http://schemas.microsoft.com/office/drawing/2014/main" id="{15981CED-5E04-8C4B-94B3-D813BE09101D}"/>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EF780DC2-6BDB-E843-84EC-CBF303CA0535}"/>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237019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8E13F1-9DEB-BD4F-A083-9F6F6E625459}"/>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FA9C157-7E11-A945-B9D9-D7ACCAB84CEB}"/>
              </a:ext>
            </a:extLst>
          </p:cNvPr>
          <p:cNvSpPr>
            <a:spLocks noGrp="1"/>
          </p:cNvSpPr>
          <p:nvPr>
            <p:ph type="body" orient="vert" idx="1"/>
          </p:nvPr>
        </p:nvSpPr>
        <p:spPr>
          <a:xfrm>
            <a:off x="838200" y="365125"/>
            <a:ext cx="7734300" cy="5811838"/>
          </a:xfrm>
          <a:prstGeom prst="rect">
            <a:avLst/>
          </a:prstGeo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56A92241-DE51-8F40-BDAB-95CA87B5EA72}"/>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2022-03-03</a:t>
            </a:fld>
            <a:endParaRPr lang="sv-SE"/>
          </a:p>
        </p:txBody>
      </p:sp>
      <p:sp>
        <p:nvSpPr>
          <p:cNvPr id="5" name="Platshållare för sidfot 4">
            <a:extLst>
              <a:ext uri="{FF2B5EF4-FFF2-40B4-BE49-F238E27FC236}">
                <a16:creationId xmlns:a16="http://schemas.microsoft.com/office/drawing/2014/main" id="{FDC3ED30-93CF-F34E-B343-B677A1121BA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A9906F27-AEA1-8A41-9D73-8C18259A31EE}"/>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258329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n">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DC8E98E2-ED2D-1A46-83BF-6EDA25A93EAA}"/>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360330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ämpa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31D21B40-8A7A-A542-87E1-B40B5748DAF2}"/>
              </a:ext>
            </a:extLst>
          </p:cNvPr>
          <p:cNvSpPr>
            <a:spLocks noGrp="1"/>
          </p:cNvSpPr>
          <p:nvPr>
            <p:ph type="sldNum" sz="quarter" idx="12"/>
          </p:nvPr>
        </p:nvSpPr>
        <p:spPr/>
        <p:txBody>
          <a:bodyPr/>
          <a:lstStyle/>
          <a:p>
            <a:fld id="{CE7D94CD-C7C3-3041-A8F2-C56481C60EAE}" type="slidenum">
              <a:rPr lang="sv-SE" smtClean="0"/>
              <a:t>‹#›</a:t>
            </a:fld>
            <a:endParaRPr lang="sv-SE"/>
          </a:p>
        </p:txBody>
      </p:sp>
      <p:sp>
        <p:nvSpPr>
          <p:cNvPr id="7" name="Rektangel 6">
            <a:extLst>
              <a:ext uri="{FF2B5EF4-FFF2-40B4-BE49-F238E27FC236}">
                <a16:creationId xmlns:a16="http://schemas.microsoft.com/office/drawing/2014/main" id="{E4DBAC3E-7A94-194B-8BA7-EAE33D6C1D44}"/>
              </a:ext>
            </a:extLst>
          </p:cNvPr>
          <p:cNvSpPr/>
          <p:nvPr userDrawn="1"/>
        </p:nvSpPr>
        <p:spPr>
          <a:xfrm>
            <a:off x="0" y="8038"/>
            <a:ext cx="12192000" cy="6849962"/>
          </a:xfrm>
          <a:prstGeom prst="rect">
            <a:avLst/>
          </a:prstGeom>
          <a:solidFill>
            <a:srgbClr val="44752A">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nvGrpSpPr>
          <p:cNvPr id="8" name="Grupp 7">
            <a:extLst>
              <a:ext uri="{FF2B5EF4-FFF2-40B4-BE49-F238E27FC236}">
                <a16:creationId xmlns:a16="http://schemas.microsoft.com/office/drawing/2014/main" id="{EC0F03F2-4293-9C4F-8C88-511277E77CB6}"/>
              </a:ext>
            </a:extLst>
          </p:cNvPr>
          <p:cNvGrpSpPr/>
          <p:nvPr userDrawn="1"/>
        </p:nvGrpSpPr>
        <p:grpSpPr>
          <a:xfrm>
            <a:off x="337265" y="118362"/>
            <a:ext cx="876987" cy="381600"/>
            <a:chOff x="337265" y="118362"/>
            <a:chExt cx="876987" cy="381600"/>
          </a:xfrm>
        </p:grpSpPr>
        <p:pic>
          <p:nvPicPr>
            <p:cNvPr id="9" name="Bildobjekt 8">
              <a:extLst>
                <a:ext uri="{FF2B5EF4-FFF2-40B4-BE49-F238E27FC236}">
                  <a16:creationId xmlns:a16="http://schemas.microsoft.com/office/drawing/2014/main" id="{B068CDBC-7836-7B49-95D7-E55679BDDC2A}"/>
                </a:ext>
              </a:extLst>
            </p:cNvPr>
            <p:cNvPicPr>
              <a:picLocks noChangeAspect="1"/>
            </p:cNvPicPr>
            <p:nvPr/>
          </p:nvPicPr>
          <p:blipFill>
            <a:blip r:embed="rId2"/>
            <a:stretch>
              <a:fillRect/>
            </a:stretch>
          </p:blipFill>
          <p:spPr>
            <a:xfrm>
              <a:off x="764205" y="229921"/>
              <a:ext cx="450047" cy="173967"/>
            </a:xfrm>
            <a:prstGeom prst="rect">
              <a:avLst/>
            </a:prstGeom>
          </p:spPr>
        </p:pic>
        <p:pic>
          <p:nvPicPr>
            <p:cNvPr id="10" name="Bildobjekt 9">
              <a:extLst>
                <a:ext uri="{FF2B5EF4-FFF2-40B4-BE49-F238E27FC236}">
                  <a16:creationId xmlns:a16="http://schemas.microsoft.com/office/drawing/2014/main" id="{32C5F009-4747-1544-BE08-915C4F72A8CB}"/>
                </a:ext>
              </a:extLst>
            </p:cNvPr>
            <p:cNvPicPr>
              <a:picLocks noChangeAspect="1"/>
            </p:cNvPicPr>
            <p:nvPr/>
          </p:nvPicPr>
          <p:blipFill>
            <a:blip r:embed="rId3"/>
            <a:stretch>
              <a:fillRect/>
            </a:stretch>
          </p:blipFill>
          <p:spPr>
            <a:xfrm>
              <a:off x="337265" y="118362"/>
              <a:ext cx="381600" cy="381600"/>
            </a:xfrm>
            <a:prstGeom prst="rect">
              <a:avLst/>
            </a:prstGeom>
          </p:spPr>
        </p:pic>
      </p:grpSp>
    </p:spTree>
    <p:extLst>
      <p:ext uri="{BB962C8B-B14F-4D97-AF65-F5344CB8AC3E}">
        <p14:creationId xmlns:p14="http://schemas.microsoft.com/office/powerpoint/2010/main" val="2341546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r dämpad">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31D21B40-8A7A-A542-87E1-B40B5748DAF2}"/>
              </a:ext>
            </a:extLst>
          </p:cNvPr>
          <p:cNvSpPr>
            <a:spLocks noGrp="1"/>
          </p:cNvSpPr>
          <p:nvPr>
            <p:ph type="sldNum" sz="quarter" idx="12"/>
          </p:nvPr>
        </p:nvSpPr>
        <p:spPr/>
        <p:txBody>
          <a:bodyPr/>
          <a:lstStyle/>
          <a:p>
            <a:fld id="{CE7D94CD-C7C3-3041-A8F2-C56481C60EAE}" type="slidenum">
              <a:rPr lang="sv-SE" smtClean="0"/>
              <a:t>‹#›</a:t>
            </a:fld>
            <a:endParaRPr lang="sv-SE"/>
          </a:p>
        </p:txBody>
      </p:sp>
      <p:sp>
        <p:nvSpPr>
          <p:cNvPr id="7" name="Rektangel 6">
            <a:extLst>
              <a:ext uri="{FF2B5EF4-FFF2-40B4-BE49-F238E27FC236}">
                <a16:creationId xmlns:a16="http://schemas.microsoft.com/office/drawing/2014/main" id="{E4DBAC3E-7A94-194B-8BA7-EAE33D6C1D44}"/>
              </a:ext>
            </a:extLst>
          </p:cNvPr>
          <p:cNvSpPr/>
          <p:nvPr userDrawn="1"/>
        </p:nvSpPr>
        <p:spPr>
          <a:xfrm>
            <a:off x="0" y="8038"/>
            <a:ext cx="12192000" cy="6849962"/>
          </a:xfrm>
          <a:prstGeom prst="rect">
            <a:avLst/>
          </a:prstGeom>
          <a:solidFill>
            <a:srgbClr val="44752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nvGrpSpPr>
          <p:cNvPr id="4" name="Grupp 3">
            <a:extLst>
              <a:ext uri="{FF2B5EF4-FFF2-40B4-BE49-F238E27FC236}">
                <a16:creationId xmlns:a16="http://schemas.microsoft.com/office/drawing/2014/main" id="{362095C4-648D-1A4E-B95C-2066C9558FDB}"/>
              </a:ext>
            </a:extLst>
          </p:cNvPr>
          <p:cNvGrpSpPr/>
          <p:nvPr userDrawn="1"/>
        </p:nvGrpSpPr>
        <p:grpSpPr>
          <a:xfrm>
            <a:off x="337265" y="118362"/>
            <a:ext cx="876987" cy="381600"/>
            <a:chOff x="337265" y="118362"/>
            <a:chExt cx="876987" cy="381600"/>
          </a:xfrm>
        </p:grpSpPr>
        <p:pic>
          <p:nvPicPr>
            <p:cNvPr id="5" name="Bildobjekt 4">
              <a:extLst>
                <a:ext uri="{FF2B5EF4-FFF2-40B4-BE49-F238E27FC236}">
                  <a16:creationId xmlns:a16="http://schemas.microsoft.com/office/drawing/2014/main" id="{E00B0C0F-2893-F942-B836-5AC97FCA7892}"/>
                </a:ext>
              </a:extLst>
            </p:cNvPr>
            <p:cNvPicPr>
              <a:picLocks noChangeAspect="1"/>
            </p:cNvPicPr>
            <p:nvPr/>
          </p:nvPicPr>
          <p:blipFill>
            <a:blip r:embed="rId2"/>
            <a:stretch>
              <a:fillRect/>
            </a:stretch>
          </p:blipFill>
          <p:spPr>
            <a:xfrm>
              <a:off x="764205" y="229921"/>
              <a:ext cx="450047" cy="173967"/>
            </a:xfrm>
            <a:prstGeom prst="rect">
              <a:avLst/>
            </a:prstGeom>
          </p:spPr>
        </p:pic>
        <p:pic>
          <p:nvPicPr>
            <p:cNvPr id="8" name="Bildobjekt 7">
              <a:extLst>
                <a:ext uri="{FF2B5EF4-FFF2-40B4-BE49-F238E27FC236}">
                  <a16:creationId xmlns:a16="http://schemas.microsoft.com/office/drawing/2014/main" id="{953F4DF0-EB24-7047-B070-D41FAD3A5EE4}"/>
                </a:ext>
              </a:extLst>
            </p:cNvPr>
            <p:cNvPicPr>
              <a:picLocks noChangeAspect="1"/>
            </p:cNvPicPr>
            <p:nvPr/>
          </p:nvPicPr>
          <p:blipFill>
            <a:blip r:embed="rId3"/>
            <a:stretch>
              <a:fillRect/>
            </a:stretch>
          </p:blipFill>
          <p:spPr>
            <a:xfrm>
              <a:off x="337265" y="118362"/>
              <a:ext cx="381600" cy="381600"/>
            </a:xfrm>
            <a:prstGeom prst="rect">
              <a:avLst/>
            </a:prstGeom>
          </p:spPr>
        </p:pic>
      </p:grpSp>
    </p:spTree>
    <p:extLst>
      <p:ext uri="{BB962C8B-B14F-4D97-AF65-F5344CB8AC3E}">
        <p14:creationId xmlns:p14="http://schemas.microsoft.com/office/powerpoint/2010/main" val="1084874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7E7ED7-6F67-F64F-95E7-0F0B8F9783A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DB8F2AF-02FC-8C47-9C74-2FB3CB0F817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16BD2541-5F84-F240-978F-0083EBC60DAC}"/>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2022-03-03</a:t>
            </a:fld>
            <a:endParaRPr lang="sv-SE"/>
          </a:p>
        </p:txBody>
      </p:sp>
      <p:sp>
        <p:nvSpPr>
          <p:cNvPr id="5" name="Platshållare för sidfot 4">
            <a:extLst>
              <a:ext uri="{FF2B5EF4-FFF2-40B4-BE49-F238E27FC236}">
                <a16:creationId xmlns:a16="http://schemas.microsoft.com/office/drawing/2014/main" id="{BF9A3D34-DC0E-0C4E-9C80-82429F1FAE03}"/>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BB7F5E55-3F9A-E147-BCAE-06033612734B}"/>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62512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4B1ACB-37C5-A043-A662-28FFC074946D}"/>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E3139E5-E32D-9340-8070-F011195767DB}"/>
              </a:ext>
            </a:extLst>
          </p:cNvPr>
          <p:cNvSpPr>
            <a:spLocks noGrp="1"/>
          </p:cNvSpPr>
          <p:nvPr>
            <p:ph sz="half" idx="1"/>
          </p:nvPr>
        </p:nvSpPr>
        <p:spPr>
          <a:xfrm>
            <a:off x="838200" y="1825625"/>
            <a:ext cx="5181600" cy="4351338"/>
          </a:xfrm>
          <a:prstGeom prst="rect">
            <a:avLst/>
          </a:prstGeo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EE09685B-17A3-3447-9BAB-A168B57FEB9F}"/>
              </a:ext>
            </a:extLst>
          </p:cNvPr>
          <p:cNvSpPr>
            <a:spLocks noGrp="1"/>
          </p:cNvSpPr>
          <p:nvPr>
            <p:ph sz="half" idx="2"/>
          </p:nvPr>
        </p:nvSpPr>
        <p:spPr>
          <a:xfrm>
            <a:off x="6172200" y="1825625"/>
            <a:ext cx="5181600" cy="4351338"/>
          </a:xfrm>
          <a:prstGeom prst="rect">
            <a:avLst/>
          </a:prstGeo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C1A7CDB1-B0CE-5547-A754-7023A2B87484}"/>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2022-03-03</a:t>
            </a:fld>
            <a:endParaRPr lang="sv-SE"/>
          </a:p>
        </p:txBody>
      </p:sp>
      <p:sp>
        <p:nvSpPr>
          <p:cNvPr id="6" name="Platshållare för sidfot 5">
            <a:extLst>
              <a:ext uri="{FF2B5EF4-FFF2-40B4-BE49-F238E27FC236}">
                <a16:creationId xmlns:a16="http://schemas.microsoft.com/office/drawing/2014/main" id="{95B97335-499B-BA40-BA25-A828D19DCF58}"/>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365066F-854F-1C4B-8E23-B11FC60B0E1E}"/>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4013950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F6E86-4B5A-5842-B5EA-178300AF393B}"/>
              </a:ext>
            </a:extLst>
          </p:cNvPr>
          <p:cNvSpPr>
            <a:spLocks noGrp="1"/>
          </p:cNvSpPr>
          <p:nvPr>
            <p:ph type="title"/>
          </p:nvPr>
        </p:nvSpPr>
        <p:spPr>
          <a:xfrm>
            <a:off x="839788" y="365125"/>
            <a:ext cx="10515600" cy="1325563"/>
          </a:xfrm>
          <a:prstGeom prst="rect">
            <a:avLst/>
          </a:prstGeo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EDA9AB5-D822-6748-9A52-EAC1854CD38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D4502E60-DDD2-634F-A036-84407F2697C0}"/>
              </a:ext>
            </a:extLst>
          </p:cNvPr>
          <p:cNvSpPr>
            <a:spLocks noGrp="1"/>
          </p:cNvSpPr>
          <p:nvPr>
            <p:ph sz="half" idx="2"/>
          </p:nvPr>
        </p:nvSpPr>
        <p:spPr>
          <a:xfrm>
            <a:off x="839788" y="2505075"/>
            <a:ext cx="5157787" cy="3684588"/>
          </a:xfrm>
          <a:prstGeom prst="rect">
            <a:avLst/>
          </a:prstGeo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42492765-0550-BC41-9AA9-63622D297BE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110CAD01-06C1-6045-A2F0-FBCF1242880D}"/>
              </a:ext>
            </a:extLst>
          </p:cNvPr>
          <p:cNvSpPr>
            <a:spLocks noGrp="1"/>
          </p:cNvSpPr>
          <p:nvPr>
            <p:ph sz="quarter" idx="4"/>
          </p:nvPr>
        </p:nvSpPr>
        <p:spPr>
          <a:xfrm>
            <a:off x="6172200" y="2505075"/>
            <a:ext cx="5183188" cy="3684588"/>
          </a:xfrm>
          <a:prstGeom prst="rect">
            <a:avLst/>
          </a:prstGeo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FFE1356D-DBE2-5548-88AA-91A3065E2B13}"/>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2022-03-03</a:t>
            </a:fld>
            <a:endParaRPr lang="sv-SE"/>
          </a:p>
        </p:txBody>
      </p:sp>
      <p:sp>
        <p:nvSpPr>
          <p:cNvPr id="8" name="Platshållare för sidfot 7">
            <a:extLst>
              <a:ext uri="{FF2B5EF4-FFF2-40B4-BE49-F238E27FC236}">
                <a16:creationId xmlns:a16="http://schemas.microsoft.com/office/drawing/2014/main" id="{18FFC9DF-4AD8-9C49-96CD-ADB5977E8335}"/>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504F9F72-C757-F740-82FE-01A7EF8539EA}"/>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558967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9B755D-19F0-2B4D-992D-F4EE1C256381}"/>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4119F56-B937-EB41-B784-CAA0F804E534}"/>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2022-03-03</a:t>
            </a:fld>
            <a:endParaRPr lang="sv-SE"/>
          </a:p>
        </p:txBody>
      </p:sp>
      <p:sp>
        <p:nvSpPr>
          <p:cNvPr id="4" name="Platshållare för sidfot 3">
            <a:extLst>
              <a:ext uri="{FF2B5EF4-FFF2-40B4-BE49-F238E27FC236}">
                <a16:creationId xmlns:a16="http://schemas.microsoft.com/office/drawing/2014/main" id="{C3C2BB69-6264-F44D-8FEA-E1CD06B60654}"/>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88078096-84A2-B54C-9FD5-46C623B89D8D}"/>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4202478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1A3F197-869B-4F46-8980-CBD514E95685}"/>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2022-03-03</a:t>
            </a:fld>
            <a:endParaRPr lang="sv-SE"/>
          </a:p>
        </p:txBody>
      </p:sp>
      <p:sp>
        <p:nvSpPr>
          <p:cNvPr id="3" name="Platshållare för sidfot 2">
            <a:extLst>
              <a:ext uri="{FF2B5EF4-FFF2-40B4-BE49-F238E27FC236}">
                <a16:creationId xmlns:a16="http://schemas.microsoft.com/office/drawing/2014/main" id="{D0E5E7C6-70FE-3C49-BDEA-5F770036733D}"/>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7FCA7EA3-6779-AF42-9D4A-AB5D8D2CE40A}"/>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78581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CD4EEB-EA2A-AB47-BFA9-2AAE34BFAF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A3A9729-5683-804D-B6E5-E40D302C3F3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61EC5FD-1C80-9F4E-B626-B4CF58649287}"/>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2022-03-03</a:t>
            </a:fld>
            <a:endParaRPr lang="sv-SE"/>
          </a:p>
        </p:txBody>
      </p:sp>
      <p:sp>
        <p:nvSpPr>
          <p:cNvPr id="5" name="Platshållare för sidfot 4">
            <a:extLst>
              <a:ext uri="{FF2B5EF4-FFF2-40B4-BE49-F238E27FC236}">
                <a16:creationId xmlns:a16="http://schemas.microsoft.com/office/drawing/2014/main" id="{3A5A3A37-1FC8-094A-BC49-4ED79F7ED9F0}"/>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31D21B40-8A7A-A542-87E1-B40B5748DAF2}"/>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2704769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AEC61-D07A-7245-BE2E-FEAF3BF590B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61B8529-9609-EE4E-89FB-3DEAB442BE5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B65F38E9-F3E3-E140-A558-6FBB841DD48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218C5142-D4EF-584F-8FAD-F7CAA209EF2A}"/>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2022-03-03</a:t>
            </a:fld>
            <a:endParaRPr lang="sv-SE"/>
          </a:p>
        </p:txBody>
      </p:sp>
      <p:sp>
        <p:nvSpPr>
          <p:cNvPr id="6" name="Platshållare för sidfot 5">
            <a:extLst>
              <a:ext uri="{FF2B5EF4-FFF2-40B4-BE49-F238E27FC236}">
                <a16:creationId xmlns:a16="http://schemas.microsoft.com/office/drawing/2014/main" id="{DA3DD222-F5DD-2740-93C9-969341DF4965}"/>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31999EF5-6CB0-C74D-B615-DD440E4C57B5}"/>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2155337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26B0FA-D2A0-D34F-95E6-0098A64266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99E6B25-54EF-8841-B0B3-5749D5CEBA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148E064-E06D-3847-909D-6338A75CCF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1D17E04D-D947-194F-9FC6-1D50165E100D}"/>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2022-03-03</a:t>
            </a:fld>
            <a:endParaRPr lang="sv-SE"/>
          </a:p>
        </p:txBody>
      </p:sp>
      <p:sp>
        <p:nvSpPr>
          <p:cNvPr id="6" name="Platshållare för sidfot 5">
            <a:extLst>
              <a:ext uri="{FF2B5EF4-FFF2-40B4-BE49-F238E27FC236}">
                <a16:creationId xmlns:a16="http://schemas.microsoft.com/office/drawing/2014/main" id="{10A59EA3-0512-A84F-A6AC-4B40102DEE3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B92EBB4A-7434-B74E-90C8-83CF90DA3DAD}"/>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2169808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6DAD56-DB11-F74A-9C04-ED451EC7DCB7}"/>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8697846-2064-E349-B1CF-52B0652AE774}"/>
              </a:ext>
            </a:extLst>
          </p:cNvPr>
          <p:cNvSpPr>
            <a:spLocks noGrp="1"/>
          </p:cNvSpPr>
          <p:nvPr>
            <p:ph type="body" orient="vert" idx="1"/>
          </p:nvPr>
        </p:nvSpPr>
        <p:spPr>
          <a:xfrm>
            <a:off x="838200" y="1825625"/>
            <a:ext cx="10515600" cy="4351338"/>
          </a:xfrm>
          <a:prstGeom prst="rect">
            <a:avLst/>
          </a:prstGeo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C792EF02-6425-7848-8EC4-DCF6DB361061}"/>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2022-03-03</a:t>
            </a:fld>
            <a:endParaRPr lang="sv-SE"/>
          </a:p>
        </p:txBody>
      </p:sp>
      <p:sp>
        <p:nvSpPr>
          <p:cNvPr id="5" name="Platshållare för sidfot 4">
            <a:extLst>
              <a:ext uri="{FF2B5EF4-FFF2-40B4-BE49-F238E27FC236}">
                <a16:creationId xmlns:a16="http://schemas.microsoft.com/office/drawing/2014/main" id="{15981CED-5E04-8C4B-94B3-D813BE09101D}"/>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EF780DC2-6BDB-E843-84EC-CBF303CA0535}"/>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854146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8E13F1-9DEB-BD4F-A083-9F6F6E625459}"/>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FA9C157-7E11-A945-B9D9-D7ACCAB84CEB}"/>
              </a:ext>
            </a:extLst>
          </p:cNvPr>
          <p:cNvSpPr>
            <a:spLocks noGrp="1"/>
          </p:cNvSpPr>
          <p:nvPr>
            <p:ph type="body" orient="vert" idx="1"/>
          </p:nvPr>
        </p:nvSpPr>
        <p:spPr>
          <a:xfrm>
            <a:off x="838200" y="365125"/>
            <a:ext cx="7734300" cy="5811838"/>
          </a:xfrm>
          <a:prstGeom prst="rect">
            <a:avLst/>
          </a:prstGeo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56A92241-DE51-8F40-BDAB-95CA87B5EA72}"/>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2022-03-03</a:t>
            </a:fld>
            <a:endParaRPr lang="sv-SE"/>
          </a:p>
        </p:txBody>
      </p:sp>
      <p:sp>
        <p:nvSpPr>
          <p:cNvPr id="5" name="Platshållare för sidfot 4">
            <a:extLst>
              <a:ext uri="{FF2B5EF4-FFF2-40B4-BE49-F238E27FC236}">
                <a16:creationId xmlns:a16="http://schemas.microsoft.com/office/drawing/2014/main" id="{FDC3ED30-93CF-F34E-B343-B677A1121BA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A9906F27-AEA1-8A41-9D73-8C18259A31EE}"/>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778470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10400" y="960000"/>
            <a:ext cx="10771200" cy="13824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710400" y="2400000"/>
            <a:ext cx="10771200" cy="3600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datum 3"/>
          <p:cNvSpPr>
            <a:spLocks noGrp="1"/>
          </p:cNvSpPr>
          <p:nvPr>
            <p:ph type="dt" sz="half" idx="2"/>
          </p:nvPr>
        </p:nvSpPr>
        <p:spPr>
          <a:xfrm>
            <a:off x="650901" y="6191147"/>
            <a:ext cx="1628905" cy="366183"/>
          </a:xfrm>
          <a:prstGeom prst="rect">
            <a:avLst/>
          </a:prstGeom>
        </p:spPr>
        <p:txBody>
          <a:bodyPr vert="horz" lIns="91440" tIns="45720" rIns="91440" bIns="45720" rtlCol="0" anchor="ctr"/>
          <a:lstStyle>
            <a:lvl1pPr algn="l">
              <a:defRPr sz="1600">
                <a:solidFill>
                  <a:srgbClr val="000000"/>
                </a:solidFill>
              </a:defRPr>
            </a:lvl1pPr>
          </a:lstStyle>
          <a:p>
            <a:fld id="{E82650AE-06A9-2D4E-84FA-95DA3038D778}" type="datetime1">
              <a:rPr lang="sv-SE" smtClean="0"/>
              <a:pPr/>
              <a:t>2022-03-03</a:t>
            </a:fld>
            <a:endParaRPr lang="sv-SE" dirty="0"/>
          </a:p>
        </p:txBody>
      </p:sp>
      <p:sp>
        <p:nvSpPr>
          <p:cNvPr id="11" name="Platshållare för sidfot 4"/>
          <p:cNvSpPr>
            <a:spLocks noGrp="1"/>
          </p:cNvSpPr>
          <p:nvPr>
            <p:ph type="ftr" sz="quarter" idx="3"/>
          </p:nvPr>
        </p:nvSpPr>
        <p:spPr>
          <a:xfrm>
            <a:off x="2321106" y="6191147"/>
            <a:ext cx="5955577" cy="366183"/>
          </a:xfrm>
          <a:prstGeom prst="rect">
            <a:avLst/>
          </a:prstGeom>
        </p:spPr>
        <p:txBody>
          <a:bodyPr vert="horz" lIns="91440" tIns="45720" rIns="91440" bIns="45720" rtlCol="0" anchor="ctr"/>
          <a:lstStyle>
            <a:lvl1pPr algn="l">
              <a:defRPr sz="1600">
                <a:solidFill>
                  <a:srgbClr val="000000"/>
                </a:solidFill>
              </a:defRPr>
            </a:lvl1pPr>
          </a:lstStyle>
          <a:p>
            <a:r>
              <a:rPr lang="sv-SE" dirty="0"/>
              <a:t>Här skriver du in sidfot</a:t>
            </a:r>
          </a:p>
        </p:txBody>
      </p:sp>
    </p:spTree>
    <p:extLst>
      <p:ext uri="{BB962C8B-B14F-4D97-AF65-F5344CB8AC3E}">
        <p14:creationId xmlns:p14="http://schemas.microsoft.com/office/powerpoint/2010/main" val="823903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013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09600" y="1600201"/>
            <a:ext cx="109728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F9EFBD7-3FD8-BE40-9F66-D1FDB109255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279950B7-D0A6-7646-B49C-9404882A8BDA}" type="datetimeFigureOut">
              <a:rPr lang="sv-SE" altLang="sv-SE"/>
              <a:pPr>
                <a:defRPr/>
              </a:pPr>
              <a:t>2022-03-03</a:t>
            </a:fld>
            <a:endParaRPr lang="sv-SE" altLang="sv-SE"/>
          </a:p>
        </p:txBody>
      </p:sp>
      <p:sp>
        <p:nvSpPr>
          <p:cNvPr id="5" name="Platshållare för sidfot 4">
            <a:extLst>
              <a:ext uri="{FF2B5EF4-FFF2-40B4-BE49-F238E27FC236}">
                <a16:creationId xmlns:a16="http://schemas.microsoft.com/office/drawing/2014/main" id="{147DF06F-E405-4E45-9EBC-B45CFB94FFE6}"/>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6" name="Platshållare för bildnummer 5">
            <a:extLst>
              <a:ext uri="{FF2B5EF4-FFF2-40B4-BE49-F238E27FC236}">
                <a16:creationId xmlns:a16="http://schemas.microsoft.com/office/drawing/2014/main" id="{8A318B9B-6019-B042-AAF0-2D293D38F8CA}"/>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42889A1-6FB0-8146-99D4-213A50F5F064}" type="slidenum">
              <a:rPr lang="sv-SE" altLang="sv-SE"/>
              <a:pPr/>
              <a:t>‹#›</a:t>
            </a:fld>
            <a:endParaRPr lang="sv-SE" altLang="sv-SE"/>
          </a:p>
        </p:txBody>
      </p:sp>
    </p:spTree>
    <p:extLst>
      <p:ext uri="{BB962C8B-B14F-4D97-AF65-F5344CB8AC3E}">
        <p14:creationId xmlns:p14="http://schemas.microsoft.com/office/powerpoint/2010/main" val="563854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0E070BB-2AC1-D14A-8F08-9F503B39EAD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042E9A66-74D0-294F-85E1-E341F6207322}" type="datetimeFigureOut">
              <a:rPr lang="sv-SE" altLang="sv-SE"/>
              <a:pPr>
                <a:defRPr/>
              </a:pPr>
              <a:t>2022-03-03</a:t>
            </a:fld>
            <a:endParaRPr lang="sv-SE" altLang="sv-SE"/>
          </a:p>
        </p:txBody>
      </p:sp>
      <p:sp>
        <p:nvSpPr>
          <p:cNvPr id="5" name="Platshållare för sidfot 4">
            <a:extLst>
              <a:ext uri="{FF2B5EF4-FFF2-40B4-BE49-F238E27FC236}">
                <a16:creationId xmlns:a16="http://schemas.microsoft.com/office/drawing/2014/main" id="{349BB2AD-5549-0041-A7F0-AFCDB209F6DD}"/>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6" name="Platshållare för bildnummer 5">
            <a:extLst>
              <a:ext uri="{FF2B5EF4-FFF2-40B4-BE49-F238E27FC236}">
                <a16:creationId xmlns:a16="http://schemas.microsoft.com/office/drawing/2014/main" id="{0F67BA5A-AD1E-D34E-948A-9459E2DB4901}"/>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8A17667-330A-B348-94BF-049C59D9A986}" type="slidenum">
              <a:rPr lang="sv-SE" altLang="sv-SE"/>
              <a:pPr/>
              <a:t>‹#›</a:t>
            </a:fld>
            <a:endParaRPr lang="sv-SE" altLang="sv-SE"/>
          </a:p>
        </p:txBody>
      </p:sp>
    </p:spTree>
    <p:extLst>
      <p:ext uri="{BB962C8B-B14F-4D97-AF65-F5344CB8AC3E}">
        <p14:creationId xmlns:p14="http://schemas.microsoft.com/office/powerpoint/2010/main" val="526416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D79396-29D4-E841-A762-93FFA83D9873}"/>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4CAB9385-DADF-9048-86F9-A6041D96C386}" type="datetimeFigureOut">
              <a:rPr lang="sv-SE" altLang="sv-SE"/>
              <a:pPr>
                <a:defRPr/>
              </a:pPr>
              <a:t>2022-03-03</a:t>
            </a:fld>
            <a:endParaRPr lang="sv-SE" altLang="sv-SE"/>
          </a:p>
        </p:txBody>
      </p:sp>
      <p:sp>
        <p:nvSpPr>
          <p:cNvPr id="6" name="Platshållare för sidfot 5">
            <a:extLst>
              <a:ext uri="{FF2B5EF4-FFF2-40B4-BE49-F238E27FC236}">
                <a16:creationId xmlns:a16="http://schemas.microsoft.com/office/drawing/2014/main" id="{7B711DBA-B391-424A-A835-AD2C693C5F46}"/>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7" name="Platshållare för bildnummer 6">
            <a:extLst>
              <a:ext uri="{FF2B5EF4-FFF2-40B4-BE49-F238E27FC236}">
                <a16:creationId xmlns:a16="http://schemas.microsoft.com/office/drawing/2014/main" id="{21A177D6-E7DF-5B49-9C29-D4E05122DC32}"/>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ACA5F7A-E0BB-434E-AC9A-E8DFA8191EDB}" type="slidenum">
              <a:rPr lang="sv-SE" altLang="sv-SE"/>
              <a:pPr/>
              <a:t>‹#›</a:t>
            </a:fld>
            <a:endParaRPr lang="sv-SE" altLang="sv-SE"/>
          </a:p>
        </p:txBody>
      </p:sp>
    </p:spTree>
    <p:extLst>
      <p:ext uri="{BB962C8B-B14F-4D97-AF65-F5344CB8AC3E}">
        <p14:creationId xmlns:p14="http://schemas.microsoft.com/office/powerpoint/2010/main" val="2287062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4510B61-0B1B-2144-B46B-821CD10B4430}"/>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A5EB47DC-ECA5-2145-838A-5E027F14C7F2}" type="datetimeFigureOut">
              <a:rPr lang="sv-SE" altLang="sv-SE"/>
              <a:pPr>
                <a:defRPr/>
              </a:pPr>
              <a:t>2022-03-03</a:t>
            </a:fld>
            <a:endParaRPr lang="sv-SE" altLang="sv-SE"/>
          </a:p>
        </p:txBody>
      </p:sp>
      <p:sp>
        <p:nvSpPr>
          <p:cNvPr id="8" name="Platshållare för sidfot 7">
            <a:extLst>
              <a:ext uri="{FF2B5EF4-FFF2-40B4-BE49-F238E27FC236}">
                <a16:creationId xmlns:a16="http://schemas.microsoft.com/office/drawing/2014/main" id="{C9883F0D-DAE9-3D4D-887B-35E729FE4BBE}"/>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9" name="Platshållare för bildnummer 8">
            <a:extLst>
              <a:ext uri="{FF2B5EF4-FFF2-40B4-BE49-F238E27FC236}">
                <a16:creationId xmlns:a16="http://schemas.microsoft.com/office/drawing/2014/main" id="{983C8630-E445-CE45-BA49-92CD3E85F03D}"/>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40E6E41-9CA8-5440-81CD-93C009F36304}" type="slidenum">
              <a:rPr lang="sv-SE" altLang="sv-SE"/>
              <a:pPr/>
              <a:t>‹#›</a:t>
            </a:fld>
            <a:endParaRPr lang="sv-SE" altLang="sv-SE"/>
          </a:p>
        </p:txBody>
      </p:sp>
    </p:spTree>
    <p:extLst>
      <p:ext uri="{BB962C8B-B14F-4D97-AF65-F5344CB8AC3E}">
        <p14:creationId xmlns:p14="http://schemas.microsoft.com/office/powerpoint/2010/main" val="175758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19ECD3-7DF0-8A4D-93B0-57EC0D8DCA39}"/>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5B25DAD-AE06-414A-ACB8-8D9921F52EA7}"/>
              </a:ext>
            </a:extLst>
          </p:cNvPr>
          <p:cNvSpPr>
            <a:spLocks noGrp="1"/>
          </p:cNvSpPr>
          <p:nvPr>
            <p:ph idx="1"/>
          </p:nvPr>
        </p:nvSpPr>
        <p:spPr>
          <a:xfrm>
            <a:off x="838200" y="1825625"/>
            <a:ext cx="10515600" cy="4351338"/>
          </a:xfrm>
          <a:prstGeom prst="rect">
            <a:avLst/>
          </a:prstGeom>
        </p:spPr>
        <p:txBody>
          <a:body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A4396344-77B8-AB4E-9155-F4496CDE0F83}"/>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2022-03-03</a:t>
            </a:fld>
            <a:endParaRPr lang="sv-SE"/>
          </a:p>
        </p:txBody>
      </p:sp>
      <p:sp>
        <p:nvSpPr>
          <p:cNvPr id="5" name="Platshållare för sidfot 4">
            <a:extLst>
              <a:ext uri="{FF2B5EF4-FFF2-40B4-BE49-F238E27FC236}">
                <a16:creationId xmlns:a16="http://schemas.microsoft.com/office/drawing/2014/main" id="{8C60BFE6-AE75-FE48-86BD-7691B84BCB6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DC8E98E2-ED2D-1A46-83BF-6EDA25A93EAA}"/>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239918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0C1D9D5C-8739-FE40-AFA7-B2C0A6C3CE32}"/>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3C13F642-4A66-AF4B-B89D-56A75E495020}" type="datetimeFigureOut">
              <a:rPr lang="sv-SE" altLang="sv-SE"/>
              <a:pPr>
                <a:defRPr/>
              </a:pPr>
              <a:t>2022-03-03</a:t>
            </a:fld>
            <a:endParaRPr lang="sv-SE" altLang="sv-SE"/>
          </a:p>
        </p:txBody>
      </p:sp>
      <p:sp>
        <p:nvSpPr>
          <p:cNvPr id="4" name="Platshållare för sidfot 3">
            <a:extLst>
              <a:ext uri="{FF2B5EF4-FFF2-40B4-BE49-F238E27FC236}">
                <a16:creationId xmlns:a16="http://schemas.microsoft.com/office/drawing/2014/main" id="{DFA52C9B-FA5C-324F-9865-9EEB916F50C5}"/>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5" name="Platshållare för bildnummer 4">
            <a:extLst>
              <a:ext uri="{FF2B5EF4-FFF2-40B4-BE49-F238E27FC236}">
                <a16:creationId xmlns:a16="http://schemas.microsoft.com/office/drawing/2014/main" id="{5995B0F6-0148-E240-8BF3-C4C579C355E7}"/>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8D83CB3-7890-3246-8475-0AF16C82AA43}" type="slidenum">
              <a:rPr lang="sv-SE" altLang="sv-SE"/>
              <a:pPr/>
              <a:t>‹#›</a:t>
            </a:fld>
            <a:endParaRPr lang="sv-SE" altLang="sv-SE"/>
          </a:p>
        </p:txBody>
      </p:sp>
    </p:spTree>
    <p:extLst>
      <p:ext uri="{BB962C8B-B14F-4D97-AF65-F5344CB8AC3E}">
        <p14:creationId xmlns:p14="http://schemas.microsoft.com/office/powerpoint/2010/main" val="2429847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0200414-EBA8-354F-8982-FE049FE5A506}"/>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61E0D59C-DC67-A54A-8BD3-B52A5C73E5B1}" type="datetimeFigureOut">
              <a:rPr lang="sv-SE" altLang="sv-SE"/>
              <a:pPr>
                <a:defRPr/>
              </a:pPr>
              <a:t>2022-03-03</a:t>
            </a:fld>
            <a:endParaRPr lang="sv-SE" altLang="sv-SE"/>
          </a:p>
        </p:txBody>
      </p:sp>
      <p:sp>
        <p:nvSpPr>
          <p:cNvPr id="3" name="Platshållare för sidfot 2">
            <a:extLst>
              <a:ext uri="{FF2B5EF4-FFF2-40B4-BE49-F238E27FC236}">
                <a16:creationId xmlns:a16="http://schemas.microsoft.com/office/drawing/2014/main" id="{F9C473DE-4EE0-9D4A-854F-2D8D8495F96D}"/>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4" name="Platshållare för bildnummer 3">
            <a:extLst>
              <a:ext uri="{FF2B5EF4-FFF2-40B4-BE49-F238E27FC236}">
                <a16:creationId xmlns:a16="http://schemas.microsoft.com/office/drawing/2014/main" id="{6F96E7C2-0E7F-5548-B73E-6AE26223817C}"/>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A69BC07-5A36-904E-9EDF-BBB4E28353A5}" type="slidenum">
              <a:rPr lang="sv-SE" altLang="sv-SE"/>
              <a:pPr/>
              <a:t>‹#›</a:t>
            </a:fld>
            <a:endParaRPr lang="sv-SE" altLang="sv-SE"/>
          </a:p>
        </p:txBody>
      </p:sp>
    </p:spTree>
    <p:extLst>
      <p:ext uri="{BB962C8B-B14F-4D97-AF65-F5344CB8AC3E}">
        <p14:creationId xmlns:p14="http://schemas.microsoft.com/office/powerpoint/2010/main" val="1223240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a:prstGeom prst="rect">
            <a:avLst/>
          </a:prstGeo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D313337-9DDE-924D-A8FE-4907D7E7ED82}"/>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D1F0B3DC-7C90-C549-9397-E7A422A08B6B}" type="datetimeFigureOut">
              <a:rPr lang="sv-SE" altLang="sv-SE"/>
              <a:pPr>
                <a:defRPr/>
              </a:pPr>
              <a:t>2022-03-03</a:t>
            </a:fld>
            <a:endParaRPr lang="sv-SE" altLang="sv-SE"/>
          </a:p>
        </p:txBody>
      </p:sp>
      <p:sp>
        <p:nvSpPr>
          <p:cNvPr id="6" name="Platshållare för sidfot 5">
            <a:extLst>
              <a:ext uri="{FF2B5EF4-FFF2-40B4-BE49-F238E27FC236}">
                <a16:creationId xmlns:a16="http://schemas.microsoft.com/office/drawing/2014/main" id="{C8D27A31-AA3E-5745-9743-2EE4761A5573}"/>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7" name="Platshållare för bildnummer 6">
            <a:extLst>
              <a:ext uri="{FF2B5EF4-FFF2-40B4-BE49-F238E27FC236}">
                <a16:creationId xmlns:a16="http://schemas.microsoft.com/office/drawing/2014/main" id="{FE94BF7C-76E6-E74C-A218-6532C16D65A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B60292A-CB1B-7C4C-BB4E-BFF74D3A7B55}" type="slidenum">
              <a:rPr lang="sv-SE" altLang="sv-SE"/>
              <a:pPr/>
              <a:t>‹#›</a:t>
            </a:fld>
            <a:endParaRPr lang="sv-SE" altLang="sv-SE"/>
          </a:p>
        </p:txBody>
      </p:sp>
    </p:spTree>
    <p:extLst>
      <p:ext uri="{BB962C8B-B14F-4D97-AF65-F5344CB8AC3E}">
        <p14:creationId xmlns:p14="http://schemas.microsoft.com/office/powerpoint/2010/main" val="2355740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a:prstGeom prst="rect">
            <a:avLst/>
          </a:prstGeo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A2B8A7F-077C-ED4B-B09C-EEED1EF3010B}"/>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D1A04C3D-6901-0045-9EBC-972D753DEFE0}" type="datetimeFigureOut">
              <a:rPr lang="sv-SE" altLang="sv-SE"/>
              <a:pPr>
                <a:defRPr/>
              </a:pPr>
              <a:t>2022-03-03</a:t>
            </a:fld>
            <a:endParaRPr lang="sv-SE" altLang="sv-SE"/>
          </a:p>
        </p:txBody>
      </p:sp>
      <p:sp>
        <p:nvSpPr>
          <p:cNvPr id="6" name="Platshållare för sidfot 5">
            <a:extLst>
              <a:ext uri="{FF2B5EF4-FFF2-40B4-BE49-F238E27FC236}">
                <a16:creationId xmlns:a16="http://schemas.microsoft.com/office/drawing/2014/main" id="{74E967B9-04E3-054C-8A17-F12FDB1A3AF4}"/>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7" name="Platshållare för bildnummer 6">
            <a:extLst>
              <a:ext uri="{FF2B5EF4-FFF2-40B4-BE49-F238E27FC236}">
                <a16:creationId xmlns:a16="http://schemas.microsoft.com/office/drawing/2014/main" id="{E582FDEA-5065-FC4C-9D7D-472F1A6C094E}"/>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FA0538E-1ED4-8B43-846B-2709F5B265C4}" type="slidenum">
              <a:rPr lang="sv-SE" altLang="sv-SE"/>
              <a:pPr/>
              <a:t>‹#›</a:t>
            </a:fld>
            <a:endParaRPr lang="sv-SE" altLang="sv-SE"/>
          </a:p>
        </p:txBody>
      </p:sp>
    </p:spTree>
    <p:extLst>
      <p:ext uri="{BB962C8B-B14F-4D97-AF65-F5344CB8AC3E}">
        <p14:creationId xmlns:p14="http://schemas.microsoft.com/office/powerpoint/2010/main" val="4257282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09600" y="1600201"/>
            <a:ext cx="10972800" cy="4525963"/>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89DA267-DBD5-F846-9948-3C77F684FFE5}"/>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96CDA1E7-B3F7-C944-B976-3C143E3AB663}" type="datetimeFigureOut">
              <a:rPr lang="sv-SE" altLang="sv-SE"/>
              <a:pPr>
                <a:defRPr/>
              </a:pPr>
              <a:t>2022-03-03</a:t>
            </a:fld>
            <a:endParaRPr lang="sv-SE" altLang="sv-SE"/>
          </a:p>
        </p:txBody>
      </p:sp>
      <p:sp>
        <p:nvSpPr>
          <p:cNvPr id="5" name="Platshållare för sidfot 4">
            <a:extLst>
              <a:ext uri="{FF2B5EF4-FFF2-40B4-BE49-F238E27FC236}">
                <a16:creationId xmlns:a16="http://schemas.microsoft.com/office/drawing/2014/main" id="{1B6EE0D1-7119-7C4B-BE21-36832E465D5E}"/>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6" name="Platshållare för bildnummer 5">
            <a:extLst>
              <a:ext uri="{FF2B5EF4-FFF2-40B4-BE49-F238E27FC236}">
                <a16:creationId xmlns:a16="http://schemas.microsoft.com/office/drawing/2014/main" id="{9AB8DABE-2B1C-7F40-8A4D-1F9ADB9D4E12}"/>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89A6032-75CA-AB40-BC44-AE7F252A6619}" type="slidenum">
              <a:rPr lang="sv-SE" altLang="sv-SE"/>
              <a:pPr/>
              <a:t>‹#›</a:t>
            </a:fld>
            <a:endParaRPr lang="sv-SE" altLang="sv-SE"/>
          </a:p>
        </p:txBody>
      </p:sp>
    </p:spTree>
    <p:extLst>
      <p:ext uri="{BB962C8B-B14F-4D97-AF65-F5344CB8AC3E}">
        <p14:creationId xmlns:p14="http://schemas.microsoft.com/office/powerpoint/2010/main" val="15767709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4639"/>
            <a:ext cx="2743200" cy="5851525"/>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274639"/>
            <a:ext cx="8026400" cy="5851525"/>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F3160F1-2C0B-3740-A176-22AB6F72DFDC}"/>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34" charset="-128"/>
              </a:defRPr>
            </a:lvl1pPr>
          </a:lstStyle>
          <a:p>
            <a:pPr>
              <a:defRPr/>
            </a:pPr>
            <a:fld id="{978AFF90-B322-F748-87BF-13A5C505C8CB}" type="datetimeFigureOut">
              <a:rPr lang="sv-SE" altLang="sv-SE"/>
              <a:pPr>
                <a:defRPr/>
              </a:pPr>
              <a:t>2022-03-03</a:t>
            </a:fld>
            <a:endParaRPr lang="sv-SE" altLang="sv-SE"/>
          </a:p>
        </p:txBody>
      </p:sp>
      <p:sp>
        <p:nvSpPr>
          <p:cNvPr id="5" name="Platshållare för sidfot 4">
            <a:extLst>
              <a:ext uri="{FF2B5EF4-FFF2-40B4-BE49-F238E27FC236}">
                <a16:creationId xmlns:a16="http://schemas.microsoft.com/office/drawing/2014/main" id="{F858D6CF-D578-744F-B124-89D6A1E0A614}"/>
              </a:ext>
            </a:extLst>
          </p:cNvPr>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0"/>
              </a:defRPr>
            </a:lvl1pPr>
          </a:lstStyle>
          <a:p>
            <a:pPr>
              <a:defRPr/>
            </a:pPr>
            <a:endParaRPr lang="sv-SE"/>
          </a:p>
        </p:txBody>
      </p:sp>
      <p:sp>
        <p:nvSpPr>
          <p:cNvPr id="6" name="Platshållare för bildnummer 5">
            <a:extLst>
              <a:ext uri="{FF2B5EF4-FFF2-40B4-BE49-F238E27FC236}">
                <a16:creationId xmlns:a16="http://schemas.microsoft.com/office/drawing/2014/main" id="{99E86FE0-DF46-D844-9A53-6ABB7FD71B1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01DB37A-CF2E-844C-9456-D3C4BC32594D}" type="slidenum">
              <a:rPr lang="sv-SE" altLang="sv-SE"/>
              <a:pPr/>
              <a:t>‹#›</a:t>
            </a:fld>
            <a:endParaRPr lang="sv-SE" altLang="sv-SE"/>
          </a:p>
        </p:txBody>
      </p:sp>
    </p:spTree>
    <p:extLst>
      <p:ext uri="{BB962C8B-B14F-4D97-AF65-F5344CB8AC3E}">
        <p14:creationId xmlns:p14="http://schemas.microsoft.com/office/powerpoint/2010/main" val="1261225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7E7ED7-6F67-F64F-95E7-0F0B8F9783A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DB8F2AF-02FC-8C47-9C74-2FB3CB0F817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id="{16BD2541-5F84-F240-978F-0083EBC60DAC}"/>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2022-03-03</a:t>
            </a:fld>
            <a:endParaRPr lang="sv-SE"/>
          </a:p>
        </p:txBody>
      </p:sp>
      <p:sp>
        <p:nvSpPr>
          <p:cNvPr id="5" name="Platshållare för sidfot 4">
            <a:extLst>
              <a:ext uri="{FF2B5EF4-FFF2-40B4-BE49-F238E27FC236}">
                <a16:creationId xmlns:a16="http://schemas.microsoft.com/office/drawing/2014/main" id="{BF9A3D34-DC0E-0C4E-9C80-82429F1FAE03}"/>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BB7F5E55-3F9A-E147-BCAE-06033612734B}"/>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3355447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4B1ACB-37C5-A043-A662-28FFC074946D}"/>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E3139E5-E32D-9340-8070-F011195767DB}"/>
              </a:ext>
            </a:extLst>
          </p:cNvPr>
          <p:cNvSpPr>
            <a:spLocks noGrp="1"/>
          </p:cNvSpPr>
          <p:nvPr>
            <p:ph sz="half" idx="1"/>
          </p:nvPr>
        </p:nvSpPr>
        <p:spPr>
          <a:xfrm>
            <a:off x="838200" y="1825625"/>
            <a:ext cx="5181600" cy="4351338"/>
          </a:xfrm>
          <a:prstGeom prst="rect">
            <a:avLst/>
          </a:prstGeo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EE09685B-17A3-3447-9BAB-A168B57FEB9F}"/>
              </a:ext>
            </a:extLst>
          </p:cNvPr>
          <p:cNvSpPr>
            <a:spLocks noGrp="1"/>
          </p:cNvSpPr>
          <p:nvPr>
            <p:ph sz="half" idx="2"/>
          </p:nvPr>
        </p:nvSpPr>
        <p:spPr>
          <a:xfrm>
            <a:off x="6172200" y="1825625"/>
            <a:ext cx="5181600" cy="4351338"/>
          </a:xfrm>
          <a:prstGeom prst="rect">
            <a:avLst/>
          </a:prstGeom>
        </p:spPr>
        <p:txBody>
          <a:body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C1A7CDB1-B0CE-5547-A754-7023A2B87484}"/>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2022-03-03</a:t>
            </a:fld>
            <a:endParaRPr lang="sv-SE"/>
          </a:p>
        </p:txBody>
      </p:sp>
      <p:sp>
        <p:nvSpPr>
          <p:cNvPr id="6" name="Platshållare för sidfot 5">
            <a:extLst>
              <a:ext uri="{FF2B5EF4-FFF2-40B4-BE49-F238E27FC236}">
                <a16:creationId xmlns:a16="http://schemas.microsoft.com/office/drawing/2014/main" id="{95B97335-499B-BA40-BA25-A828D19DCF58}"/>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365066F-854F-1C4B-8E23-B11FC60B0E1E}"/>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222948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F6E86-4B5A-5842-B5EA-178300AF393B}"/>
              </a:ext>
            </a:extLst>
          </p:cNvPr>
          <p:cNvSpPr>
            <a:spLocks noGrp="1"/>
          </p:cNvSpPr>
          <p:nvPr>
            <p:ph type="title"/>
          </p:nvPr>
        </p:nvSpPr>
        <p:spPr>
          <a:xfrm>
            <a:off x="839788" y="365125"/>
            <a:ext cx="10515600" cy="1325563"/>
          </a:xfrm>
          <a:prstGeom prst="rect">
            <a:avLst/>
          </a:prstGeo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EDA9AB5-D822-6748-9A52-EAC1854CD38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D4502E60-DDD2-634F-A036-84407F2697C0}"/>
              </a:ext>
            </a:extLst>
          </p:cNvPr>
          <p:cNvSpPr>
            <a:spLocks noGrp="1"/>
          </p:cNvSpPr>
          <p:nvPr>
            <p:ph sz="half" idx="2"/>
          </p:nvPr>
        </p:nvSpPr>
        <p:spPr>
          <a:xfrm>
            <a:off x="839788" y="2505075"/>
            <a:ext cx="5157787" cy="3684588"/>
          </a:xfrm>
          <a:prstGeom prst="rect">
            <a:avLst/>
          </a:prstGeom>
        </p:spPr>
        <p:txBody>
          <a:bodyPr/>
          <a:lstStyle/>
          <a:p>
            <a:r>
              <a:rPr lang="sv-SE"/>
              <a:t>Redigera format för bakgrundstext
Nivå två
Nivå tre
Nivå fyra
Nivå fem</a:t>
            </a:r>
          </a:p>
        </p:txBody>
      </p:sp>
      <p:sp>
        <p:nvSpPr>
          <p:cNvPr id="5" name="Platshållare för text 4">
            <a:extLst>
              <a:ext uri="{FF2B5EF4-FFF2-40B4-BE49-F238E27FC236}">
                <a16:creationId xmlns:a16="http://schemas.microsoft.com/office/drawing/2014/main" id="{42492765-0550-BC41-9AA9-63622D297BE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p>
        </p:txBody>
      </p:sp>
      <p:sp>
        <p:nvSpPr>
          <p:cNvPr id="6" name="Platshållare för innehåll 5">
            <a:extLst>
              <a:ext uri="{FF2B5EF4-FFF2-40B4-BE49-F238E27FC236}">
                <a16:creationId xmlns:a16="http://schemas.microsoft.com/office/drawing/2014/main" id="{110CAD01-06C1-6045-A2F0-FBCF1242880D}"/>
              </a:ext>
            </a:extLst>
          </p:cNvPr>
          <p:cNvSpPr>
            <a:spLocks noGrp="1"/>
          </p:cNvSpPr>
          <p:nvPr>
            <p:ph sz="quarter" idx="4"/>
          </p:nvPr>
        </p:nvSpPr>
        <p:spPr>
          <a:xfrm>
            <a:off x="6172200" y="2505075"/>
            <a:ext cx="5183188" cy="3684588"/>
          </a:xfrm>
          <a:prstGeom prst="rect">
            <a:avLst/>
          </a:prstGeo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id="{FFE1356D-DBE2-5548-88AA-91A3065E2B13}"/>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2022-03-03</a:t>
            </a:fld>
            <a:endParaRPr lang="sv-SE"/>
          </a:p>
        </p:txBody>
      </p:sp>
      <p:sp>
        <p:nvSpPr>
          <p:cNvPr id="8" name="Platshållare för sidfot 7">
            <a:extLst>
              <a:ext uri="{FF2B5EF4-FFF2-40B4-BE49-F238E27FC236}">
                <a16:creationId xmlns:a16="http://schemas.microsoft.com/office/drawing/2014/main" id="{18FFC9DF-4AD8-9C49-96CD-ADB5977E8335}"/>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504F9F72-C757-F740-82FE-01A7EF8539EA}"/>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3023794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9B755D-19F0-2B4D-992D-F4EE1C256381}"/>
              </a:ext>
            </a:extLst>
          </p:cNvPr>
          <p:cNvSpPr>
            <a:spLocks noGrp="1"/>
          </p:cNvSpPr>
          <p:nvPr>
            <p:ph type="title"/>
          </p:nvPr>
        </p:nvSpPr>
        <p:spPr>
          <a:xfrm>
            <a:off x="838200" y="365125"/>
            <a:ext cx="10515600" cy="1325563"/>
          </a:xfrm>
          <a:prstGeom prst="rect">
            <a:avLst/>
          </a:prstGeo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4119F56-B937-EB41-B784-CAA0F804E534}"/>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2022-03-03</a:t>
            </a:fld>
            <a:endParaRPr lang="sv-SE"/>
          </a:p>
        </p:txBody>
      </p:sp>
      <p:sp>
        <p:nvSpPr>
          <p:cNvPr id="4" name="Platshållare för sidfot 3">
            <a:extLst>
              <a:ext uri="{FF2B5EF4-FFF2-40B4-BE49-F238E27FC236}">
                <a16:creationId xmlns:a16="http://schemas.microsoft.com/office/drawing/2014/main" id="{C3C2BB69-6264-F44D-8FEA-E1CD06B60654}"/>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88078096-84A2-B54C-9FD5-46C623B89D8D}"/>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907060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3AEC61-D07A-7245-BE2E-FEAF3BF590B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61B8529-9609-EE4E-89FB-3DEAB442BE5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a:t>Redigera format för bakgrundstext
Nivå två
Nivå tre
Nivå fyra
Nivå fem</a:t>
            </a:r>
          </a:p>
        </p:txBody>
      </p:sp>
      <p:sp>
        <p:nvSpPr>
          <p:cNvPr id="4" name="Platshållare för text 3">
            <a:extLst>
              <a:ext uri="{FF2B5EF4-FFF2-40B4-BE49-F238E27FC236}">
                <a16:creationId xmlns:a16="http://schemas.microsoft.com/office/drawing/2014/main" id="{B65F38E9-F3E3-E140-A558-6FBB841DD48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218C5142-D4EF-584F-8FAD-F7CAA209EF2A}"/>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2022-03-03</a:t>
            </a:fld>
            <a:endParaRPr lang="sv-SE"/>
          </a:p>
        </p:txBody>
      </p:sp>
      <p:sp>
        <p:nvSpPr>
          <p:cNvPr id="6" name="Platshållare för sidfot 5">
            <a:extLst>
              <a:ext uri="{FF2B5EF4-FFF2-40B4-BE49-F238E27FC236}">
                <a16:creationId xmlns:a16="http://schemas.microsoft.com/office/drawing/2014/main" id="{DA3DD222-F5DD-2740-93C9-969341DF4965}"/>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31999EF5-6CB0-C74D-B615-DD440E4C57B5}"/>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3681250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26B0FA-D2A0-D34F-95E6-0098A64266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99E6B25-54EF-8841-B0B3-5749D5CEBA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148E064-E06D-3847-909D-6338A75CCF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id="{1D17E04D-D947-194F-9FC6-1D50165E100D}"/>
              </a:ext>
            </a:extLst>
          </p:cNvPr>
          <p:cNvSpPr>
            <a:spLocks noGrp="1"/>
          </p:cNvSpPr>
          <p:nvPr>
            <p:ph type="dt" sz="half" idx="10"/>
          </p:nvPr>
        </p:nvSpPr>
        <p:spPr>
          <a:xfrm>
            <a:off x="335360" y="6356350"/>
            <a:ext cx="2743200" cy="365125"/>
          </a:xfrm>
          <a:prstGeom prst="rect">
            <a:avLst/>
          </a:prstGeom>
        </p:spPr>
        <p:txBody>
          <a:bodyPr/>
          <a:lstStyle/>
          <a:p>
            <a:fld id="{427EC8A1-164E-694E-9ABE-D393DAD2DFCE}" type="datetimeFigureOut">
              <a:rPr lang="sv-SE" smtClean="0"/>
              <a:t>2022-03-03</a:t>
            </a:fld>
            <a:endParaRPr lang="sv-SE"/>
          </a:p>
        </p:txBody>
      </p:sp>
      <p:sp>
        <p:nvSpPr>
          <p:cNvPr id="6" name="Platshållare för sidfot 5">
            <a:extLst>
              <a:ext uri="{FF2B5EF4-FFF2-40B4-BE49-F238E27FC236}">
                <a16:creationId xmlns:a16="http://schemas.microsoft.com/office/drawing/2014/main" id="{10A59EA3-0512-A84F-A6AC-4B40102DEE3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B92EBB4A-7434-B74E-90C8-83CF90DA3DAD}"/>
              </a:ext>
            </a:extLst>
          </p:cNvPr>
          <p:cNvSpPr>
            <a:spLocks noGrp="1"/>
          </p:cNvSpPr>
          <p:nvPr>
            <p:ph type="sldNum" sz="quarter" idx="12"/>
          </p:nvPr>
        </p:nvSpPr>
        <p:spPr/>
        <p:txBody>
          <a:bodyPr/>
          <a:lstStyle/>
          <a:p>
            <a:fld id="{CE7D94CD-C7C3-3041-A8F2-C56481C60EAE}" type="slidenum">
              <a:rPr lang="sv-SE" smtClean="0"/>
              <a:t>‹#›</a:t>
            </a:fld>
            <a:endParaRPr lang="sv-SE"/>
          </a:p>
        </p:txBody>
      </p:sp>
    </p:spTree>
    <p:extLst>
      <p:ext uri="{BB962C8B-B14F-4D97-AF65-F5344CB8AC3E}">
        <p14:creationId xmlns:p14="http://schemas.microsoft.com/office/powerpoint/2010/main" val="139666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6.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 name="Grupp 13">
            <a:extLst>
              <a:ext uri="{FF2B5EF4-FFF2-40B4-BE49-F238E27FC236}">
                <a16:creationId xmlns:a16="http://schemas.microsoft.com/office/drawing/2014/main" id="{3D797A17-8C43-5943-A7C3-19D4A24B309D}"/>
              </a:ext>
            </a:extLst>
          </p:cNvPr>
          <p:cNvGrpSpPr/>
          <p:nvPr userDrawn="1"/>
        </p:nvGrpSpPr>
        <p:grpSpPr>
          <a:xfrm>
            <a:off x="0" y="-890"/>
            <a:ext cx="12192000" cy="617730"/>
            <a:chOff x="0" y="-890"/>
            <a:chExt cx="12192000" cy="617730"/>
          </a:xfrm>
        </p:grpSpPr>
        <p:grpSp>
          <p:nvGrpSpPr>
            <p:cNvPr id="15" name="Grupp 14">
              <a:extLst>
                <a:ext uri="{FF2B5EF4-FFF2-40B4-BE49-F238E27FC236}">
                  <a16:creationId xmlns:a16="http://schemas.microsoft.com/office/drawing/2014/main" id="{36E74EDC-80E6-1548-9B01-BDDA2F26A518}"/>
                </a:ext>
              </a:extLst>
            </p:cNvPr>
            <p:cNvGrpSpPr/>
            <p:nvPr/>
          </p:nvGrpSpPr>
          <p:grpSpPr>
            <a:xfrm>
              <a:off x="0" y="-890"/>
              <a:ext cx="12192000" cy="617730"/>
              <a:chOff x="0" y="1861637"/>
              <a:chExt cx="12192000" cy="617730"/>
            </a:xfrm>
          </p:grpSpPr>
          <p:pic>
            <p:nvPicPr>
              <p:cNvPr id="19" name="Bildobjekt 18">
                <a:extLst>
                  <a:ext uri="{FF2B5EF4-FFF2-40B4-BE49-F238E27FC236}">
                    <a16:creationId xmlns:a16="http://schemas.microsoft.com/office/drawing/2014/main" id="{A002ECBC-ED36-DE4E-83BA-B02C3F4C6569}"/>
                  </a:ext>
                </a:extLst>
              </p:cNvPr>
              <p:cNvPicPr>
                <a:picLocks noChangeAspect="1"/>
              </p:cNvPicPr>
              <p:nvPr/>
            </p:nvPicPr>
            <p:blipFill rotWithShape="1">
              <a:blip r:embed="rId13">
                <a:extLst>
                  <a:ext uri="{28A0092B-C50C-407E-A947-70E740481C1C}">
                    <a14:useLocalDpi xmlns:a14="http://schemas.microsoft.com/office/drawing/2010/main" val="0"/>
                  </a:ext>
                </a:extLst>
              </a:blip>
              <a:srcRect t="21875" b="73058"/>
              <a:stretch/>
            </p:blipFill>
            <p:spPr>
              <a:xfrm>
                <a:off x="0" y="1861637"/>
                <a:ext cx="12192000" cy="617730"/>
              </a:xfrm>
              <a:prstGeom prst="rect">
                <a:avLst/>
              </a:prstGeom>
            </p:spPr>
          </p:pic>
          <p:sp>
            <p:nvSpPr>
              <p:cNvPr id="20" name="Rektangel 19">
                <a:extLst>
                  <a:ext uri="{FF2B5EF4-FFF2-40B4-BE49-F238E27FC236}">
                    <a16:creationId xmlns:a16="http://schemas.microsoft.com/office/drawing/2014/main" id="{CDD30940-1EB7-0D4D-A3D2-B4B205233DEE}"/>
                  </a:ext>
                </a:extLst>
              </p:cNvPr>
              <p:cNvSpPr/>
              <p:nvPr/>
            </p:nvSpPr>
            <p:spPr>
              <a:xfrm>
                <a:off x="0" y="1861637"/>
                <a:ext cx="12192000" cy="617730"/>
              </a:xfrm>
              <a:prstGeom prst="rect">
                <a:avLst/>
              </a:prstGeom>
              <a:solidFill>
                <a:srgbClr val="44752A">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grpSp>
        <p:grpSp>
          <p:nvGrpSpPr>
            <p:cNvPr id="16" name="Grupp 15">
              <a:extLst>
                <a:ext uri="{FF2B5EF4-FFF2-40B4-BE49-F238E27FC236}">
                  <a16:creationId xmlns:a16="http://schemas.microsoft.com/office/drawing/2014/main" id="{1877B340-36E8-5E4F-96B0-6C875EDC7BE0}"/>
                </a:ext>
              </a:extLst>
            </p:cNvPr>
            <p:cNvGrpSpPr/>
            <p:nvPr/>
          </p:nvGrpSpPr>
          <p:grpSpPr>
            <a:xfrm>
              <a:off x="337265" y="118362"/>
              <a:ext cx="876987" cy="381600"/>
              <a:chOff x="337265" y="118362"/>
              <a:chExt cx="876987" cy="381600"/>
            </a:xfrm>
          </p:grpSpPr>
          <p:pic>
            <p:nvPicPr>
              <p:cNvPr id="17" name="Bildobjekt 16">
                <a:extLst>
                  <a:ext uri="{FF2B5EF4-FFF2-40B4-BE49-F238E27FC236}">
                    <a16:creationId xmlns:a16="http://schemas.microsoft.com/office/drawing/2014/main" id="{1810E9A8-820A-034C-85F6-8A07CB14DAA5}"/>
                  </a:ext>
                </a:extLst>
              </p:cNvPr>
              <p:cNvPicPr>
                <a:picLocks noChangeAspect="1"/>
              </p:cNvPicPr>
              <p:nvPr/>
            </p:nvPicPr>
            <p:blipFill>
              <a:blip r:embed="rId14"/>
              <a:stretch>
                <a:fillRect/>
              </a:stretch>
            </p:blipFill>
            <p:spPr>
              <a:xfrm>
                <a:off x="764205" y="229921"/>
                <a:ext cx="450047" cy="173967"/>
              </a:xfrm>
              <a:prstGeom prst="rect">
                <a:avLst/>
              </a:prstGeom>
            </p:spPr>
          </p:pic>
          <p:pic>
            <p:nvPicPr>
              <p:cNvPr id="18" name="Bildobjekt 17">
                <a:extLst>
                  <a:ext uri="{FF2B5EF4-FFF2-40B4-BE49-F238E27FC236}">
                    <a16:creationId xmlns:a16="http://schemas.microsoft.com/office/drawing/2014/main" id="{B52585EE-FDFD-7645-9A8E-A637F2FCCB17}"/>
                  </a:ext>
                </a:extLst>
              </p:cNvPr>
              <p:cNvPicPr>
                <a:picLocks noChangeAspect="1"/>
              </p:cNvPicPr>
              <p:nvPr/>
            </p:nvPicPr>
            <p:blipFill>
              <a:blip r:embed="rId15"/>
              <a:stretch>
                <a:fillRect/>
              </a:stretch>
            </p:blipFill>
            <p:spPr>
              <a:xfrm>
                <a:off x="337265" y="118362"/>
                <a:ext cx="381600" cy="381600"/>
              </a:xfrm>
              <a:prstGeom prst="rect">
                <a:avLst/>
              </a:prstGeom>
            </p:spPr>
          </p:pic>
        </p:grpSp>
      </p:grpSp>
      <p:sp>
        <p:nvSpPr>
          <p:cNvPr id="6" name="Platshållare för bildnummer 5">
            <a:extLst>
              <a:ext uri="{FF2B5EF4-FFF2-40B4-BE49-F238E27FC236}">
                <a16:creationId xmlns:a16="http://schemas.microsoft.com/office/drawing/2014/main" id="{8D2A6402-6581-F243-915D-0036FA261BCE}"/>
              </a:ext>
            </a:extLst>
          </p:cNvPr>
          <p:cNvSpPr>
            <a:spLocks noGrp="1"/>
          </p:cNvSpPr>
          <p:nvPr>
            <p:ph type="sldNum" sz="quarter" idx="4"/>
          </p:nvPr>
        </p:nvSpPr>
        <p:spPr>
          <a:xfrm>
            <a:off x="9113440" y="134342"/>
            <a:ext cx="2743200" cy="365125"/>
          </a:xfrm>
          <a:prstGeom prst="rect">
            <a:avLst/>
          </a:prstGeom>
        </p:spPr>
        <p:txBody>
          <a:bodyPr vert="horz" lIns="0" tIns="0" rIns="0" bIns="0" rtlCol="0" anchor="ctr"/>
          <a:lstStyle>
            <a:lvl1pPr algn="r">
              <a:defRPr sz="1200">
                <a:solidFill>
                  <a:schemeClr val="bg1"/>
                </a:solidFill>
              </a:defRPr>
            </a:lvl1pPr>
          </a:lstStyle>
          <a:p>
            <a:fld id="{CE7D94CD-C7C3-3041-A8F2-C56481C60EAE}" type="slidenum">
              <a:rPr lang="sv-SE" smtClean="0"/>
              <a:pPr/>
              <a:t>‹#›</a:t>
            </a:fld>
            <a:endParaRPr lang="sv-SE" dirty="0"/>
          </a:p>
        </p:txBody>
      </p:sp>
    </p:spTree>
    <p:extLst>
      <p:ext uri="{BB962C8B-B14F-4D97-AF65-F5344CB8AC3E}">
        <p14:creationId xmlns:p14="http://schemas.microsoft.com/office/powerpoint/2010/main" val="86276623"/>
      </p:ext>
    </p:extLst>
  </p:cSld>
  <p:clrMap bg1="lt1" tx1="dk1" bg2="lt2" tx2="dk2" accent1="accent1" accent2="accent2" accent3="accent3" accent4="accent4" accent5="accent5" accent6="accent6" hlink="hlink" folHlink="folHlink"/>
  <p:sldLayoutIdLst>
    <p:sldLayoutId id="2147484372" r:id="rId1"/>
    <p:sldLayoutId id="2147484366" r:id="rId2"/>
    <p:sldLayoutId id="2147484367" r:id="rId3"/>
    <p:sldLayoutId id="2147484368" r:id="rId4"/>
    <p:sldLayoutId id="2147484369" r:id="rId5"/>
    <p:sldLayoutId id="2147484370" r:id="rId6"/>
    <p:sldLayoutId id="2147484371" r:id="rId7"/>
    <p:sldLayoutId id="2147484373" r:id="rId8"/>
    <p:sldLayoutId id="2147484374" r:id="rId9"/>
    <p:sldLayoutId id="2147484375" r:id="rId10"/>
    <p:sldLayoutId id="21474843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p15:clr>
            <a:srgbClr val="F26B43"/>
          </p15:clr>
        </p15:guide>
        <p15:guide id="2" pos="483">
          <p15:clr>
            <a:srgbClr val="F26B43"/>
          </p15:clr>
        </p15:guide>
        <p15:guide id="3" pos="7197">
          <p15:clr>
            <a:srgbClr val="F26B43"/>
          </p15:clr>
        </p15:guide>
        <p15:guide id="4" orient="horz" pos="7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A002ECBC-ED36-DE4E-83BA-B02C3F4C6569}"/>
              </a:ext>
            </a:extLst>
          </p:cNvPr>
          <p:cNvPicPr>
            <a:picLocks noChangeAspect="1"/>
          </p:cNvPicPr>
          <p:nvPr/>
        </p:nvPicPr>
        <p:blipFill rotWithShape="1">
          <a:blip r:embed="rId15">
            <a:extLst>
              <a:ext uri="{28A0092B-C50C-407E-A947-70E740481C1C}">
                <a14:useLocalDpi xmlns:a14="http://schemas.microsoft.com/office/drawing/2010/main" val="0"/>
              </a:ext>
            </a:extLst>
          </a:blip>
          <a:srcRect t="26797" b="16942"/>
          <a:stretch/>
        </p:blipFill>
        <p:spPr>
          <a:xfrm>
            <a:off x="0" y="-890"/>
            <a:ext cx="12192000" cy="6858890"/>
          </a:xfrm>
          <a:prstGeom prst="rect">
            <a:avLst/>
          </a:prstGeom>
        </p:spPr>
      </p:pic>
      <p:sp>
        <p:nvSpPr>
          <p:cNvPr id="6" name="Platshållare för bildnummer 5">
            <a:extLst>
              <a:ext uri="{FF2B5EF4-FFF2-40B4-BE49-F238E27FC236}">
                <a16:creationId xmlns:a16="http://schemas.microsoft.com/office/drawing/2014/main" id="{8D2A6402-6581-F243-915D-0036FA261BCE}"/>
              </a:ext>
            </a:extLst>
          </p:cNvPr>
          <p:cNvSpPr>
            <a:spLocks noGrp="1"/>
          </p:cNvSpPr>
          <p:nvPr>
            <p:ph type="sldNum" sz="quarter" idx="4"/>
          </p:nvPr>
        </p:nvSpPr>
        <p:spPr>
          <a:xfrm>
            <a:off x="9113440" y="134342"/>
            <a:ext cx="2743200" cy="365125"/>
          </a:xfrm>
          <a:prstGeom prst="rect">
            <a:avLst/>
          </a:prstGeom>
        </p:spPr>
        <p:txBody>
          <a:bodyPr vert="horz" lIns="0" tIns="0" rIns="0" bIns="0" rtlCol="0" anchor="ctr"/>
          <a:lstStyle>
            <a:lvl1pPr algn="r">
              <a:defRPr sz="1200">
                <a:solidFill>
                  <a:schemeClr val="bg1"/>
                </a:solidFill>
              </a:defRPr>
            </a:lvl1pPr>
          </a:lstStyle>
          <a:p>
            <a:fld id="{CE7D94CD-C7C3-3041-A8F2-C56481C60EAE}" type="slidenum">
              <a:rPr lang="sv-SE" smtClean="0"/>
              <a:pPr/>
              <a:t>‹#›</a:t>
            </a:fld>
            <a:endParaRPr lang="sv-SE" dirty="0"/>
          </a:p>
        </p:txBody>
      </p:sp>
    </p:spTree>
    <p:extLst>
      <p:ext uri="{BB962C8B-B14F-4D97-AF65-F5344CB8AC3E}">
        <p14:creationId xmlns:p14="http://schemas.microsoft.com/office/powerpoint/2010/main" val="3680030482"/>
      </p:ext>
    </p:extLst>
  </p:cSld>
  <p:clrMap bg1="lt1" tx1="dk1" bg2="lt2" tx2="dk2" accent1="accent1" accent2="accent2" accent3="accent3" accent4="accent4" accent5="accent5" accent6="accent6" hlink="hlink" folHlink="folHlink"/>
  <p:sldLayoutIdLst>
    <p:sldLayoutId id="2147484355" r:id="rId1"/>
    <p:sldLayoutId id="2147484354" r:id="rId2"/>
    <p:sldLayoutId id="2147484377"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7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userDrawn="1">
          <p15:clr>
            <a:srgbClr val="F26B43"/>
          </p15:clr>
        </p15:guide>
        <p15:guide id="2" pos="483" userDrawn="1">
          <p15:clr>
            <a:srgbClr val="F26B43"/>
          </p15:clr>
        </p15:guide>
        <p15:guide id="3" pos="7197" userDrawn="1">
          <p15:clr>
            <a:srgbClr val="F26B43"/>
          </p15:clr>
        </p15:guide>
        <p15:guide id="4" orient="horz" pos="79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Bildobjekt 15">
            <a:extLst>
              <a:ext uri="{FF2B5EF4-FFF2-40B4-BE49-F238E27FC236}">
                <a16:creationId xmlns:a16="http://schemas.microsoft.com/office/drawing/2014/main" id="{A45036BB-515C-D541-847C-26C9476CAED7}"/>
              </a:ext>
            </a:extLst>
          </p:cNvPr>
          <p:cNvPicPr>
            <a:picLocks noChangeAspect="1"/>
          </p:cNvPicPr>
          <p:nvPr userDrawn="1"/>
        </p:nvPicPr>
        <p:blipFill>
          <a:blip r:embed="rId13">
            <a:extLst>
              <a:ext uri="{28A0092B-C50C-407E-A947-70E740481C1C}">
                <a14:useLocalDpi xmlns:a14="http://schemas.microsoft.com/office/drawing/2010/main" val="0"/>
              </a:ext>
            </a:extLst>
          </a:blip>
          <a:srcRect l="7104" t="7104" b="-2"/>
          <a:stretch>
            <a:fillRect/>
          </a:stretch>
        </p:blipFill>
        <p:spPr bwMode="auto">
          <a:xfrm>
            <a:off x="0" y="1"/>
            <a:ext cx="12192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descr="logo_hfs.pdf">
            <a:extLst>
              <a:ext uri="{FF2B5EF4-FFF2-40B4-BE49-F238E27FC236}">
                <a16:creationId xmlns:a16="http://schemas.microsoft.com/office/drawing/2014/main" id="{BB456671-A8DB-A645-89DA-2C36A85831C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27381" y="154733"/>
            <a:ext cx="1440160" cy="510111"/>
          </a:xfrm>
          <a:prstGeom prst="rect">
            <a:avLst/>
          </a:prstGeom>
          <a:effectLst>
            <a:glow rad="838200">
              <a:srgbClr val="FFEB3C">
                <a:alpha val="38000"/>
              </a:srgbClr>
            </a:glow>
          </a:effectLst>
        </p:spPr>
      </p:pic>
      <p:pic>
        <p:nvPicPr>
          <p:cNvPr id="1028" name="Bildobjekt 12" descr="HFS-utskrivet.vit-01.psd">
            <a:extLst>
              <a:ext uri="{FF2B5EF4-FFF2-40B4-BE49-F238E27FC236}">
                <a16:creationId xmlns:a16="http://schemas.microsoft.com/office/drawing/2014/main" id="{09AB9B57-07BD-EA43-A797-98EB5BF7421C}"/>
              </a:ext>
            </a:extLst>
          </p:cNvPr>
          <p:cNvPicPr>
            <a:picLocks noChangeAspect="1"/>
          </p:cNvPicPr>
          <p:nvPr userDrawn="1"/>
        </p:nvPicPr>
        <p:blipFill>
          <a:blip r:embed="rId15">
            <a:extLst>
              <a:ext uri="{28A0092B-C50C-407E-A947-70E740481C1C}">
                <a14:useLocalDpi xmlns:a14="http://schemas.microsoft.com/office/drawing/2010/main" val="0"/>
              </a:ext>
            </a:extLst>
          </a:blip>
          <a:srcRect r="11752" b="-15848"/>
          <a:stretch>
            <a:fillRect/>
          </a:stretch>
        </p:blipFill>
        <p:spPr bwMode="auto">
          <a:xfrm>
            <a:off x="6932085" y="549276"/>
            <a:ext cx="4828116"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ktangel 14">
            <a:extLst>
              <a:ext uri="{FF2B5EF4-FFF2-40B4-BE49-F238E27FC236}">
                <a16:creationId xmlns:a16="http://schemas.microsoft.com/office/drawing/2014/main" id="{3FE33DB4-A2AD-8D42-A2F7-FED1C7D9E1A5}"/>
              </a:ext>
            </a:extLst>
          </p:cNvPr>
          <p:cNvSpPr/>
          <p:nvPr userDrawn="1"/>
        </p:nvSpPr>
        <p:spPr>
          <a:xfrm>
            <a:off x="0" y="836613"/>
            <a:ext cx="12192000" cy="6121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v-SE"/>
          </a:p>
        </p:txBody>
      </p:sp>
    </p:spTree>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d2flujgsl7escs.cloudfront.net/external/Nationellt-vardprogram-vid-ohalsosamma-levnadsvanor-prevention-och-behandling.pdf"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hyperlink" Target="https://www.dn.se/debatt/nyktra-veckor-fore-operationen-kan-halvera-komplikationsriske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www.sls.se/globalassets/sls/halsa--sjukvard/levnadsvanor--prevention/dokument/stark-for-kirurgi-20170425_final_.pdf"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 8">
            <a:extLst>
              <a:ext uri="{FF2B5EF4-FFF2-40B4-BE49-F238E27FC236}">
                <a16:creationId xmlns:a16="http://schemas.microsoft.com/office/drawing/2014/main" id="{105CE7D8-99D3-F547-8544-7FB8B76DC069}"/>
              </a:ext>
            </a:extLst>
          </p:cNvPr>
          <p:cNvGrpSpPr/>
          <p:nvPr/>
        </p:nvGrpSpPr>
        <p:grpSpPr>
          <a:xfrm>
            <a:off x="978738" y="3684255"/>
            <a:ext cx="1782074" cy="684468"/>
            <a:chOff x="1259962" y="3131081"/>
            <a:chExt cx="3222312" cy="1237642"/>
          </a:xfrm>
        </p:grpSpPr>
        <p:pic>
          <p:nvPicPr>
            <p:cNvPr id="6" name="Bildobjekt 5">
              <a:extLst>
                <a:ext uri="{FF2B5EF4-FFF2-40B4-BE49-F238E27FC236}">
                  <a16:creationId xmlns:a16="http://schemas.microsoft.com/office/drawing/2014/main" id="{A454305F-59C1-E94A-A45C-24FAA2BF441B}"/>
                </a:ext>
              </a:extLst>
            </p:cNvPr>
            <p:cNvPicPr>
              <a:picLocks noChangeAspect="1"/>
            </p:cNvPicPr>
            <p:nvPr userDrawn="1"/>
          </p:nvPicPr>
          <p:blipFill>
            <a:blip r:embed="rId2"/>
            <a:stretch>
              <a:fillRect/>
            </a:stretch>
          </p:blipFill>
          <p:spPr>
            <a:xfrm>
              <a:off x="1259962" y="3131081"/>
              <a:ext cx="1237642" cy="1237642"/>
            </a:xfrm>
            <a:prstGeom prst="rect">
              <a:avLst/>
            </a:prstGeom>
          </p:spPr>
        </p:pic>
        <p:pic>
          <p:nvPicPr>
            <p:cNvPr id="7" name="Bildobjekt 6">
              <a:extLst>
                <a:ext uri="{FF2B5EF4-FFF2-40B4-BE49-F238E27FC236}">
                  <a16:creationId xmlns:a16="http://schemas.microsoft.com/office/drawing/2014/main" id="{16AA5E69-18A3-7645-9D34-C9E8D7DC943F}"/>
                </a:ext>
              </a:extLst>
            </p:cNvPr>
            <p:cNvPicPr>
              <a:picLocks noChangeAspect="1"/>
            </p:cNvPicPr>
            <p:nvPr/>
          </p:nvPicPr>
          <p:blipFill>
            <a:blip r:embed="rId3"/>
            <a:stretch>
              <a:fillRect/>
            </a:stretch>
          </p:blipFill>
          <p:spPr>
            <a:xfrm>
              <a:off x="2592709" y="3430322"/>
              <a:ext cx="1889565" cy="730420"/>
            </a:xfrm>
            <a:prstGeom prst="rect">
              <a:avLst/>
            </a:prstGeom>
          </p:spPr>
        </p:pic>
      </p:grpSp>
      <p:grpSp>
        <p:nvGrpSpPr>
          <p:cNvPr id="11" name="Grupp 10">
            <a:extLst>
              <a:ext uri="{FF2B5EF4-FFF2-40B4-BE49-F238E27FC236}">
                <a16:creationId xmlns:a16="http://schemas.microsoft.com/office/drawing/2014/main" id="{D059FA78-CECF-9744-8E74-F7E5288ED3C6}"/>
              </a:ext>
            </a:extLst>
          </p:cNvPr>
          <p:cNvGrpSpPr/>
          <p:nvPr/>
        </p:nvGrpSpPr>
        <p:grpSpPr>
          <a:xfrm>
            <a:off x="4799856" y="3171389"/>
            <a:ext cx="7392144" cy="1993953"/>
            <a:chOff x="4799856" y="3292750"/>
            <a:chExt cx="7392144" cy="1993953"/>
          </a:xfrm>
        </p:grpSpPr>
        <p:sp>
          <p:nvSpPr>
            <p:cNvPr id="3" name="Rektangel 2">
              <a:extLst>
                <a:ext uri="{FF2B5EF4-FFF2-40B4-BE49-F238E27FC236}">
                  <a16:creationId xmlns:a16="http://schemas.microsoft.com/office/drawing/2014/main" id="{E4B9BBF9-5CEF-6047-9579-3282D09341C9}"/>
                </a:ext>
              </a:extLst>
            </p:cNvPr>
            <p:cNvSpPr/>
            <p:nvPr/>
          </p:nvSpPr>
          <p:spPr>
            <a:xfrm>
              <a:off x="4799856" y="3292750"/>
              <a:ext cx="7392144" cy="19939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innehåll 2">
              <a:extLst>
                <a:ext uri="{FF2B5EF4-FFF2-40B4-BE49-F238E27FC236}">
                  <a16:creationId xmlns:a16="http://schemas.microsoft.com/office/drawing/2014/main" id="{40B8F584-62BB-854C-A2DB-ADB28B498C32}"/>
                </a:ext>
              </a:extLst>
            </p:cNvPr>
            <p:cNvSpPr txBox="1">
              <a:spLocks/>
            </p:cNvSpPr>
            <p:nvPr/>
          </p:nvSpPr>
          <p:spPr bwMode="auto">
            <a:xfrm>
              <a:off x="5131192" y="3611230"/>
              <a:ext cx="6888088" cy="11237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1800"/>
                </a:spcAft>
              </a:pPr>
              <a:r>
                <a:rPr lang="sv-SE" altLang="sv-SE" sz="4400" b="1" dirty="0">
                  <a:solidFill>
                    <a:schemeClr val="bg1"/>
                  </a:solidFill>
                  <a:latin typeface="Corbel" panose="020B0503020204020204" pitchFamily="34" charset="0"/>
                </a:rPr>
                <a:t>Alkohol och operation</a:t>
              </a:r>
            </a:p>
            <a:p>
              <a:pPr algn="l" fontAlgn="auto">
                <a:spcAft>
                  <a:spcPts val="1800"/>
                </a:spcAft>
              </a:pPr>
              <a:r>
                <a:rPr lang="sv-SE" altLang="sv-SE" sz="3600" b="1" smtClean="0">
                  <a:solidFill>
                    <a:schemeClr val="bg1"/>
                  </a:solidFill>
                  <a:latin typeface="Corbel" panose="020B0503020204020204" pitchFamily="34" charset="0"/>
                </a:rPr>
                <a:t>Temagrupp </a:t>
              </a:r>
              <a:r>
                <a:rPr lang="sv-SE" altLang="sv-SE" sz="3600" b="1" dirty="0">
                  <a:solidFill>
                    <a:schemeClr val="bg1"/>
                  </a:solidFill>
                  <a:latin typeface="Corbel" panose="020B0503020204020204" pitchFamily="34" charset="0"/>
                </a:rPr>
                <a:t>: Alkoholprevention</a:t>
              </a:r>
            </a:p>
          </p:txBody>
        </p:sp>
      </p:grpSp>
    </p:spTree>
    <p:extLst>
      <p:ext uri="{BB962C8B-B14F-4D97-AF65-F5344CB8AC3E}">
        <p14:creationId xmlns:p14="http://schemas.microsoft.com/office/powerpoint/2010/main" val="206946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3759200" y="4794910"/>
            <a:ext cx="7081520" cy="1077218"/>
          </a:xfrm>
          <a:prstGeom prst="rect">
            <a:avLst/>
          </a:prstGeom>
          <a:noFill/>
        </p:spPr>
        <p:txBody>
          <a:bodyPr wrap="square" rtlCol="0">
            <a:spAutoFit/>
          </a:bodyPr>
          <a:lstStyle/>
          <a:p>
            <a:r>
              <a:rPr lang="sv-SE"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Nationellt-vardprogram-vid-ohalsosamma-levnadsvanor-prevention-och-behandling.pdf</a:t>
            </a:r>
            <a:r>
              <a:rPr lang="sv-SE" sz="1800" b="1" i="1" dirty="0">
                <a:effectLst/>
                <a:latin typeface="Calibri" panose="020F0502020204030204" pitchFamily="34" charset="0"/>
                <a:ea typeface="Calibri" panose="020F0502020204030204" pitchFamily="34" charset="0"/>
                <a:cs typeface="Arial" panose="020B060402020202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2800" i="1" dirty="0"/>
          </a:p>
        </p:txBody>
      </p:sp>
      <p:sp>
        <p:nvSpPr>
          <p:cNvPr id="6" name="Rubrik 1"/>
          <p:cNvSpPr>
            <a:spLocks noGrp="1"/>
          </p:cNvSpPr>
          <p:nvPr>
            <p:ph type="title"/>
          </p:nvPr>
        </p:nvSpPr>
        <p:spPr>
          <a:xfrm>
            <a:off x="192464" y="3412510"/>
            <a:ext cx="4145856" cy="1382400"/>
          </a:xfrm>
        </p:spPr>
        <p:txBody>
          <a:bodyPr/>
          <a:lstStyle/>
          <a:p>
            <a:r>
              <a:rPr lang="sv-SE" sz="4000" b="1" dirty="0"/>
              <a:t>Rekommendation</a:t>
            </a:r>
          </a:p>
        </p:txBody>
      </p:sp>
      <p:sp>
        <p:nvSpPr>
          <p:cNvPr id="2" name="textruta 1"/>
          <p:cNvSpPr txBox="1"/>
          <p:nvPr/>
        </p:nvSpPr>
        <p:spPr>
          <a:xfrm>
            <a:off x="4723810" y="1178560"/>
            <a:ext cx="5731420" cy="2554545"/>
          </a:xfrm>
          <a:prstGeom prst="rect">
            <a:avLst/>
          </a:prstGeom>
          <a:noFill/>
        </p:spPr>
        <p:txBody>
          <a:bodyPr wrap="square" rtlCol="0">
            <a:spAutoFit/>
          </a:bodyPr>
          <a:lstStyle/>
          <a:p>
            <a:r>
              <a:rPr lang="sv-SE" sz="3200" b="1" dirty="0">
                <a:latin typeface="+mj-lt"/>
              </a:rPr>
              <a:t>….</a:t>
            </a:r>
            <a:r>
              <a:rPr lang="sv-SE" sz="3200" dirty="0">
                <a:solidFill>
                  <a:srgbClr val="000000"/>
                </a:solidFill>
                <a:effectLst/>
                <a:latin typeface="Calibri" panose="020F0502020204030204" pitchFamily="34" charset="0"/>
                <a:ea typeface="Calibri" panose="020F0502020204030204" pitchFamily="34" charset="0"/>
              </a:rPr>
              <a:t> rekommenderar alkoholuppehåll minst fyra veckor före operation och en tid efter operation till sårläkning och gott allmäntillstånd uppnåtts ….</a:t>
            </a:r>
            <a:endParaRPr lang="sv-SE" sz="3200" b="1" dirty="0">
              <a:latin typeface="+mj-lt"/>
            </a:endParaRPr>
          </a:p>
        </p:txBody>
      </p:sp>
    </p:spTree>
    <p:extLst>
      <p:ext uri="{BB962C8B-B14F-4D97-AF65-F5344CB8AC3E}">
        <p14:creationId xmlns:p14="http://schemas.microsoft.com/office/powerpoint/2010/main" val="14858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42954" y="433177"/>
            <a:ext cx="10771200" cy="1382400"/>
          </a:xfrm>
        </p:spPr>
        <p:txBody>
          <a:bodyPr/>
          <a:lstStyle/>
          <a:p>
            <a:r>
              <a:rPr lang="sv-SE" b="1" dirty="0"/>
              <a:t>Samtal om alkohol</a:t>
            </a:r>
          </a:p>
        </p:txBody>
      </p:sp>
      <p:sp>
        <p:nvSpPr>
          <p:cNvPr id="3" name="Rektangel 2"/>
          <p:cNvSpPr/>
          <p:nvPr/>
        </p:nvSpPr>
        <p:spPr>
          <a:xfrm>
            <a:off x="393897" y="3111565"/>
            <a:ext cx="3671665" cy="1754326"/>
          </a:xfrm>
          <a:prstGeom prst="rect">
            <a:avLst/>
          </a:prstGeom>
        </p:spPr>
        <p:txBody>
          <a:bodyPr wrap="square">
            <a:spAutoFit/>
          </a:bodyPr>
          <a:lstStyle/>
          <a:p>
            <a:r>
              <a:rPr lang="sv-SE" i="1" dirty="0"/>
              <a:t>Vad känner du till om hur alkohol kan påverka din operation?</a:t>
            </a:r>
            <a:br>
              <a:rPr lang="sv-SE" i="1" dirty="0"/>
            </a:br>
            <a:r>
              <a:rPr lang="sv-SE" i="1" dirty="0"/>
              <a:t> </a:t>
            </a:r>
            <a:br>
              <a:rPr lang="sv-SE" i="1" dirty="0"/>
            </a:br>
            <a:r>
              <a:rPr lang="sv-SE" i="1" dirty="0"/>
              <a:t>Vill du veta mer? </a:t>
            </a:r>
            <a:br>
              <a:rPr lang="sv-SE" i="1" dirty="0"/>
            </a:br>
            <a:endParaRPr lang="sv-SE" i="1" dirty="0"/>
          </a:p>
          <a:p>
            <a:r>
              <a:rPr lang="sv-SE" i="1" dirty="0"/>
              <a:t>Får jag berätta?</a:t>
            </a:r>
          </a:p>
        </p:txBody>
      </p:sp>
    </p:spTree>
    <p:extLst>
      <p:ext uri="{BB962C8B-B14F-4D97-AF65-F5344CB8AC3E}">
        <p14:creationId xmlns:p14="http://schemas.microsoft.com/office/powerpoint/2010/main" val="65019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2">
            <a:extLst>
              <a:ext uri="{FF2B5EF4-FFF2-40B4-BE49-F238E27FC236}">
                <a16:creationId xmlns:a16="http://schemas.microsoft.com/office/drawing/2014/main" id="{350CFEC9-FA1B-3240-952D-270B874CD6B6}"/>
              </a:ext>
            </a:extLst>
          </p:cNvPr>
          <p:cNvSpPr txBox="1">
            <a:spLocks/>
          </p:cNvSpPr>
          <p:nvPr/>
        </p:nvSpPr>
        <p:spPr bwMode="auto">
          <a:xfrm>
            <a:off x="493088" y="968400"/>
            <a:ext cx="11018192" cy="37373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1800"/>
              </a:spcAft>
            </a:pPr>
            <a:r>
              <a:rPr lang="sv-SE" sz="3200" dirty="0"/>
              <a:t>2010: Rökstopp i samband med operation</a:t>
            </a:r>
          </a:p>
          <a:p>
            <a:pPr algn="l" fontAlgn="auto">
              <a:spcAft>
                <a:spcPts val="1800"/>
              </a:spcAft>
            </a:pPr>
            <a:r>
              <a:rPr lang="sv-SE" sz="3200" dirty="0"/>
              <a:t>2014: Nu växer evidensen för alkoholens betydelse som en oberoende riskfaktor i samband med operation</a:t>
            </a:r>
          </a:p>
          <a:p>
            <a:pPr algn="l" fontAlgn="auto">
              <a:spcAft>
                <a:spcPts val="1800"/>
              </a:spcAft>
            </a:pPr>
            <a:r>
              <a:rPr lang="sv-SE" sz="1400" dirty="0"/>
              <a:t>https://www.lakartidningen.se/Klinik-och-vetenskap/Klinisk-oversikt/2014/10/Dags-for-alkoholfri-operation/</a:t>
            </a:r>
          </a:p>
          <a:p>
            <a:pPr algn="l" fontAlgn="auto">
              <a:spcAft>
                <a:spcPts val="1800"/>
              </a:spcAft>
            </a:pPr>
            <a:r>
              <a:rPr lang="sv-SE" sz="3200" dirty="0"/>
              <a:t>2018: Börjar Sveriges opererande kliniker att införa rutiner för en alkoholfri operation</a:t>
            </a:r>
          </a:p>
          <a:p>
            <a:pPr algn="l" fontAlgn="auto">
              <a:spcAft>
                <a:spcPts val="1800"/>
              </a:spcAft>
            </a:pPr>
            <a:r>
              <a:rPr lang="sv-SE" sz="1400" dirty="0">
                <a:hlinkClick r:id="rId2"/>
              </a:rPr>
              <a:t>https://www.dn.se/debatt/nyktra-veckor-fore-operationen-kan-halvera-komplikationsrisken/</a:t>
            </a:r>
            <a:endParaRPr lang="sv-SE" sz="1400" dirty="0"/>
          </a:p>
          <a:p>
            <a:pPr algn="l" fontAlgn="auto">
              <a:spcAft>
                <a:spcPts val="1800"/>
              </a:spcAft>
            </a:pPr>
            <a:r>
              <a:rPr lang="sv-SE" sz="3200" dirty="0"/>
              <a:t>2018: Det tycks inte finnas någon nivå av alkoholkonsumtion som är positiv för hälsan</a:t>
            </a:r>
          </a:p>
          <a:p>
            <a:pPr algn="l" fontAlgn="auto">
              <a:spcAft>
                <a:spcPts val="1800"/>
              </a:spcAft>
            </a:pPr>
            <a:r>
              <a:rPr lang="sv-SE" sz="1400" dirty="0">
                <a:latin typeface="Arial" panose="020B0604020202020204" pitchFamily="34" charset="0"/>
                <a:cs typeface="Arial" panose="020B0604020202020204" pitchFamily="34" charset="0"/>
              </a:rPr>
              <a:t>Wood et al, Lancet 2018</a:t>
            </a:r>
          </a:p>
          <a:p>
            <a:pPr algn="l" fontAlgn="auto">
              <a:spcAft>
                <a:spcPts val="1800"/>
              </a:spcAft>
            </a:pPr>
            <a:endParaRPr lang="sv-SE" sz="1400" dirty="0"/>
          </a:p>
          <a:p>
            <a:pPr algn="l" fontAlgn="auto">
              <a:spcAft>
                <a:spcPts val="1800"/>
              </a:spcAft>
            </a:pPr>
            <a:endParaRPr lang="sv-SE" altLang="sv-SE" sz="3200" b="1" i="1" spc="-50" dirty="0">
              <a:solidFill>
                <a:schemeClr val="tx2"/>
              </a:solidFill>
              <a:latin typeface="Corbel" panose="020B0503020204020204" pitchFamily="34" charset="0"/>
            </a:endParaRPr>
          </a:p>
        </p:txBody>
      </p:sp>
    </p:spTree>
    <p:extLst>
      <p:ext uri="{BB962C8B-B14F-4D97-AF65-F5344CB8AC3E}">
        <p14:creationId xmlns:p14="http://schemas.microsoft.com/office/powerpoint/2010/main" val="209751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1BF5C90-9A20-7C42-BB44-A47E9E0F84B9}"/>
              </a:ext>
            </a:extLst>
          </p:cNvPr>
          <p:cNvSpPr/>
          <p:nvPr/>
        </p:nvSpPr>
        <p:spPr>
          <a:xfrm>
            <a:off x="0" y="1"/>
            <a:ext cx="12192000" cy="6858000"/>
          </a:xfrm>
          <a:prstGeom prst="rect">
            <a:avLst/>
          </a:prstGeom>
          <a:gradFill flip="none" rotWithShape="1">
            <a:gsLst>
              <a:gs pos="0">
                <a:schemeClr val="tx2"/>
              </a:gs>
              <a:gs pos="59000">
                <a:schemeClr val="tx2">
                  <a:alpha val="0"/>
                </a:schemeClr>
              </a:gs>
            </a:gsLst>
            <a:lin ang="132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upp 10">
            <a:extLst>
              <a:ext uri="{FF2B5EF4-FFF2-40B4-BE49-F238E27FC236}">
                <a16:creationId xmlns:a16="http://schemas.microsoft.com/office/drawing/2014/main" id="{92C8B9B7-5CDA-2C42-A2FD-C8CB7B602106}"/>
              </a:ext>
            </a:extLst>
          </p:cNvPr>
          <p:cNvGrpSpPr/>
          <p:nvPr/>
        </p:nvGrpSpPr>
        <p:grpSpPr>
          <a:xfrm>
            <a:off x="4439816" y="620688"/>
            <a:ext cx="6985422" cy="5545162"/>
            <a:chOff x="4439816" y="620688"/>
            <a:chExt cx="6985422" cy="5545162"/>
          </a:xfrm>
        </p:grpSpPr>
        <p:sp>
          <p:nvSpPr>
            <p:cNvPr id="7" name="Rektangel med rundade hörn 6">
              <a:extLst>
                <a:ext uri="{FF2B5EF4-FFF2-40B4-BE49-F238E27FC236}">
                  <a16:creationId xmlns:a16="http://schemas.microsoft.com/office/drawing/2014/main" id="{BD1E1F18-D24A-AB4F-B85E-2C742BA1A63C}"/>
                </a:ext>
              </a:extLst>
            </p:cNvPr>
            <p:cNvSpPr/>
            <p:nvPr/>
          </p:nvSpPr>
          <p:spPr>
            <a:xfrm>
              <a:off x="5483932" y="620688"/>
              <a:ext cx="5941306" cy="5545162"/>
            </a:xfrm>
            <a:prstGeom prst="roundRect">
              <a:avLst>
                <a:gd name="adj" fmla="val 7311"/>
              </a:avLst>
            </a:prstGeom>
            <a:solidFill>
              <a:schemeClr val="bg1"/>
            </a:solidFill>
            <a:ln>
              <a:noFill/>
            </a:ln>
            <a:effectLst>
              <a:outerShdw blurRad="1079500" dist="50800" dir="5400000" sx="109000" sy="109000" algn="ctr" rotWithShape="0">
                <a:schemeClr val="tx2">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riangel 7">
              <a:extLst>
                <a:ext uri="{FF2B5EF4-FFF2-40B4-BE49-F238E27FC236}">
                  <a16:creationId xmlns:a16="http://schemas.microsoft.com/office/drawing/2014/main" id="{7F9ED046-BB3E-DB4E-B152-9FC12074C35F}"/>
                </a:ext>
              </a:extLst>
            </p:cNvPr>
            <p:cNvSpPr/>
            <p:nvPr/>
          </p:nvSpPr>
          <p:spPr>
            <a:xfrm rot="16200000">
              <a:off x="4673842" y="3090939"/>
              <a:ext cx="648072" cy="11161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Platshållare för innehåll 2">
            <a:extLst>
              <a:ext uri="{FF2B5EF4-FFF2-40B4-BE49-F238E27FC236}">
                <a16:creationId xmlns:a16="http://schemas.microsoft.com/office/drawing/2014/main" id="{FD98BBE9-C7C0-694C-9C16-1784822CC017}"/>
              </a:ext>
            </a:extLst>
          </p:cNvPr>
          <p:cNvSpPr txBox="1">
            <a:spLocks/>
          </p:cNvSpPr>
          <p:nvPr/>
        </p:nvSpPr>
        <p:spPr bwMode="auto">
          <a:xfrm>
            <a:off x="6048910" y="1124744"/>
            <a:ext cx="5040560" cy="5400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20000"/>
              </a:lnSpc>
              <a:spcBef>
                <a:spcPts val="0"/>
              </a:spcBef>
              <a:spcAft>
                <a:spcPts val="900"/>
              </a:spcAft>
            </a:pPr>
            <a:endParaRPr lang="sv-SE" altLang="sv-SE" sz="1800" dirty="0">
              <a:latin typeface="Corbel" panose="020B0503020204020204" pitchFamily="34" charset="0"/>
            </a:endParaRPr>
          </a:p>
        </p:txBody>
      </p:sp>
      <p:sp>
        <p:nvSpPr>
          <p:cNvPr id="6" name="Platshållare för innehåll 2">
            <a:extLst>
              <a:ext uri="{FF2B5EF4-FFF2-40B4-BE49-F238E27FC236}">
                <a16:creationId xmlns:a16="http://schemas.microsoft.com/office/drawing/2014/main" id="{350CFEC9-FA1B-3240-952D-270B874CD6B6}"/>
              </a:ext>
            </a:extLst>
          </p:cNvPr>
          <p:cNvSpPr txBox="1">
            <a:spLocks/>
          </p:cNvSpPr>
          <p:nvPr/>
        </p:nvSpPr>
        <p:spPr bwMode="auto">
          <a:xfrm>
            <a:off x="-47090" y="3436321"/>
            <a:ext cx="4176464" cy="10734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lnSpc>
                <a:spcPct val="80000"/>
              </a:lnSpc>
              <a:spcAft>
                <a:spcPts val="1800"/>
              </a:spcAft>
            </a:pPr>
            <a:r>
              <a:rPr lang="sv-SE" altLang="sv-SE" sz="3600" b="1" dirty="0">
                <a:solidFill>
                  <a:schemeClr val="tx2"/>
                </a:solidFill>
                <a:latin typeface="Corbel" panose="020B0503020204020204" pitchFamily="34" charset="0"/>
              </a:rPr>
              <a:t>Bakgrund</a:t>
            </a:r>
          </a:p>
        </p:txBody>
      </p:sp>
      <p:sp>
        <p:nvSpPr>
          <p:cNvPr id="12" name="Platshållare för innehåll 2"/>
          <p:cNvSpPr txBox="1">
            <a:spLocks/>
          </p:cNvSpPr>
          <p:nvPr/>
        </p:nvSpPr>
        <p:spPr>
          <a:xfrm>
            <a:off x="5999608" y="1042141"/>
            <a:ext cx="5040264" cy="270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sv-SE" dirty="0"/>
              <a:t>Hur mycket dricker vi i Sverige? </a:t>
            </a:r>
          </a:p>
          <a:p>
            <a:pPr lvl="1" fontAlgn="auto">
              <a:spcAft>
                <a:spcPts val="0"/>
              </a:spcAft>
            </a:pPr>
            <a:r>
              <a:rPr lang="sv-SE" dirty="0"/>
              <a:t>80 procent har druckit alkohol under de senaste 30 dagarna</a:t>
            </a:r>
          </a:p>
          <a:p>
            <a:pPr lvl="1" fontAlgn="auto">
              <a:spcAft>
                <a:spcPts val="0"/>
              </a:spcAft>
            </a:pPr>
            <a:r>
              <a:rPr lang="sv-SE" dirty="0"/>
              <a:t>15 % har ett riskbruk av alkohol = 1 miljon svenskar</a:t>
            </a:r>
          </a:p>
          <a:p>
            <a:pPr fontAlgn="auto">
              <a:spcAft>
                <a:spcPts val="0"/>
              </a:spcAft>
            </a:pPr>
            <a:r>
              <a:rPr lang="sv-SE" dirty="0"/>
              <a:t>Alkohol orsakar</a:t>
            </a:r>
          </a:p>
          <a:p>
            <a:pPr lvl="1" fontAlgn="auto">
              <a:spcAft>
                <a:spcPts val="0"/>
              </a:spcAft>
            </a:pPr>
            <a:r>
              <a:rPr lang="sv-SE" dirty="0"/>
              <a:t>Skador, olyckor, våld</a:t>
            </a:r>
          </a:p>
          <a:p>
            <a:pPr lvl="1" fontAlgn="auto">
              <a:spcAft>
                <a:spcPts val="0"/>
              </a:spcAft>
            </a:pPr>
            <a:r>
              <a:rPr lang="sv-SE" dirty="0"/>
              <a:t>60-tal sjukdomstillstånd</a:t>
            </a:r>
          </a:p>
          <a:p>
            <a:pPr lvl="1" fontAlgn="auto">
              <a:spcAft>
                <a:spcPts val="0"/>
              </a:spcAft>
            </a:pPr>
            <a:r>
              <a:rPr lang="sv-SE" dirty="0"/>
              <a:t>Dödsfall</a:t>
            </a:r>
          </a:p>
          <a:p>
            <a:pPr marL="0" indent="0" fontAlgn="auto">
              <a:spcAft>
                <a:spcPts val="0"/>
              </a:spcAft>
              <a:buFont typeface="Arial" panose="020B0604020202020204" pitchFamily="34" charset="0"/>
              <a:buNone/>
            </a:pPr>
            <a:endParaRPr lang="sv-SE" dirty="0"/>
          </a:p>
          <a:p>
            <a:pPr fontAlgn="auto">
              <a:spcAft>
                <a:spcPts val="0"/>
              </a:spcAft>
            </a:pPr>
            <a:endParaRPr lang="sv-SE" dirty="0"/>
          </a:p>
        </p:txBody>
      </p:sp>
    </p:spTree>
    <p:extLst>
      <p:ext uri="{BB962C8B-B14F-4D97-AF65-F5344CB8AC3E}">
        <p14:creationId xmlns:p14="http://schemas.microsoft.com/office/powerpoint/2010/main" val="179020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 12">
            <a:extLst>
              <a:ext uri="{FF2B5EF4-FFF2-40B4-BE49-F238E27FC236}">
                <a16:creationId xmlns:a16="http://schemas.microsoft.com/office/drawing/2014/main" id="{3A22D850-5327-1648-8D32-8163B80B7120}"/>
              </a:ext>
            </a:extLst>
          </p:cNvPr>
          <p:cNvGrpSpPr/>
          <p:nvPr/>
        </p:nvGrpSpPr>
        <p:grpSpPr>
          <a:xfrm>
            <a:off x="663173" y="1023541"/>
            <a:ext cx="10766827" cy="5732859"/>
            <a:chOff x="764773" y="1277541"/>
            <a:chExt cx="4251107" cy="4134345"/>
          </a:xfrm>
        </p:grpSpPr>
        <p:sp>
          <p:nvSpPr>
            <p:cNvPr id="10" name="Rektangel med rundade hörn 9">
              <a:extLst>
                <a:ext uri="{FF2B5EF4-FFF2-40B4-BE49-F238E27FC236}">
                  <a16:creationId xmlns:a16="http://schemas.microsoft.com/office/drawing/2014/main" id="{E86018DC-A43E-0B4E-9EAF-4F854EF31059}"/>
                </a:ext>
              </a:extLst>
            </p:cNvPr>
            <p:cNvSpPr/>
            <p:nvPr/>
          </p:nvSpPr>
          <p:spPr>
            <a:xfrm>
              <a:off x="764773" y="1277541"/>
              <a:ext cx="4251107" cy="2668382"/>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riangel 10">
              <a:extLst>
                <a:ext uri="{FF2B5EF4-FFF2-40B4-BE49-F238E27FC236}">
                  <a16:creationId xmlns:a16="http://schemas.microsoft.com/office/drawing/2014/main" id="{7E97FE2E-93DF-3E4A-9209-9554CAF2CE36}"/>
                </a:ext>
              </a:extLst>
            </p:cNvPr>
            <p:cNvSpPr/>
            <p:nvPr/>
          </p:nvSpPr>
          <p:spPr>
            <a:xfrm rot="8778337">
              <a:off x="4207437" y="3555904"/>
              <a:ext cx="648072" cy="18559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a:extLst>
                <a:ext uri="{FF2B5EF4-FFF2-40B4-BE49-F238E27FC236}">
                  <a16:creationId xmlns:a16="http://schemas.microsoft.com/office/drawing/2014/main" id="{94FDD162-0ED5-B641-B12F-B1301723DC1C}"/>
                </a:ext>
              </a:extLst>
            </p:cNvPr>
            <p:cNvSpPr txBox="1">
              <a:spLocks/>
            </p:cNvSpPr>
            <p:nvPr/>
          </p:nvSpPr>
          <p:spPr bwMode="auto">
            <a:xfrm>
              <a:off x="1190752" y="1607945"/>
              <a:ext cx="3356476" cy="21577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20000"/>
                </a:lnSpc>
                <a:spcBef>
                  <a:spcPts val="0"/>
                </a:spcBef>
                <a:spcAft>
                  <a:spcPts val="1200"/>
                </a:spcAft>
              </a:pPr>
              <a:endParaRPr lang="sv-SE" altLang="sv-SE" sz="1800" dirty="0">
                <a:solidFill>
                  <a:schemeClr val="accent3"/>
                </a:solidFill>
                <a:latin typeface="Corbel" panose="020B0503020204020204" pitchFamily="34" charset="0"/>
              </a:endParaRPr>
            </a:p>
          </p:txBody>
        </p:sp>
      </p:grpSp>
      <p:sp>
        <p:nvSpPr>
          <p:cNvPr id="15" name="Rektangel 14"/>
          <p:cNvSpPr/>
          <p:nvPr/>
        </p:nvSpPr>
        <p:spPr>
          <a:xfrm>
            <a:off x="885710" y="1389081"/>
            <a:ext cx="9833090" cy="3108543"/>
          </a:xfrm>
          <a:prstGeom prst="rect">
            <a:avLst/>
          </a:prstGeom>
        </p:spPr>
        <p:txBody>
          <a:bodyPr wrap="square">
            <a:spAutoFit/>
          </a:bodyPr>
          <a:lstStyle/>
          <a:p>
            <a:r>
              <a:rPr lang="sv-SE" sz="2800" dirty="0"/>
              <a:t>Varför alkoholuppehåll inför operation?</a:t>
            </a:r>
          </a:p>
          <a:p>
            <a:endParaRPr lang="sv-SE" sz="2800" dirty="0"/>
          </a:p>
          <a:p>
            <a:pPr marL="457200" indent="-457200">
              <a:buFont typeface="Arial" panose="020B0604020202020204" pitchFamily="34" charset="0"/>
              <a:buChar char="•"/>
            </a:pPr>
            <a:r>
              <a:rPr lang="sv-SE" sz="2800" dirty="0"/>
              <a:t>Minskad risk för operationskomplikationer</a:t>
            </a:r>
          </a:p>
          <a:p>
            <a:pPr marL="457200" indent="-457200">
              <a:buFont typeface="Arial" panose="020B0604020202020204" pitchFamily="34" charset="0"/>
              <a:buChar char="•"/>
            </a:pPr>
            <a:r>
              <a:rPr lang="sv-SE" sz="2800" dirty="0"/>
              <a:t>Patienten blir medveten om riskerna med sin alkoholkonsumtion och har möjlighet att förändra den</a:t>
            </a:r>
          </a:p>
          <a:p>
            <a:pPr marL="457200" indent="-457200">
              <a:buFont typeface="Arial" panose="020B0604020202020204" pitchFamily="34" charset="0"/>
              <a:buChar char="•"/>
            </a:pPr>
            <a:r>
              <a:rPr lang="sv-SE" sz="2800" dirty="0"/>
              <a:t>Bättre operationsresultat både kort- och långsiktigt</a:t>
            </a:r>
          </a:p>
          <a:p>
            <a:endParaRPr lang="sv-SE" sz="2800" dirty="0"/>
          </a:p>
        </p:txBody>
      </p:sp>
    </p:spTree>
    <p:extLst>
      <p:ext uri="{BB962C8B-B14F-4D97-AF65-F5344CB8AC3E}">
        <p14:creationId xmlns:p14="http://schemas.microsoft.com/office/powerpoint/2010/main" val="3547008090"/>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 12">
            <a:extLst>
              <a:ext uri="{FF2B5EF4-FFF2-40B4-BE49-F238E27FC236}">
                <a16:creationId xmlns:a16="http://schemas.microsoft.com/office/drawing/2014/main" id="{3A22D850-5327-1648-8D32-8163B80B7120}"/>
              </a:ext>
            </a:extLst>
          </p:cNvPr>
          <p:cNvGrpSpPr/>
          <p:nvPr/>
        </p:nvGrpSpPr>
        <p:grpSpPr>
          <a:xfrm>
            <a:off x="455027" y="151445"/>
            <a:ext cx="10964813" cy="2185355"/>
            <a:chOff x="105461" y="1421903"/>
            <a:chExt cx="6347944" cy="3924620"/>
          </a:xfrm>
        </p:grpSpPr>
        <p:sp>
          <p:nvSpPr>
            <p:cNvPr id="10" name="Rektangel med rundade hörn 9">
              <a:extLst>
                <a:ext uri="{FF2B5EF4-FFF2-40B4-BE49-F238E27FC236}">
                  <a16:creationId xmlns:a16="http://schemas.microsoft.com/office/drawing/2014/main" id="{E86018DC-A43E-0B4E-9EAF-4F854EF31059}"/>
                </a:ext>
              </a:extLst>
            </p:cNvPr>
            <p:cNvSpPr/>
            <p:nvPr/>
          </p:nvSpPr>
          <p:spPr>
            <a:xfrm>
              <a:off x="105461" y="1421903"/>
              <a:ext cx="6347944" cy="2448273"/>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riangel 10">
              <a:extLst>
                <a:ext uri="{FF2B5EF4-FFF2-40B4-BE49-F238E27FC236}">
                  <a16:creationId xmlns:a16="http://schemas.microsoft.com/office/drawing/2014/main" id="{7E97FE2E-93DF-3E4A-9209-9554CAF2CE36}"/>
                </a:ext>
              </a:extLst>
            </p:cNvPr>
            <p:cNvSpPr/>
            <p:nvPr/>
          </p:nvSpPr>
          <p:spPr>
            <a:xfrm rot="12201820">
              <a:off x="3620873" y="3490541"/>
              <a:ext cx="648072" cy="18559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 name="Rektangel 2"/>
          <p:cNvSpPr/>
          <p:nvPr/>
        </p:nvSpPr>
        <p:spPr>
          <a:xfrm>
            <a:off x="455027" y="608549"/>
            <a:ext cx="10843956" cy="1200329"/>
          </a:xfrm>
          <a:prstGeom prst="rect">
            <a:avLst/>
          </a:prstGeom>
        </p:spPr>
        <p:txBody>
          <a:bodyPr wrap="square">
            <a:spAutoFit/>
          </a:bodyPr>
          <a:lstStyle/>
          <a:p>
            <a:r>
              <a:rPr lang="sv-SE" dirty="0"/>
              <a:t>Risk för postoperativa komplikationer ökar med 56 % (RR=1,56 CI: 1,31-1,87)</a:t>
            </a:r>
            <a:r>
              <a:rPr lang="sv-SE" i="1" dirty="0"/>
              <a:t> </a:t>
            </a:r>
          </a:p>
          <a:p>
            <a:r>
              <a:rPr lang="sv-SE" i="1" dirty="0" err="1"/>
              <a:t>Eliasen</a:t>
            </a:r>
            <a:r>
              <a:rPr lang="sv-SE" i="1" dirty="0"/>
              <a:t> M et al. (2013) Preoperative </a:t>
            </a:r>
            <a:r>
              <a:rPr lang="sv-SE" i="1" dirty="0" err="1"/>
              <a:t>alcohol</a:t>
            </a:r>
            <a:r>
              <a:rPr lang="sv-SE" i="1" dirty="0"/>
              <a:t> </a:t>
            </a:r>
            <a:r>
              <a:rPr lang="sv-SE" i="1" dirty="0" err="1"/>
              <a:t>consumption</a:t>
            </a:r>
            <a:r>
              <a:rPr lang="sv-SE" i="1" dirty="0"/>
              <a:t> and postoperative </a:t>
            </a:r>
            <a:r>
              <a:rPr lang="sv-SE" i="1" dirty="0" err="1"/>
              <a:t>compliciations</a:t>
            </a:r>
            <a:r>
              <a:rPr lang="sv-SE" i="1" dirty="0"/>
              <a:t>: a </a:t>
            </a:r>
            <a:r>
              <a:rPr lang="sv-SE" i="1" dirty="0" err="1"/>
              <a:t>systematic</a:t>
            </a:r>
            <a:r>
              <a:rPr lang="sv-SE" i="1" dirty="0"/>
              <a:t> </a:t>
            </a:r>
            <a:r>
              <a:rPr lang="sv-SE" i="1" dirty="0" err="1"/>
              <a:t>review</a:t>
            </a:r>
            <a:r>
              <a:rPr lang="sv-SE" i="1" dirty="0"/>
              <a:t> and meta-</a:t>
            </a:r>
            <a:r>
              <a:rPr lang="sv-SE" i="1" dirty="0" err="1"/>
              <a:t>analysis</a:t>
            </a:r>
            <a:r>
              <a:rPr lang="sv-SE" i="1" dirty="0"/>
              <a:t>, Ann </a:t>
            </a:r>
            <a:r>
              <a:rPr lang="sv-SE" i="1" dirty="0" err="1"/>
              <a:t>Surg</a:t>
            </a:r>
            <a:r>
              <a:rPr lang="sv-SE" i="1" dirty="0"/>
              <a:t> 2013;258:930-42 </a:t>
            </a:r>
          </a:p>
          <a:p>
            <a:endParaRPr lang="sv-SE" dirty="0"/>
          </a:p>
        </p:txBody>
      </p:sp>
      <p:graphicFrame>
        <p:nvGraphicFramePr>
          <p:cNvPr id="9" name="Tabell 8"/>
          <p:cNvGraphicFramePr>
            <a:graphicFrameLocks noGrp="1"/>
          </p:cNvGraphicFramePr>
          <p:nvPr>
            <p:extLst>
              <p:ext uri="{D42A27DB-BD31-4B8C-83A1-F6EECF244321}">
                <p14:modId xmlns:p14="http://schemas.microsoft.com/office/powerpoint/2010/main" val="158542020"/>
              </p:ext>
            </p:extLst>
          </p:nvPr>
        </p:nvGraphicFramePr>
        <p:xfrm>
          <a:off x="4459462" y="2336800"/>
          <a:ext cx="6960377" cy="3465687"/>
        </p:xfrm>
        <a:graphic>
          <a:graphicData uri="http://schemas.openxmlformats.org/drawingml/2006/table">
            <a:tbl>
              <a:tblPr firstRow="1" bandRow="1">
                <a:tableStyleId>{93296810-A885-4BE3-A3E7-6D5BEEA58F35}</a:tableStyleId>
              </a:tblPr>
              <a:tblGrid>
                <a:gridCol w="2250700">
                  <a:extLst>
                    <a:ext uri="{9D8B030D-6E8A-4147-A177-3AD203B41FA5}">
                      <a16:colId xmlns:a16="http://schemas.microsoft.com/office/drawing/2014/main" val="20000"/>
                    </a:ext>
                  </a:extLst>
                </a:gridCol>
                <a:gridCol w="1799479">
                  <a:extLst>
                    <a:ext uri="{9D8B030D-6E8A-4147-A177-3AD203B41FA5}">
                      <a16:colId xmlns:a16="http://schemas.microsoft.com/office/drawing/2014/main" val="20001"/>
                    </a:ext>
                  </a:extLst>
                </a:gridCol>
                <a:gridCol w="1061448">
                  <a:extLst>
                    <a:ext uri="{9D8B030D-6E8A-4147-A177-3AD203B41FA5}">
                      <a16:colId xmlns:a16="http://schemas.microsoft.com/office/drawing/2014/main" val="20002"/>
                    </a:ext>
                  </a:extLst>
                </a:gridCol>
                <a:gridCol w="1848750">
                  <a:extLst>
                    <a:ext uri="{9D8B030D-6E8A-4147-A177-3AD203B41FA5}">
                      <a16:colId xmlns:a16="http://schemas.microsoft.com/office/drawing/2014/main" val="20003"/>
                    </a:ext>
                  </a:extLst>
                </a:gridCol>
              </a:tblGrid>
              <a:tr h="370840">
                <a:tc>
                  <a:txBody>
                    <a:bodyPr/>
                    <a:lstStyle/>
                    <a:p>
                      <a:r>
                        <a:rPr lang="sv-SE" dirty="0"/>
                        <a:t>Typ av</a:t>
                      </a:r>
                      <a:r>
                        <a:rPr lang="sv-SE" baseline="0" dirty="0"/>
                        <a:t> komplikation</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a:t>Ökning komplikationer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a:t>RR = risk</a:t>
                      </a:r>
                      <a:r>
                        <a:rPr lang="sv-SE" baseline="0" dirty="0"/>
                        <a:t> </a:t>
                      </a:r>
                      <a:r>
                        <a:rPr lang="sv-SE" baseline="0" dirty="0" err="1"/>
                        <a:t>ratio</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a:t>CI = konfidens-</a:t>
                      </a:r>
                      <a:r>
                        <a:rPr lang="sv-SE" baseline="0" dirty="0"/>
                        <a:t> </a:t>
                      </a:r>
                    </a:p>
                    <a:p>
                      <a:r>
                        <a:rPr lang="sv-SE" baseline="0" dirty="0"/>
                        <a:t>intervall</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2927">
                <a:tc>
                  <a:txBody>
                    <a:bodyPr/>
                    <a:lstStyle/>
                    <a:p>
                      <a:r>
                        <a:rPr lang="sv-SE" dirty="0"/>
                        <a:t>Lungkomplikationer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a:t>80 %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a:t>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a:t>1,30-2,49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sv-SE" dirty="0"/>
                        <a:t>Generella infektioner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a:t>73 %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a:t>1,73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a:t>1,32-2,28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sv-SE" dirty="0"/>
                        <a:t>Sårinfektioner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a:t>23 %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a:t>1,09-1,40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sv-SE" dirty="0"/>
                        <a:t>Intensivvård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a:t>29 %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a:t>1,29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a:t>1,03-1,61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sv-SE" dirty="0"/>
                        <a:t>Förlängd sjukhusvistelse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a:t>24 %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a:t>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a:t>1,18-1,31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08196">
                <a:tc>
                  <a:txBody>
                    <a:bodyPr/>
                    <a:lstStyle/>
                    <a:p>
                      <a:r>
                        <a:rPr lang="sv-SE" dirty="0"/>
                        <a:t>Postoperativ dödlighet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a:t>168 %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a:t>2,68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a:t>1,50-4,78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Rektangel 3"/>
          <p:cNvSpPr/>
          <p:nvPr/>
        </p:nvSpPr>
        <p:spPr>
          <a:xfrm>
            <a:off x="455027" y="140637"/>
            <a:ext cx="6178230" cy="523220"/>
          </a:xfrm>
          <a:prstGeom prst="rect">
            <a:avLst/>
          </a:prstGeom>
        </p:spPr>
        <p:txBody>
          <a:bodyPr wrap="none">
            <a:spAutoFit/>
          </a:bodyPr>
          <a:lstStyle/>
          <a:p>
            <a:r>
              <a:rPr lang="sv-SE" sz="2800" dirty="0"/>
              <a:t>Vilka komplikationer ökar vid alkohol?</a:t>
            </a:r>
          </a:p>
        </p:txBody>
      </p:sp>
    </p:spTree>
    <p:extLst>
      <p:ext uri="{BB962C8B-B14F-4D97-AF65-F5344CB8AC3E}">
        <p14:creationId xmlns:p14="http://schemas.microsoft.com/office/powerpoint/2010/main" val="16282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 12">
            <a:extLst>
              <a:ext uri="{FF2B5EF4-FFF2-40B4-BE49-F238E27FC236}">
                <a16:creationId xmlns:a16="http://schemas.microsoft.com/office/drawing/2014/main" id="{3A22D850-5327-1648-8D32-8163B80B7120}"/>
              </a:ext>
            </a:extLst>
          </p:cNvPr>
          <p:cNvGrpSpPr/>
          <p:nvPr/>
        </p:nvGrpSpPr>
        <p:grpSpPr>
          <a:xfrm>
            <a:off x="663173" y="1023541"/>
            <a:ext cx="10766827" cy="5732859"/>
            <a:chOff x="764773" y="1277541"/>
            <a:chExt cx="4251107" cy="4134345"/>
          </a:xfrm>
        </p:grpSpPr>
        <p:sp>
          <p:nvSpPr>
            <p:cNvPr id="10" name="Rektangel med rundade hörn 9">
              <a:extLst>
                <a:ext uri="{FF2B5EF4-FFF2-40B4-BE49-F238E27FC236}">
                  <a16:creationId xmlns:a16="http://schemas.microsoft.com/office/drawing/2014/main" id="{E86018DC-A43E-0B4E-9EAF-4F854EF31059}"/>
                </a:ext>
              </a:extLst>
            </p:cNvPr>
            <p:cNvSpPr/>
            <p:nvPr/>
          </p:nvSpPr>
          <p:spPr>
            <a:xfrm>
              <a:off x="764773" y="1277541"/>
              <a:ext cx="4251107" cy="2668382"/>
            </a:xfrm>
            <a:prstGeom prst="roundRect">
              <a:avLst>
                <a:gd name="adj" fmla="val 73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riangel 10">
              <a:extLst>
                <a:ext uri="{FF2B5EF4-FFF2-40B4-BE49-F238E27FC236}">
                  <a16:creationId xmlns:a16="http://schemas.microsoft.com/office/drawing/2014/main" id="{7E97FE2E-93DF-3E4A-9209-9554CAF2CE36}"/>
                </a:ext>
              </a:extLst>
            </p:cNvPr>
            <p:cNvSpPr/>
            <p:nvPr/>
          </p:nvSpPr>
          <p:spPr>
            <a:xfrm rot="8778337">
              <a:off x="4207437" y="3555904"/>
              <a:ext cx="648072" cy="18559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a:extLst>
                <a:ext uri="{FF2B5EF4-FFF2-40B4-BE49-F238E27FC236}">
                  <a16:creationId xmlns:a16="http://schemas.microsoft.com/office/drawing/2014/main" id="{94FDD162-0ED5-B641-B12F-B1301723DC1C}"/>
                </a:ext>
              </a:extLst>
            </p:cNvPr>
            <p:cNvSpPr txBox="1">
              <a:spLocks/>
            </p:cNvSpPr>
            <p:nvPr/>
          </p:nvSpPr>
          <p:spPr bwMode="auto">
            <a:xfrm>
              <a:off x="1190752" y="1607945"/>
              <a:ext cx="3356476" cy="21577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20000"/>
                </a:lnSpc>
                <a:spcBef>
                  <a:spcPts val="0"/>
                </a:spcBef>
                <a:spcAft>
                  <a:spcPts val="1200"/>
                </a:spcAft>
              </a:pPr>
              <a:endParaRPr lang="sv-SE" altLang="sv-SE" sz="1800" dirty="0">
                <a:solidFill>
                  <a:schemeClr val="accent3"/>
                </a:solidFill>
                <a:latin typeface="Corbel" panose="020B0503020204020204" pitchFamily="34" charset="0"/>
              </a:endParaRPr>
            </a:p>
          </p:txBody>
        </p:sp>
      </p:grpSp>
      <p:sp>
        <p:nvSpPr>
          <p:cNvPr id="15" name="Rektangel 14"/>
          <p:cNvSpPr/>
          <p:nvPr/>
        </p:nvSpPr>
        <p:spPr>
          <a:xfrm>
            <a:off x="885710" y="1389081"/>
            <a:ext cx="9833090" cy="4093428"/>
          </a:xfrm>
          <a:prstGeom prst="rect">
            <a:avLst/>
          </a:prstGeom>
        </p:spPr>
        <p:txBody>
          <a:bodyPr wrap="square">
            <a:spAutoFit/>
          </a:bodyPr>
          <a:lstStyle/>
          <a:p>
            <a:r>
              <a:rPr lang="sv-SE" sz="3600" dirty="0"/>
              <a:t>Varför alkoholuppehåll inför operation?</a:t>
            </a:r>
          </a:p>
          <a:p>
            <a:endParaRPr lang="sv-SE" sz="2800" dirty="0"/>
          </a:p>
          <a:p>
            <a:pPr marL="514350" indent="-514350">
              <a:buFont typeface="+mj-lt"/>
              <a:buAutoNum type="arabicPeriod"/>
            </a:pPr>
            <a:r>
              <a:rPr lang="sv-SE" sz="2800" dirty="0"/>
              <a:t>Minskad risk för operationskomplikationer – ökad patientsäkerhet</a:t>
            </a:r>
          </a:p>
          <a:p>
            <a:pPr marL="514350" indent="-514350">
              <a:buFont typeface="+mj-lt"/>
              <a:buAutoNum type="arabicPeriod"/>
            </a:pPr>
            <a:r>
              <a:rPr lang="sv-SE" sz="2800" dirty="0"/>
              <a:t>Bättre operationsresultat både kort- och långsiktigt</a:t>
            </a:r>
          </a:p>
          <a:p>
            <a:pPr marL="514350" indent="-514350">
              <a:buFont typeface="+mj-lt"/>
              <a:buAutoNum type="arabicPeriod"/>
            </a:pPr>
            <a:r>
              <a:rPr lang="sv-SE" sz="2800" dirty="0"/>
              <a:t>Patienten blir medveten om riskerna med sin alkoholkonsumtion och kan förändra den</a:t>
            </a:r>
          </a:p>
          <a:p>
            <a:pPr marL="457200" indent="-457200">
              <a:buFont typeface="Arial" panose="020B0604020202020204" pitchFamily="34" charset="0"/>
              <a:buChar char="•"/>
            </a:pPr>
            <a:endParaRPr lang="sv-SE" sz="2800" dirty="0"/>
          </a:p>
          <a:p>
            <a:endParaRPr lang="sv-SE" sz="2800" dirty="0"/>
          </a:p>
        </p:txBody>
      </p:sp>
    </p:spTree>
    <p:extLst>
      <p:ext uri="{BB962C8B-B14F-4D97-AF65-F5344CB8AC3E}">
        <p14:creationId xmlns:p14="http://schemas.microsoft.com/office/powerpoint/2010/main" val="507698581"/>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66757" y="838606"/>
            <a:ext cx="8149883" cy="1382400"/>
          </a:xfrm>
        </p:spPr>
        <p:txBody>
          <a:bodyPr/>
          <a:lstStyle/>
          <a:p>
            <a:r>
              <a:rPr lang="sv-SE" b="1" dirty="0"/>
              <a:t>Bakomliggande mekanismer</a:t>
            </a:r>
          </a:p>
        </p:txBody>
      </p:sp>
      <p:sp>
        <p:nvSpPr>
          <p:cNvPr id="3" name="Platshållare för innehåll 2"/>
          <p:cNvSpPr>
            <a:spLocks noGrp="1"/>
          </p:cNvSpPr>
          <p:nvPr>
            <p:ph idx="1"/>
          </p:nvPr>
        </p:nvSpPr>
        <p:spPr>
          <a:xfrm>
            <a:off x="650900" y="1418024"/>
            <a:ext cx="11699315" cy="3600000"/>
          </a:xfrm>
        </p:spPr>
        <p:txBody>
          <a:bodyPr/>
          <a:lstStyle/>
          <a:p>
            <a:pPr marL="0" indent="0">
              <a:buNone/>
            </a:pPr>
            <a:endParaRPr lang="sv-SE" sz="2667" dirty="0"/>
          </a:p>
          <a:p>
            <a:endParaRPr lang="sv-SE" sz="2667" dirty="0"/>
          </a:p>
          <a:p>
            <a:pPr marL="0" indent="0">
              <a:buNone/>
            </a:pPr>
            <a:endParaRPr lang="sv-SE" sz="2667" dirty="0"/>
          </a:p>
        </p:txBody>
      </p:sp>
      <p:graphicFrame>
        <p:nvGraphicFramePr>
          <p:cNvPr id="6" name="Tabell 5"/>
          <p:cNvGraphicFramePr>
            <a:graphicFrameLocks noGrp="1"/>
          </p:cNvGraphicFramePr>
          <p:nvPr>
            <p:extLst>
              <p:ext uri="{D42A27DB-BD31-4B8C-83A1-F6EECF244321}">
                <p14:modId xmlns:p14="http://schemas.microsoft.com/office/powerpoint/2010/main" val="3108018194"/>
              </p:ext>
            </p:extLst>
          </p:nvPr>
        </p:nvGraphicFramePr>
        <p:xfrm>
          <a:off x="2226482" y="1919224"/>
          <a:ext cx="9435634" cy="4284568"/>
        </p:xfrm>
        <a:graphic>
          <a:graphicData uri="http://schemas.openxmlformats.org/drawingml/2006/table">
            <a:tbl>
              <a:tblPr firstRow="1" bandRow="1">
                <a:tableStyleId>{775DCB02-9BB8-47FD-8907-85C794F793BA}</a:tableStyleId>
              </a:tblPr>
              <a:tblGrid>
                <a:gridCol w="3316273">
                  <a:extLst>
                    <a:ext uri="{9D8B030D-6E8A-4147-A177-3AD203B41FA5}">
                      <a16:colId xmlns:a16="http://schemas.microsoft.com/office/drawing/2014/main" val="20000"/>
                    </a:ext>
                  </a:extLst>
                </a:gridCol>
                <a:gridCol w="6119361">
                  <a:extLst>
                    <a:ext uri="{9D8B030D-6E8A-4147-A177-3AD203B41FA5}">
                      <a16:colId xmlns:a16="http://schemas.microsoft.com/office/drawing/2014/main" val="20001"/>
                    </a:ext>
                  </a:extLst>
                </a:gridCol>
              </a:tblGrid>
              <a:tr h="549579">
                <a:tc>
                  <a:txBody>
                    <a:bodyPr/>
                    <a:lstStyle/>
                    <a:p>
                      <a:r>
                        <a:rPr lang="sv-SE" sz="2400" dirty="0"/>
                        <a:t>Komplikation</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sv-SE" sz="2400" dirty="0"/>
                        <a:t>Orsak</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549579">
                <a:tc>
                  <a:txBody>
                    <a:bodyPr/>
                    <a:lstStyle/>
                    <a:p>
                      <a:r>
                        <a:rPr lang="sv-SE" sz="2400" dirty="0"/>
                        <a:t>Infektioner</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2400" dirty="0"/>
                        <a:t>Reducerad immunkapacitet</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76843">
                <a:tc>
                  <a:txBody>
                    <a:bodyPr/>
                    <a:lstStyle/>
                    <a:p>
                      <a:r>
                        <a:rPr lang="sv-SE" sz="2400" dirty="0"/>
                        <a:t>Sårproblem</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2400" dirty="0"/>
                        <a:t>Reducerad immunkapacitet</a:t>
                      </a:r>
                    </a:p>
                    <a:p>
                      <a:r>
                        <a:rPr lang="sv-SE" sz="2400" dirty="0"/>
                        <a:t>Nedsatt koncentration</a:t>
                      </a:r>
                      <a:r>
                        <a:rPr lang="sv-SE" sz="2400" baseline="0" dirty="0"/>
                        <a:t> av protein i sårvävnad</a:t>
                      </a:r>
                      <a:endParaRPr lang="sv-SE"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9579">
                <a:tc>
                  <a:txBody>
                    <a:bodyPr/>
                    <a:lstStyle/>
                    <a:p>
                      <a:r>
                        <a:rPr lang="sv-SE" sz="2400" dirty="0"/>
                        <a:t>Hjärt-</a:t>
                      </a:r>
                      <a:r>
                        <a:rPr lang="sv-SE" sz="2400" baseline="0" dirty="0"/>
                        <a:t> lungkomplikationer</a:t>
                      </a:r>
                      <a:endParaRPr lang="sv-SE"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2400" dirty="0"/>
                        <a:t>Subklinisk</a:t>
                      </a:r>
                      <a:r>
                        <a:rPr lang="sv-SE" sz="2400" baseline="0" dirty="0"/>
                        <a:t> hjärtinsufficiens</a:t>
                      </a:r>
                      <a:endParaRPr lang="sv-SE"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355127">
                <a:tc>
                  <a:txBody>
                    <a:bodyPr/>
                    <a:lstStyle/>
                    <a:p>
                      <a:r>
                        <a:rPr lang="sv-SE" sz="2400" dirty="0"/>
                        <a:t>Operativ</a:t>
                      </a:r>
                      <a:r>
                        <a:rPr lang="sv-SE" sz="2400" baseline="0" dirty="0"/>
                        <a:t> stress-respons</a:t>
                      </a:r>
                      <a:endParaRPr lang="sv-SE"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z="2400" dirty="0"/>
                        <a:t>Ökad</a:t>
                      </a:r>
                      <a:r>
                        <a:rPr lang="sv-SE" sz="2400" baseline="0" dirty="0"/>
                        <a:t> metabolisk stressrespons </a:t>
                      </a:r>
                    </a:p>
                    <a:p>
                      <a:r>
                        <a:rPr lang="sv-SE" sz="2400" baseline="0" dirty="0"/>
                        <a:t>Försämrad organfunktion</a:t>
                      </a:r>
                    </a:p>
                    <a:p>
                      <a:endParaRPr lang="sv-SE"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textruta 6"/>
          <p:cNvSpPr txBox="1"/>
          <p:nvPr/>
        </p:nvSpPr>
        <p:spPr>
          <a:xfrm>
            <a:off x="2029536" y="5928337"/>
            <a:ext cx="9849072"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sv-SE" sz="1600" i="1" dirty="0"/>
              <a:t>Källa: </a:t>
            </a:r>
            <a:r>
              <a:rPr lang="sv-SE" sz="1600" i="1" dirty="0">
                <a:hlinkClick r:id="rId3"/>
              </a:rPr>
              <a:t>https://www.sls.se/globalassets/sls/halsa--sjukvard/levnadsvanor--prevention/dokument/stark-for-kirurgi-20170425_final_.pdf</a:t>
            </a:r>
            <a:r>
              <a:rPr lang="sv-SE" sz="1600" i="1" dirty="0"/>
              <a:t> </a:t>
            </a:r>
          </a:p>
        </p:txBody>
      </p:sp>
    </p:spTree>
    <p:extLst>
      <p:ext uri="{BB962C8B-B14F-4D97-AF65-F5344CB8AC3E}">
        <p14:creationId xmlns:p14="http://schemas.microsoft.com/office/powerpoint/2010/main" val="4214675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p:txBody>
          <a:bodyPr/>
          <a:lstStyle/>
          <a:p>
            <a:fld id="{E82650AE-06A9-2D4E-84FA-95DA3038D778}" type="datetime1">
              <a:rPr lang="sv-SE" smtClean="0"/>
              <a:pPr/>
              <a:t>2022-03-03</a:t>
            </a:fld>
            <a:endParaRPr lang="sv-SE" dirty="0"/>
          </a:p>
        </p:txBody>
      </p:sp>
      <p:sp>
        <p:nvSpPr>
          <p:cNvPr id="3" name="Rektangel 2"/>
          <p:cNvSpPr/>
          <p:nvPr/>
        </p:nvSpPr>
        <p:spPr>
          <a:xfrm>
            <a:off x="274320" y="3198656"/>
            <a:ext cx="3779520" cy="1200329"/>
          </a:xfrm>
          <a:prstGeom prst="rect">
            <a:avLst/>
          </a:prstGeom>
        </p:spPr>
        <p:txBody>
          <a:bodyPr wrap="square">
            <a:spAutoFit/>
          </a:bodyPr>
          <a:lstStyle/>
          <a:p>
            <a:r>
              <a:rPr lang="sv-SE" dirty="0"/>
              <a:t>”Det goda budskapet är att de flesta av dessa mekanismer är reversibla efter en relativ kort period utan rökning och drickande” </a:t>
            </a:r>
          </a:p>
        </p:txBody>
      </p:sp>
      <p:sp>
        <p:nvSpPr>
          <p:cNvPr id="5" name="textruta 4">
            <a:extLst>
              <a:ext uri="{FF2B5EF4-FFF2-40B4-BE49-F238E27FC236}">
                <a16:creationId xmlns:a16="http://schemas.microsoft.com/office/drawing/2014/main" id="{AF91C2F2-CC5C-467A-9B8E-18EE9B719070}"/>
              </a:ext>
            </a:extLst>
          </p:cNvPr>
          <p:cNvSpPr txBox="1"/>
          <p:nvPr/>
        </p:nvSpPr>
        <p:spPr>
          <a:xfrm>
            <a:off x="464993" y="4555196"/>
            <a:ext cx="7047276" cy="461665"/>
          </a:xfrm>
          <a:prstGeom prst="rect">
            <a:avLst/>
          </a:prstGeom>
          <a:noFill/>
        </p:spPr>
        <p:txBody>
          <a:bodyPr wrap="square" rtlCol="0">
            <a:spAutoFit/>
          </a:bodyPr>
          <a:lstStyle/>
          <a:p>
            <a:r>
              <a:rPr lang="sv-SE" sz="1200" i="1" dirty="0"/>
              <a:t>Källa: Svenska Läkarsällskapet, </a:t>
            </a:r>
            <a:br>
              <a:rPr lang="sv-SE" sz="1200" i="1" dirty="0"/>
            </a:br>
            <a:r>
              <a:rPr lang="sv-SE" sz="1200" i="1" dirty="0"/>
              <a:t>Stark för kirurgi – stark för livet (2017)</a:t>
            </a:r>
          </a:p>
        </p:txBody>
      </p:sp>
    </p:spTree>
    <p:extLst>
      <p:ext uri="{BB962C8B-B14F-4D97-AF65-F5344CB8AC3E}">
        <p14:creationId xmlns:p14="http://schemas.microsoft.com/office/powerpoint/2010/main" val="715993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1960" y="3493790"/>
            <a:ext cx="7082320" cy="1382400"/>
          </a:xfrm>
        </p:spPr>
        <p:txBody>
          <a:bodyPr/>
          <a:lstStyle/>
          <a:p>
            <a:r>
              <a:rPr lang="sv-SE" b="1" dirty="0"/>
              <a:t>Reversibilitet</a:t>
            </a:r>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3452699873"/>
              </p:ext>
            </p:extLst>
          </p:nvPr>
        </p:nvGraphicFramePr>
        <p:xfrm>
          <a:off x="4674963" y="2242747"/>
          <a:ext cx="6297837" cy="2804160"/>
        </p:xfrm>
        <a:graphic>
          <a:graphicData uri="http://schemas.openxmlformats.org/drawingml/2006/table">
            <a:tbl>
              <a:tblPr firstRow="1" bandRow="1">
                <a:tableStyleId>{21E4AEA4-8DFA-4A89-87EB-49C32662AFE0}</a:tableStyleId>
              </a:tblPr>
              <a:tblGrid>
                <a:gridCol w="3456163">
                  <a:extLst>
                    <a:ext uri="{9D8B030D-6E8A-4147-A177-3AD203B41FA5}">
                      <a16:colId xmlns:a16="http://schemas.microsoft.com/office/drawing/2014/main" val="20000"/>
                    </a:ext>
                  </a:extLst>
                </a:gridCol>
                <a:gridCol w="2841674">
                  <a:extLst>
                    <a:ext uri="{9D8B030D-6E8A-4147-A177-3AD203B41FA5}">
                      <a16:colId xmlns:a16="http://schemas.microsoft.com/office/drawing/2014/main" val="20001"/>
                    </a:ext>
                  </a:extLst>
                </a:gridCol>
              </a:tblGrid>
              <a:tr h="446819">
                <a:tc>
                  <a:txBody>
                    <a:bodyPr/>
                    <a:lstStyle/>
                    <a:p>
                      <a:r>
                        <a:rPr lang="sv-SE" sz="2400" dirty="0"/>
                        <a:t>Organfunktion</a:t>
                      </a:r>
                    </a:p>
                  </a:txBody>
                  <a:tcPr marL="121920" marR="121920" marT="60960" marB="60960">
                    <a:lnB w="12700" cap="flat" cmpd="sng" algn="ctr">
                      <a:solidFill>
                        <a:schemeClr val="tx1"/>
                      </a:solidFill>
                      <a:prstDash val="solid"/>
                      <a:round/>
                      <a:headEnd type="none" w="med" len="med"/>
                      <a:tailEnd type="none" w="med" len="med"/>
                    </a:lnB>
                  </a:tcPr>
                </a:tc>
                <a:tc>
                  <a:txBody>
                    <a:bodyPr/>
                    <a:lstStyle/>
                    <a:p>
                      <a:r>
                        <a:rPr lang="sv-SE" sz="2400" dirty="0"/>
                        <a:t>Tid</a:t>
                      </a:r>
                    </a:p>
                  </a:txBody>
                  <a:tcPr marL="121920" marR="121920" marT="60960" marB="6096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6819">
                <a:tc>
                  <a:txBody>
                    <a:bodyPr/>
                    <a:lstStyle/>
                    <a:p>
                      <a:r>
                        <a:rPr lang="sv-SE" sz="2400" dirty="0"/>
                        <a:t>Immunförsvar</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sv-SE" sz="2400" dirty="0"/>
                        <a:t>2</a:t>
                      </a:r>
                      <a:r>
                        <a:rPr lang="sv-SE" sz="2400" baseline="0" dirty="0"/>
                        <a:t> – 8 veckor</a:t>
                      </a:r>
                      <a:endParaRPr lang="sv-SE"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807443">
                <a:tc>
                  <a:txBody>
                    <a:bodyPr/>
                    <a:lstStyle/>
                    <a:p>
                      <a:r>
                        <a:rPr lang="sv-SE" sz="2400" dirty="0"/>
                        <a:t>Reducerad ejektionsfraktion</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sv-SE" sz="2400" dirty="0"/>
                        <a:t>1 månad</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446819">
                <a:tc>
                  <a:txBody>
                    <a:bodyPr/>
                    <a:lstStyle/>
                    <a:p>
                      <a:r>
                        <a:rPr lang="sv-SE" sz="2400" dirty="0"/>
                        <a:t>Koagulationstid</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sv-SE" sz="2400" dirty="0"/>
                        <a:t>1 vecka</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3"/>
                  </a:ext>
                </a:extLst>
              </a:tr>
              <a:tr h="434339">
                <a:tc>
                  <a:txBody>
                    <a:bodyPr/>
                    <a:lstStyle/>
                    <a:p>
                      <a:r>
                        <a:rPr lang="sv-SE" sz="2400" dirty="0"/>
                        <a:t>Operativ</a:t>
                      </a:r>
                      <a:r>
                        <a:rPr lang="sv-SE" sz="2400" baseline="0" dirty="0"/>
                        <a:t> stressrespons</a:t>
                      </a:r>
                      <a:endParaRPr lang="sv-SE"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sv-SE" sz="2400" dirty="0"/>
                        <a:t>1</a:t>
                      </a:r>
                      <a:r>
                        <a:rPr lang="sv-SE" sz="2400" baseline="0" dirty="0"/>
                        <a:t> – 7 veckor</a:t>
                      </a:r>
                      <a:endParaRPr lang="sv-SE" sz="24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4"/>
                  </a:ext>
                </a:extLst>
              </a:tr>
            </a:tbl>
          </a:graphicData>
        </a:graphic>
      </p:graphicFrame>
      <p:sp>
        <p:nvSpPr>
          <p:cNvPr id="7" name="textruta 6"/>
          <p:cNvSpPr txBox="1"/>
          <p:nvPr/>
        </p:nvSpPr>
        <p:spPr>
          <a:xfrm>
            <a:off x="3094892" y="5719053"/>
            <a:ext cx="8904068" cy="107721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sv-SE" sz="1600" i="1" dirty="0"/>
              <a:t>Källa: Tönnesen H, Nielsen PR et al. (2014) Smoking and </a:t>
            </a:r>
            <a:r>
              <a:rPr lang="sv-SE" sz="1600" i="1" dirty="0" err="1"/>
              <a:t>alcohol</a:t>
            </a:r>
            <a:r>
              <a:rPr lang="sv-SE" sz="1600" i="1" dirty="0"/>
              <a:t> intervention </a:t>
            </a:r>
            <a:r>
              <a:rPr lang="sv-SE" sz="1600" i="1" dirty="0" err="1"/>
              <a:t>before</a:t>
            </a:r>
            <a:r>
              <a:rPr lang="sv-SE" sz="1600" i="1" dirty="0"/>
              <a:t> </a:t>
            </a:r>
            <a:r>
              <a:rPr lang="sv-SE" sz="1600" i="1" dirty="0" err="1"/>
              <a:t>surgery</a:t>
            </a:r>
            <a:r>
              <a:rPr lang="sv-SE" sz="1600" i="1" dirty="0"/>
              <a:t>: </a:t>
            </a:r>
            <a:r>
              <a:rPr lang="sv-SE" sz="1600" i="1" dirty="0" err="1"/>
              <a:t>evidence</a:t>
            </a:r>
            <a:r>
              <a:rPr lang="sv-SE" sz="1600" i="1" dirty="0"/>
              <a:t> for best </a:t>
            </a:r>
            <a:r>
              <a:rPr lang="sv-SE" sz="1600" i="1" dirty="0" err="1"/>
              <a:t>practice</a:t>
            </a:r>
            <a:r>
              <a:rPr lang="sv-SE" sz="1600" i="1" dirty="0"/>
              <a:t>. </a:t>
            </a:r>
            <a:r>
              <a:rPr lang="sv-SE" sz="1600" i="1" dirty="0" err="1"/>
              <a:t>Br</a:t>
            </a:r>
            <a:r>
              <a:rPr lang="sv-SE" sz="1600" i="1" dirty="0"/>
              <a:t> J </a:t>
            </a:r>
            <a:r>
              <a:rPr lang="sv-SE" sz="1600" i="1" dirty="0" err="1"/>
              <a:t>Anaesth</a:t>
            </a:r>
            <a:r>
              <a:rPr lang="sv-SE" sz="1600" i="1" dirty="0"/>
              <a:t> 2009;102:297-306</a:t>
            </a:r>
          </a:p>
          <a:p>
            <a:r>
              <a:rPr lang="sv-SE" sz="1600" i="1" dirty="0"/>
              <a:t>Wåhlin S, Tönnesen H. (2014) </a:t>
            </a:r>
            <a:r>
              <a:rPr lang="sv-SE" sz="1600" i="1" dirty="0" err="1"/>
              <a:t>Time</a:t>
            </a:r>
            <a:r>
              <a:rPr lang="sv-SE" sz="1600" i="1" dirty="0"/>
              <a:t> for </a:t>
            </a:r>
            <a:r>
              <a:rPr lang="sv-SE" sz="1600" i="1" dirty="0" err="1"/>
              <a:t>alcohol-free</a:t>
            </a:r>
            <a:r>
              <a:rPr lang="sv-SE" sz="1600" i="1" dirty="0"/>
              <a:t> operations. </a:t>
            </a:r>
            <a:r>
              <a:rPr lang="sv-SE" sz="1600" i="1" dirty="0" err="1"/>
              <a:t>Two</a:t>
            </a:r>
            <a:r>
              <a:rPr lang="sv-SE" sz="1600" i="1" dirty="0"/>
              <a:t> standard drinks a </a:t>
            </a:r>
            <a:r>
              <a:rPr lang="sv-SE" sz="1600" i="1" dirty="0" err="1"/>
              <a:t>day</a:t>
            </a:r>
            <a:r>
              <a:rPr lang="sv-SE" sz="1600" i="1" dirty="0"/>
              <a:t> </a:t>
            </a:r>
            <a:r>
              <a:rPr lang="sv-SE" sz="1600" i="1" dirty="0" err="1"/>
              <a:t>doubles</a:t>
            </a:r>
            <a:r>
              <a:rPr lang="sv-SE" sz="1600" i="1" dirty="0"/>
              <a:t> the risk </a:t>
            </a:r>
            <a:r>
              <a:rPr lang="sv-SE" sz="1600" i="1" dirty="0" err="1"/>
              <a:t>of</a:t>
            </a:r>
            <a:r>
              <a:rPr lang="sv-SE" sz="1600" i="1" dirty="0"/>
              <a:t> postoperative </a:t>
            </a:r>
            <a:r>
              <a:rPr lang="sv-SE" sz="1600" i="1" dirty="0" err="1"/>
              <a:t>complicications</a:t>
            </a:r>
            <a:r>
              <a:rPr lang="sv-SE" sz="1600" i="1" dirty="0"/>
              <a:t>: Läkartidningen 2014;111:1966-9</a:t>
            </a:r>
          </a:p>
        </p:txBody>
      </p:sp>
    </p:spTree>
    <p:extLst>
      <p:ext uri="{BB962C8B-B14F-4D97-AF65-F5344CB8AC3E}">
        <p14:creationId xmlns:p14="http://schemas.microsoft.com/office/powerpoint/2010/main" val="3112387644"/>
      </p:ext>
    </p:extLst>
  </p:cSld>
  <p:clrMapOvr>
    <a:masterClrMapping/>
  </p:clrMapOvr>
</p:sld>
</file>

<file path=ppt/theme/theme1.xml><?xml version="1.0" encoding="utf-8"?>
<a:theme xmlns:a="http://schemas.openxmlformats.org/drawingml/2006/main" name="Toppbård">
  <a:themeElements>
    <a:clrScheme name="HFS-2018-01">
      <a:dk1>
        <a:srgbClr val="000000"/>
      </a:dk1>
      <a:lt1>
        <a:srgbClr val="FFFFFF"/>
      </a:lt1>
      <a:dk2>
        <a:srgbClr val="45742B"/>
      </a:dk2>
      <a:lt2>
        <a:srgbClr val="E7E6E6"/>
      </a:lt2>
      <a:accent1>
        <a:srgbClr val="666666"/>
      </a:accent1>
      <a:accent2>
        <a:srgbClr val="ED7D31"/>
      </a:accent2>
      <a:accent3>
        <a:srgbClr val="2C2C2C"/>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ldbakgrund">
  <a:themeElements>
    <a:clrScheme name="HFS-2018-01">
      <a:dk1>
        <a:srgbClr val="000000"/>
      </a:dk1>
      <a:lt1>
        <a:srgbClr val="FFFFFF"/>
      </a:lt1>
      <a:dk2>
        <a:srgbClr val="45742B"/>
      </a:dk2>
      <a:lt2>
        <a:srgbClr val="E7E6E6"/>
      </a:lt2>
      <a:accent1>
        <a:srgbClr val="666666"/>
      </a:accent1>
      <a:accent2>
        <a:srgbClr val="ED7D31"/>
      </a:accent2>
      <a:accent3>
        <a:srgbClr val="2C2C2C"/>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pptmall_med_logotype</Template>
  <TotalTime>0</TotalTime>
  <Words>865</Words>
  <Application>Microsoft Office PowerPoint</Application>
  <PresentationFormat>Bredbild</PresentationFormat>
  <Paragraphs>136</Paragraphs>
  <Slides>11</Slides>
  <Notes>8</Notes>
  <HiddenSlides>0</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11</vt:i4>
      </vt:variant>
    </vt:vector>
  </HeadingPairs>
  <TitlesOfParts>
    <vt:vector size="21" baseType="lpstr">
      <vt:lpstr>ＭＳ Ｐゴシック</vt:lpstr>
      <vt:lpstr>Arial</vt:lpstr>
      <vt:lpstr>Calibri</vt:lpstr>
      <vt:lpstr>Calibri Light</vt:lpstr>
      <vt:lpstr>Corbel</vt:lpstr>
      <vt:lpstr>Times New Roman</vt:lpstr>
      <vt:lpstr>Wingdings</vt:lpstr>
      <vt:lpstr>Toppbård</vt:lpstr>
      <vt:lpstr>Bildbakgrund</vt:lpstr>
      <vt:lpstr>Anpassad formgivning</vt:lpstr>
      <vt:lpstr>PowerPoint-presentation</vt:lpstr>
      <vt:lpstr>PowerPoint-presentation</vt:lpstr>
      <vt:lpstr>PowerPoint-presentation</vt:lpstr>
      <vt:lpstr>PowerPoint-presentation</vt:lpstr>
      <vt:lpstr>PowerPoint-presentation</vt:lpstr>
      <vt:lpstr>PowerPoint-presentation</vt:lpstr>
      <vt:lpstr>Bakomliggande mekanismer</vt:lpstr>
      <vt:lpstr>PowerPoint-presentation</vt:lpstr>
      <vt:lpstr>Reversibilitet</vt:lpstr>
      <vt:lpstr>Rekommendation</vt:lpstr>
      <vt:lpstr>Samtal om alkohol</vt:lpstr>
    </vt:vector>
  </TitlesOfParts>
  <Company>Landstinget i Östergötland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Andreas Olsson</dc:creator>
  <cp:lastModifiedBy>Westerberg Sofie</cp:lastModifiedBy>
  <cp:revision>326</cp:revision>
  <dcterms:created xsi:type="dcterms:W3CDTF">2009-09-16T11:57:45Z</dcterms:created>
  <dcterms:modified xsi:type="dcterms:W3CDTF">2022-03-03T09:55:23Z</dcterms:modified>
</cp:coreProperties>
</file>