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9" r:id="rId3"/>
    <p:sldId id="260" r:id="rId4"/>
    <p:sldId id="261" r:id="rId5"/>
    <p:sldId id="263" r:id="rId6"/>
    <p:sldId id="264" r:id="rId7"/>
    <p:sldId id="323" r:id="rId8"/>
    <p:sldId id="265" r:id="rId9"/>
    <p:sldId id="266" r:id="rId10"/>
    <p:sldId id="267" r:id="rId11"/>
    <p:sldId id="268" r:id="rId12"/>
    <p:sldId id="269" r:id="rId13"/>
    <p:sldId id="270" r:id="rId14"/>
    <p:sldId id="272" r:id="rId15"/>
    <p:sldId id="271" r:id="rId16"/>
    <p:sldId id="273" r:id="rId17"/>
    <p:sldId id="284" r:id="rId18"/>
    <p:sldId id="280" r:id="rId19"/>
    <p:sldId id="303" r:id="rId20"/>
    <p:sldId id="304" r:id="rId21"/>
    <p:sldId id="305" r:id="rId22"/>
    <p:sldId id="306" r:id="rId23"/>
    <p:sldId id="307" r:id="rId24"/>
    <p:sldId id="325" r:id="rId25"/>
    <p:sldId id="324" r:id="rId26"/>
    <p:sldId id="300" r:id="rId27"/>
    <p:sldId id="301" r:id="rId28"/>
    <p:sldId id="281" r:id="rId29"/>
    <p:sldId id="302" r:id="rId30"/>
    <p:sldId id="329" r:id="rId31"/>
    <p:sldId id="326" r:id="rId32"/>
    <p:sldId id="327" r:id="rId33"/>
    <p:sldId id="291" r:id="rId34"/>
    <p:sldId id="292" r:id="rId35"/>
    <p:sldId id="328" r:id="rId36"/>
    <p:sldId id="332" r:id="rId37"/>
    <p:sldId id="293" r:id="rId38"/>
    <p:sldId id="294" r:id="rId39"/>
    <p:sldId id="295" r:id="rId40"/>
    <p:sldId id="296" r:id="rId41"/>
    <p:sldId id="321" r:id="rId42"/>
    <p:sldId id="298" r:id="rId43"/>
    <p:sldId id="299" r:id="rId44"/>
    <p:sldId id="317" r:id="rId45"/>
    <p:sldId id="318" r:id="rId46"/>
    <p:sldId id="322" r:id="rId47"/>
    <p:sldId id="309" r:id="rId48"/>
    <p:sldId id="319" r:id="rId49"/>
    <p:sldId id="320" r:id="rId50"/>
    <p:sldId id="334" r:id="rId51"/>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B050"/>
    <a:srgbClr val="40B050"/>
    <a:srgbClr val="00E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30" autoAdjust="0"/>
  </p:normalViewPr>
  <p:slideViewPr>
    <p:cSldViewPr>
      <p:cViewPr varScale="1">
        <p:scale>
          <a:sx n="56" d="100"/>
          <a:sy n="56" d="100"/>
        </p:scale>
        <p:origin x="1580"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kalkylblad.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Standardiserad dödlighet</c:v>
                </c:pt>
              </c:strCache>
            </c:strRef>
          </c:tx>
          <c:invertIfNegative val="0"/>
          <c:dPt>
            <c:idx val="0"/>
            <c:invertIfNegative val="0"/>
            <c:bubble3D val="0"/>
            <c:spPr>
              <a:solidFill>
                <a:srgbClr val="40B050"/>
              </a:solidFill>
            </c:spPr>
            <c:extLst>
              <c:ext xmlns:c16="http://schemas.microsoft.com/office/drawing/2014/chart" uri="{C3380CC4-5D6E-409C-BE32-E72D297353CC}">
                <c16:uniqueId val="{00000001-D34B-43CC-AAE5-8A3842443174}"/>
              </c:ext>
            </c:extLst>
          </c:dPt>
          <c:dPt>
            <c:idx val="1"/>
            <c:invertIfNegative val="0"/>
            <c:bubble3D val="0"/>
            <c:spPr>
              <a:solidFill>
                <a:srgbClr val="40B050"/>
              </a:solidFill>
            </c:spPr>
            <c:extLst>
              <c:ext xmlns:c16="http://schemas.microsoft.com/office/drawing/2014/chart" uri="{C3380CC4-5D6E-409C-BE32-E72D297353CC}">
                <c16:uniqueId val="{00000003-D34B-43CC-AAE5-8A3842443174}"/>
              </c:ext>
            </c:extLst>
          </c:dPt>
          <c:dPt>
            <c:idx val="2"/>
            <c:invertIfNegative val="0"/>
            <c:bubble3D val="0"/>
            <c:spPr>
              <a:solidFill>
                <a:srgbClr val="C00000"/>
              </a:solidFill>
            </c:spPr>
            <c:extLst>
              <c:ext xmlns:c16="http://schemas.microsoft.com/office/drawing/2014/chart" uri="{C3380CC4-5D6E-409C-BE32-E72D297353CC}">
                <c16:uniqueId val="{00000005-D34B-43CC-AAE5-8A3842443174}"/>
              </c:ext>
            </c:extLst>
          </c:dPt>
          <c:dLbls>
            <c:spPr>
              <a:noFill/>
              <a:ln>
                <a:noFill/>
              </a:ln>
              <a:effectLst/>
            </c:spPr>
            <c:txPr>
              <a:bodyPr/>
              <a:lstStyle/>
              <a:p>
                <a:pPr>
                  <a:defRPr sz="1600" baseline="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Blad1!$A$2:$A$4</c:f>
              <c:numCache>
                <c:formatCode>General</c:formatCode>
                <c:ptCount val="3"/>
              </c:numCache>
            </c:numRef>
          </c:cat>
          <c:val>
            <c:numRef>
              <c:f>Blad1!$B$2:$B$4</c:f>
              <c:numCache>
                <c:formatCode>0%</c:formatCode>
                <c:ptCount val="3"/>
                <c:pt idx="0">
                  <c:v>-0.28999999999999998</c:v>
                </c:pt>
                <c:pt idx="1">
                  <c:v>-0.43</c:v>
                </c:pt>
                <c:pt idx="2">
                  <c:v>0.64</c:v>
                </c:pt>
              </c:numCache>
            </c:numRef>
          </c:val>
          <c:extLst>
            <c:ext xmlns:c16="http://schemas.microsoft.com/office/drawing/2014/chart" uri="{C3380CC4-5D6E-409C-BE32-E72D297353CC}">
              <c16:uniqueId val="{00000006-D34B-43CC-AAE5-8A3842443174}"/>
            </c:ext>
          </c:extLst>
        </c:ser>
        <c:dLbls>
          <c:showLegendKey val="0"/>
          <c:showVal val="0"/>
          <c:showCatName val="0"/>
          <c:showSerName val="0"/>
          <c:showPercent val="0"/>
          <c:showBubbleSize val="0"/>
        </c:dLbls>
        <c:gapWidth val="150"/>
        <c:axId val="64199680"/>
        <c:axId val="70263552"/>
      </c:barChart>
      <c:catAx>
        <c:axId val="64199680"/>
        <c:scaling>
          <c:orientation val="minMax"/>
        </c:scaling>
        <c:delete val="0"/>
        <c:axPos val="b"/>
        <c:numFmt formatCode="General" sourceLinked="1"/>
        <c:majorTickMark val="out"/>
        <c:minorTickMark val="none"/>
        <c:tickLblPos val="nextTo"/>
        <c:txPr>
          <a:bodyPr/>
          <a:lstStyle/>
          <a:p>
            <a:pPr>
              <a:defRPr sz="1400" baseline="0"/>
            </a:pPr>
            <a:endParaRPr lang="sv-SE"/>
          </a:p>
        </c:txPr>
        <c:crossAx val="70263552"/>
        <c:crosses val="autoZero"/>
        <c:auto val="1"/>
        <c:lblAlgn val="ctr"/>
        <c:lblOffset val="100"/>
        <c:noMultiLvlLbl val="0"/>
      </c:catAx>
      <c:valAx>
        <c:axId val="70263552"/>
        <c:scaling>
          <c:orientation val="minMax"/>
        </c:scaling>
        <c:delete val="0"/>
        <c:axPos val="l"/>
        <c:majorGridlines/>
        <c:numFmt formatCode="0%" sourceLinked="0"/>
        <c:majorTickMark val="out"/>
        <c:minorTickMark val="none"/>
        <c:tickLblPos val="nextTo"/>
        <c:crossAx val="64199680"/>
        <c:crosses val="autoZero"/>
        <c:crossBetween val="between"/>
      </c:valAx>
    </c:plotArea>
    <c:plotVisOnly val="1"/>
    <c:dispBlanksAs val="gap"/>
    <c:showDLblsOverMax val="0"/>
  </c:chart>
  <c:txPr>
    <a:bodyPr/>
    <a:lstStyle/>
    <a:p>
      <a:pPr>
        <a:defRPr sz="1800"/>
      </a:pPr>
      <a:endParaRPr lang="sv-S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55CCAE9-7699-438E-BC26-1713546F388B}" type="datetimeFigureOut">
              <a:rPr lang="sv-SE" smtClean="0"/>
              <a:t>2023-01-26</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5EB95D7-A066-4BF2-AA96-BC878B1FB846}" type="slidenum">
              <a:rPr lang="sv-SE" smtClean="0"/>
              <a:t>‹#›</a:t>
            </a:fld>
            <a:endParaRPr lang="sv-SE"/>
          </a:p>
        </p:txBody>
      </p:sp>
    </p:spTree>
    <p:extLst>
      <p:ext uri="{BB962C8B-B14F-4D97-AF65-F5344CB8AC3E}">
        <p14:creationId xmlns:p14="http://schemas.microsoft.com/office/powerpoint/2010/main" val="53364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55B7B1D-5CA5-4E6E-9C3B-24224A44EA80}" type="datetimeFigureOut">
              <a:rPr lang="sv-SE" smtClean="0"/>
              <a:t>2023-01-26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2180794-E7E3-4C0E-92DF-AA942B6D9005}" type="slidenum">
              <a:rPr lang="sv-SE" smtClean="0"/>
              <a:t>‹#›</a:t>
            </a:fld>
            <a:endParaRPr lang="sv-SE"/>
          </a:p>
        </p:txBody>
      </p:sp>
    </p:spTree>
    <p:extLst>
      <p:ext uri="{BB962C8B-B14F-4D97-AF65-F5344CB8AC3E}">
        <p14:creationId xmlns:p14="http://schemas.microsoft.com/office/powerpoint/2010/main" val="309293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Välkommen till denna föreläsning, som</a:t>
            </a:r>
            <a:r>
              <a:rPr lang="sv-SE" baseline="0" dirty="0" smtClean="0"/>
              <a:t> handlar</a:t>
            </a:r>
            <a:r>
              <a:rPr lang="sv-SE" dirty="0" smtClean="0"/>
              <a:t> om riktade hälsosamtal, som är ett svenskt koncept för</a:t>
            </a:r>
            <a:r>
              <a:rPr lang="sv-SE" baseline="0" dirty="0" smtClean="0"/>
              <a:t> god, mer jämlik och hållbar hälsa i befolkningen.</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a:t>
            </a:fld>
            <a:endParaRPr lang="sv-SE"/>
          </a:p>
        </p:txBody>
      </p:sp>
    </p:spTree>
    <p:extLst>
      <p:ext uri="{BB962C8B-B14F-4D97-AF65-F5344CB8AC3E}">
        <p14:creationId xmlns:p14="http://schemas.microsoft.com/office/powerpoint/2010/main" val="181959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anose="020B0604020202020204" pitchFamily="34" charset="0"/>
              </a:rPr>
              <a:t>Ett annat grafiskt pedagogiskt hjälpmedel</a:t>
            </a:r>
            <a:r>
              <a:rPr lang="sv-SE" altLang="sv-SE" baseline="0" dirty="0" smtClean="0">
                <a:latin typeface="Arial" panose="020B0604020202020204" pitchFamily="34" charset="0"/>
              </a:rPr>
              <a:t> är den så kallade S</a:t>
            </a:r>
            <a:r>
              <a:rPr lang="sv-SE" altLang="sv-SE" dirty="0" smtClean="0">
                <a:latin typeface="Arial" panose="020B0604020202020204" pitchFamily="34" charset="0"/>
              </a:rPr>
              <a:t>tjärnprofilen, som utvecklats i Västerbotten.</a:t>
            </a:r>
          </a:p>
          <a:p>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10</a:t>
            </a:fld>
            <a:endParaRPr lang="sv-SE"/>
          </a:p>
        </p:txBody>
      </p:sp>
    </p:spTree>
    <p:extLst>
      <p:ext uri="{BB962C8B-B14F-4D97-AF65-F5344CB8AC3E}">
        <p14:creationId xmlns:p14="http://schemas.microsoft.com/office/powerpoint/2010/main" val="158834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a:t>
            </a:r>
            <a:r>
              <a:rPr lang="sv-SE" baseline="0" dirty="0" smtClean="0"/>
              <a:t> innehållet i hälsosamtalet utgår från medicinsk evidens för hjärtkärlsjukdom och kvalitetssäkras genom ett strukturerat kompetens- och metodstöd. Man kan behöva göra anpassningar till lokala förutsättningar.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11</a:t>
            </a:fld>
            <a:endParaRPr lang="sv-SE"/>
          </a:p>
        </p:txBody>
      </p:sp>
    </p:spTree>
    <p:extLst>
      <p:ext uri="{BB962C8B-B14F-4D97-AF65-F5344CB8AC3E}">
        <p14:creationId xmlns:p14="http://schemas.microsoft.com/office/powerpoint/2010/main" val="91929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händer då för dem som varit på ett hälsosamtal</a:t>
            </a:r>
            <a:r>
              <a:rPr lang="sv-SE" baseline="0" dirty="0" smtClean="0"/>
              <a:t> med avseende på levnadsvanor, biologiska riskmarkörer, hjärtkärlsjukdom, diabetes och död?</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12</a:t>
            </a:fld>
            <a:endParaRPr lang="sv-SE"/>
          </a:p>
        </p:txBody>
      </p:sp>
    </p:spTree>
    <p:extLst>
      <p:ext uri="{BB962C8B-B14F-4D97-AF65-F5344CB8AC3E}">
        <p14:creationId xmlns:p14="http://schemas.microsoft.com/office/powerpoint/2010/main" val="685991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anose="020B0604020202020204" pitchFamily="34" charset="0"/>
              </a:rPr>
              <a:t>I den här studien beskrivs hur levnadsvanorna såg ut 2½ år efter ett hälsosamtal.</a:t>
            </a:r>
            <a:r>
              <a:rPr lang="sv-SE" altLang="sv-SE" baseline="0" dirty="0" smtClean="0">
                <a:latin typeface="Arial" panose="020B0604020202020204" pitchFamily="34" charset="0"/>
              </a:rPr>
              <a:t> </a:t>
            </a:r>
            <a:r>
              <a:rPr lang="sv-SE" altLang="sv-SE" dirty="0" smtClean="0">
                <a:latin typeface="Arial" panose="020B0604020202020204" pitchFamily="34" charset="0"/>
              </a:rPr>
              <a:t>Bland dem som deltog hade 22 % av rökarna slutat röka, 75 % hade förbättrat sina matvanor och andelen med låg eller ingen fysisk aktivitet hade minskat med 43 %.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dirty="0" smtClean="0">
              <a:latin typeface="Arial" panose="020B0604020202020204" pitchFamily="34" charset="0"/>
            </a:endParaRPr>
          </a:p>
          <a:p>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13</a:t>
            </a:fld>
            <a:endParaRPr lang="sv-SE"/>
          </a:p>
        </p:txBody>
      </p:sp>
    </p:spTree>
    <p:extLst>
      <p:ext uri="{BB962C8B-B14F-4D97-AF65-F5344CB8AC3E}">
        <p14:creationId xmlns:p14="http://schemas.microsoft.com/office/powerpoint/2010/main" val="218578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händer med biologiska</a:t>
            </a:r>
            <a:r>
              <a:rPr lang="sv-SE" baseline="0" dirty="0" smtClean="0"/>
              <a:t> riskmarkörer som blodtryck, blodsocker, vikt, bukfetma, kolesterol och metabol profil efter </a:t>
            </a:r>
            <a:r>
              <a:rPr lang="sv-SE" baseline="0" smtClean="0"/>
              <a:t>ett hälsosamtal?</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14</a:t>
            </a:fld>
            <a:endParaRPr lang="sv-SE"/>
          </a:p>
        </p:txBody>
      </p:sp>
    </p:spTree>
    <p:extLst>
      <p:ext uri="{BB962C8B-B14F-4D97-AF65-F5344CB8AC3E}">
        <p14:creationId xmlns:p14="http://schemas.microsoft.com/office/powerpoint/2010/main" val="174642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en långtidsuppföljning där Västerbotten, som har haft hälsosamtal sedan 1990, gjordes</a:t>
            </a:r>
            <a:r>
              <a:rPr lang="sv-SE" baseline="0" dirty="0" smtClean="0"/>
              <a:t> en jämförelse med Norrbotten, där man såg att blodtryck och blodsocker men även rökvanor förbättrades snabbare i Västerbotten än i Norrbotten.</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15</a:t>
            </a:fld>
            <a:endParaRPr lang="sv-SE"/>
          </a:p>
        </p:txBody>
      </p:sp>
    </p:spTree>
    <p:extLst>
      <p:ext uri="{BB962C8B-B14F-4D97-AF65-F5344CB8AC3E}">
        <p14:creationId xmlns:p14="http://schemas.microsoft.com/office/powerpoint/2010/main" val="270970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Skaraborg</a:t>
            </a:r>
            <a:r>
              <a:rPr lang="sv-SE" baseline="0" dirty="0" smtClean="0"/>
              <a:t> där hälsosamtal erbjöds till 30- och 35-åringar under 1990-talet sågs en gynnsammare utveckling med avseende på vikt, midjeomfång, blodtryck, kolesterol och metabol profil i de kommuner där man erbjudit hälsosamtal fem år tidigare jämfört med kommuner som inte erbjudit hälsosamtal.</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16</a:t>
            </a:fld>
            <a:endParaRPr lang="sv-SE"/>
          </a:p>
        </p:txBody>
      </p:sp>
    </p:spTree>
    <p:extLst>
      <p:ext uri="{BB962C8B-B14F-4D97-AF65-F5344CB8AC3E}">
        <p14:creationId xmlns:p14="http://schemas.microsoft.com/office/powerpoint/2010/main" val="1066971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det gäller diabetes …</a:t>
            </a:r>
          </a:p>
        </p:txBody>
      </p:sp>
      <p:sp>
        <p:nvSpPr>
          <p:cNvPr id="4" name="Platshållare för bildnummer 3"/>
          <p:cNvSpPr>
            <a:spLocks noGrp="1"/>
          </p:cNvSpPr>
          <p:nvPr>
            <p:ph type="sldNum" sz="quarter" idx="10"/>
          </p:nvPr>
        </p:nvSpPr>
        <p:spPr/>
        <p:txBody>
          <a:bodyPr/>
          <a:lstStyle/>
          <a:p>
            <a:fld id="{E2180794-E7E3-4C0E-92DF-AA942B6D9005}" type="slidenum">
              <a:rPr lang="sv-SE" smtClean="0"/>
              <a:t>17</a:t>
            </a:fld>
            <a:endParaRPr lang="sv-SE"/>
          </a:p>
        </p:txBody>
      </p:sp>
    </p:spTree>
    <p:extLst>
      <p:ext uri="{BB962C8B-B14F-4D97-AF65-F5344CB8AC3E}">
        <p14:creationId xmlns:p14="http://schemas.microsoft.com/office/powerpoint/2010/main" val="373990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upptäcktes detta</a:t>
            </a:r>
            <a:r>
              <a:rPr lang="sv-SE" baseline="0" dirty="0" smtClean="0"/>
              <a:t> ungefär 4½ år tidigare i hälsosamtalen jämfört med klinisk upptäckt i den vanliga verksamheten. Denna tidiga upptäckt var kopplad till bättre prognos avseende totalmortalitet, hjärtkärlsjukdom och </a:t>
            </a:r>
            <a:r>
              <a:rPr lang="sv-SE" baseline="0" dirty="0" err="1" smtClean="0"/>
              <a:t>retinopati</a:t>
            </a:r>
            <a:r>
              <a:rPr lang="sv-SE" baseline="0" dirty="0" smtClean="0"/>
              <a:t>.</a:t>
            </a:r>
          </a:p>
        </p:txBody>
      </p:sp>
      <p:sp>
        <p:nvSpPr>
          <p:cNvPr id="4" name="Platshållare för bildnummer 3"/>
          <p:cNvSpPr>
            <a:spLocks noGrp="1"/>
          </p:cNvSpPr>
          <p:nvPr>
            <p:ph type="sldNum" sz="quarter" idx="10"/>
          </p:nvPr>
        </p:nvSpPr>
        <p:spPr/>
        <p:txBody>
          <a:bodyPr/>
          <a:lstStyle/>
          <a:p>
            <a:fld id="{E2180794-E7E3-4C0E-92DF-AA942B6D9005}" type="slidenum">
              <a:rPr lang="sv-SE" smtClean="0"/>
              <a:t>18</a:t>
            </a:fld>
            <a:endParaRPr lang="sv-SE"/>
          </a:p>
        </p:txBody>
      </p:sp>
    </p:spTree>
    <p:extLst>
      <p:ext uri="{BB962C8B-B14F-4D97-AF65-F5344CB8AC3E}">
        <p14:creationId xmlns:p14="http://schemas.microsoft.com/office/powerpoint/2010/main" val="383090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Hur ser det då ut när det gäller hjärtkärlsjukdom</a:t>
            </a:r>
            <a:r>
              <a:rPr lang="sv-SE" baseline="0" dirty="0" smtClean="0"/>
              <a:t> där man erbjuder hälsosamtal?</a:t>
            </a:r>
            <a:endParaRPr lang="sv-SE" dirty="0" smtClean="0"/>
          </a:p>
        </p:txBody>
      </p:sp>
      <p:sp>
        <p:nvSpPr>
          <p:cNvPr id="4" name="Platshållare för bildnummer 3"/>
          <p:cNvSpPr>
            <a:spLocks noGrp="1"/>
          </p:cNvSpPr>
          <p:nvPr>
            <p:ph type="sldNum" sz="quarter" idx="10"/>
          </p:nvPr>
        </p:nvSpPr>
        <p:spPr/>
        <p:txBody>
          <a:bodyPr/>
          <a:lstStyle/>
          <a:p>
            <a:fld id="{E2180794-E7E3-4C0E-92DF-AA942B6D9005}" type="slidenum">
              <a:rPr lang="sv-SE" smtClean="0"/>
              <a:t>19</a:t>
            </a:fld>
            <a:endParaRPr lang="sv-SE"/>
          </a:p>
        </p:txBody>
      </p:sp>
    </p:spTree>
    <p:extLst>
      <p:ext uri="{BB962C8B-B14F-4D97-AF65-F5344CB8AC3E}">
        <p14:creationId xmlns:p14="http://schemas.microsoft.com/office/powerpoint/2010/main" val="334237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kommer att gå igenom motivet</a:t>
            </a:r>
            <a:r>
              <a:rPr lang="sv-SE" baseline="0" dirty="0" smtClean="0"/>
              <a:t> för riktade hälsosamtal, vad som utmärker samtalet, vad som händer efteråt, vad det kostar och vad som behövs för att genomföra det? Kan vem som helst hålla i hälsosamtalet, hur går det till och vilka deltar i dessa samtal är andra punkter som vi kommer att gå igenom. Vad tycker deltagarna och andra om hälsosamtalet. På slutet visas en sammanställning över vilka regioner som i dag erbjuder riktade hälsosamtal.</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a:t>
            </a:fld>
            <a:endParaRPr lang="sv-SE"/>
          </a:p>
        </p:txBody>
      </p:sp>
    </p:spTree>
    <p:extLst>
      <p:ext uri="{BB962C8B-B14F-4D97-AF65-F5344CB8AC3E}">
        <p14:creationId xmlns:p14="http://schemas.microsoft.com/office/powerpoint/2010/main" val="4222534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anose="020B0604020202020204" pitchFamily="34" charset="0"/>
              </a:rPr>
              <a:t>I mitten av 1980-talet var det lika vanligt att dö i hjärtinfarkt före 75 års ålder bland män i Habo jämfört med övriga Sverige. Fram till 1996 minskade dödligheten i hjärtinfarkt med 25 % i riket och med 50 % i Habo.</a:t>
            </a:r>
          </a:p>
        </p:txBody>
      </p:sp>
      <p:sp>
        <p:nvSpPr>
          <p:cNvPr id="4" name="Platshållare för bildnummer 3"/>
          <p:cNvSpPr>
            <a:spLocks noGrp="1"/>
          </p:cNvSpPr>
          <p:nvPr>
            <p:ph type="sldNum" sz="quarter" idx="10"/>
          </p:nvPr>
        </p:nvSpPr>
        <p:spPr/>
        <p:txBody>
          <a:bodyPr/>
          <a:lstStyle/>
          <a:p>
            <a:fld id="{E2180794-E7E3-4C0E-92DF-AA942B6D9005}" type="slidenum">
              <a:rPr lang="sv-SE" smtClean="0"/>
              <a:t>20</a:t>
            </a:fld>
            <a:endParaRPr lang="sv-SE"/>
          </a:p>
        </p:txBody>
      </p:sp>
    </p:spTree>
    <p:extLst>
      <p:ext uri="{BB962C8B-B14F-4D97-AF65-F5344CB8AC3E}">
        <p14:creationId xmlns:p14="http://schemas.microsoft.com/office/powerpoint/2010/main" val="302044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anose="020B0604020202020204" pitchFamily="34" charset="0"/>
              </a:rPr>
              <a:t>För kvinnor var dödligheten högre i Habo i mitten av 1980-talet jämfört med övriga Sverige. Även bland kvinnorna minskade dödligheten med 25 % i riket och med hela 86 % i Habo under</a:t>
            </a:r>
            <a:r>
              <a:rPr lang="sv-SE" altLang="sv-SE" baseline="0" dirty="0" smtClean="0">
                <a:latin typeface="Arial" panose="020B0604020202020204" pitchFamily="34" charset="0"/>
              </a:rPr>
              <a:t> en 12-årsperiod</a:t>
            </a:r>
            <a:r>
              <a:rPr lang="sv-SE" altLang="sv-SE" dirty="0" smtClean="0">
                <a:latin typeface="Arial" panose="020B0604020202020204" pitchFamily="34" charset="0"/>
              </a:rPr>
              <a:t>. Skillnaderna mellan Habo och Sverige är statistiskt säkerställda.</a:t>
            </a:r>
          </a:p>
        </p:txBody>
      </p:sp>
      <p:sp>
        <p:nvSpPr>
          <p:cNvPr id="4" name="Platshållare för bildnummer 3"/>
          <p:cNvSpPr>
            <a:spLocks noGrp="1"/>
          </p:cNvSpPr>
          <p:nvPr>
            <p:ph type="sldNum" sz="quarter" idx="10"/>
          </p:nvPr>
        </p:nvSpPr>
        <p:spPr/>
        <p:txBody>
          <a:bodyPr/>
          <a:lstStyle/>
          <a:p>
            <a:fld id="{E2180794-E7E3-4C0E-92DF-AA942B6D9005}" type="slidenum">
              <a:rPr lang="sv-SE" smtClean="0"/>
              <a:t>21</a:t>
            </a:fld>
            <a:endParaRPr lang="sv-SE"/>
          </a:p>
        </p:txBody>
      </p:sp>
    </p:spTree>
    <p:extLst>
      <p:ext uri="{BB962C8B-B14F-4D97-AF65-F5344CB8AC3E}">
        <p14:creationId xmlns:p14="http://schemas.microsoft.com/office/powerpoint/2010/main" val="1234716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anose="020B0604020202020204" pitchFamily="34" charset="0"/>
              </a:rPr>
              <a:t>Även i jämförelse med jämförbara kommuner var förbättringen påtaglig, där Habo låg på 29 plats för kvinnor och 22 plats för män bland 34 jämförbara kommuner i mitten 80-talet. I mitten av 90-talet låg Habo på 6 plats för män och kvinnorna i Habo hade nu den lägsta dödligheten i hjärtinfarkt.</a:t>
            </a:r>
          </a:p>
        </p:txBody>
      </p:sp>
      <p:sp>
        <p:nvSpPr>
          <p:cNvPr id="4" name="Platshållare för bildnummer 3"/>
          <p:cNvSpPr>
            <a:spLocks noGrp="1"/>
          </p:cNvSpPr>
          <p:nvPr>
            <p:ph type="sldNum" sz="quarter" idx="10"/>
          </p:nvPr>
        </p:nvSpPr>
        <p:spPr/>
        <p:txBody>
          <a:bodyPr/>
          <a:lstStyle/>
          <a:p>
            <a:fld id="{E2180794-E7E3-4C0E-92DF-AA942B6D9005}" type="slidenum">
              <a:rPr lang="sv-SE" smtClean="0"/>
              <a:t>22</a:t>
            </a:fld>
            <a:endParaRPr lang="sv-SE"/>
          </a:p>
        </p:txBody>
      </p:sp>
    </p:spTree>
    <p:extLst>
      <p:ext uri="{BB962C8B-B14F-4D97-AF65-F5344CB8AC3E}">
        <p14:creationId xmlns:p14="http://schemas.microsoft.com/office/powerpoint/2010/main" val="2453855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Slutligen – när det gäller död oavsett orsak …</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23</a:t>
            </a:fld>
            <a:endParaRPr lang="sv-SE"/>
          </a:p>
        </p:txBody>
      </p:sp>
    </p:spTree>
    <p:extLst>
      <p:ext uri="{BB962C8B-B14F-4D97-AF65-F5344CB8AC3E}">
        <p14:creationId xmlns:p14="http://schemas.microsoft.com/office/powerpoint/2010/main" val="4135918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kunde man i Västerbotten</a:t>
            </a:r>
            <a:r>
              <a:rPr lang="sv-SE" baseline="0" dirty="0" smtClean="0"/>
              <a:t> under perioden 1990 till 2006 tydligt se hur dödligheten minskade mer för både män och kvinnor som deltagit i hälsosamtal jämfört med svenskar i motsvarande ålder. För deltagarna minskade den standardiserade dödligheten med 34 % jämfört med övriga svenskar.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24</a:t>
            </a:fld>
            <a:endParaRPr lang="sv-SE"/>
          </a:p>
        </p:txBody>
      </p:sp>
    </p:spTree>
    <p:extLst>
      <p:ext uri="{BB962C8B-B14F-4D97-AF65-F5344CB8AC3E}">
        <p14:creationId xmlns:p14="http://schemas.microsoft.com/office/powerpoint/2010/main" val="288087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även de som tackat</a:t>
            </a:r>
            <a:r>
              <a:rPr lang="sv-SE" baseline="0" dirty="0" smtClean="0"/>
              <a:t> nej till hälsosamtalet </a:t>
            </a:r>
            <a:r>
              <a:rPr lang="sv-SE" dirty="0" smtClean="0"/>
              <a:t>inkluderas i jämförelsen </a:t>
            </a:r>
            <a:r>
              <a:rPr lang="sv-SE" baseline="0" dirty="0" smtClean="0"/>
              <a:t>var dödligheten nästan 10 % lägre i Västerbotten jämfört med Sverige analyserat enligt så kallad intention-to-</a:t>
            </a:r>
            <a:r>
              <a:rPr lang="sv-SE" baseline="0" dirty="0" err="1" smtClean="0"/>
              <a:t>treatr</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25</a:t>
            </a:fld>
            <a:endParaRPr lang="sv-SE"/>
          </a:p>
        </p:txBody>
      </p:sp>
    </p:spTree>
    <p:extLst>
      <p:ext uri="{BB962C8B-B14F-4D97-AF65-F5344CB8AC3E}">
        <p14:creationId xmlns:p14="http://schemas.microsoft.com/office/powerpoint/2010/main" val="362632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Minskningen var större för kvinnor än för män och mönstret var likartat oavsett utbildningsnivå.</a:t>
            </a:r>
            <a:r>
              <a:rPr lang="sv-SE" baseline="0" dirty="0" smtClean="0"/>
              <a:t> Totalt visade utvärderingen att 587 dödsfall hade förhindrats i Västerbotten under den observerade perioden.</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26</a:t>
            </a:fld>
            <a:endParaRPr lang="sv-SE"/>
          </a:p>
        </p:txBody>
      </p:sp>
    </p:spTree>
    <p:extLst>
      <p:ext uri="{BB962C8B-B14F-4D97-AF65-F5344CB8AC3E}">
        <p14:creationId xmlns:p14="http://schemas.microsoft.com/office/powerpoint/2010/main" val="3670367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Ser</a:t>
            </a:r>
            <a:r>
              <a:rPr lang="sv-SE" baseline="0" dirty="0" smtClean="0"/>
              <a:t> man till antalet förhindrade dödsfall med avseende på utbildningsnivå var antalet förebyggda dödsfall störst i grupperna med kort och medellång utbildning både bland män och kvinnor.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27</a:t>
            </a:fld>
            <a:endParaRPr lang="sv-SE"/>
          </a:p>
        </p:txBody>
      </p:sp>
    </p:spTree>
    <p:extLst>
      <p:ext uri="{BB962C8B-B14F-4D97-AF65-F5344CB8AC3E}">
        <p14:creationId xmlns:p14="http://schemas.microsoft.com/office/powerpoint/2010/main" val="4178963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 i Habo i Skaraborg sågs en lägre dödlighet</a:t>
            </a:r>
            <a:r>
              <a:rPr lang="sv-SE" baseline="0" dirty="0" smtClean="0"/>
              <a:t> oavsett orsak bland alla de 757 män i åldern 57-66 år, som bjudits in till ett hälsosamtal 22-24 år tidigare. Den standardiserade dödligheten var 29 % lägre i Habo jämfört med övriga svenska män i samma ålderskohort enligt intention-to-</a:t>
            </a:r>
            <a:r>
              <a:rPr lang="sv-SE" baseline="0" dirty="0" err="1" smtClean="0"/>
              <a:t>treat</a:t>
            </a:r>
            <a:r>
              <a:rPr lang="sv-SE" baseline="0" dirty="0" smtClean="0"/>
              <a:t>. För de 652 män som tackade ja och deltog i hälsosamtalen var mortaliteten ännu lägre, 43 %. </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28</a:t>
            </a:fld>
            <a:endParaRPr lang="sv-SE"/>
          </a:p>
        </p:txBody>
      </p:sp>
    </p:spTree>
    <p:extLst>
      <p:ext uri="{BB962C8B-B14F-4D97-AF65-F5344CB8AC3E}">
        <p14:creationId xmlns:p14="http://schemas.microsoft.com/office/powerpoint/2010/main" val="2497523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Även i Habo i Skaraborg sågs en lägre dödlighet</a:t>
            </a:r>
            <a:r>
              <a:rPr lang="sv-SE" baseline="0" dirty="0" smtClean="0"/>
              <a:t> oavsett orsak bland alla de 757 män i åldern 57-66 år, som bjudits in till ett hälsosamtal 22 till 24 år tidigare. Den standardiserade dödligheten var 29 % lägre i Habo jämfört med övriga svenska män i samma ålderskohort enligt intention-to-</a:t>
            </a:r>
            <a:r>
              <a:rPr lang="sv-SE" baseline="0" dirty="0" err="1" smtClean="0"/>
              <a:t>treat</a:t>
            </a:r>
            <a:r>
              <a:rPr lang="sv-SE" baseline="0" dirty="0" smtClean="0"/>
              <a:t>. För de 652 män som tackade ja och deltog i hälsosamtalen var mortaliteten ännu lägre, 43 %. </a:t>
            </a:r>
            <a:endParaRPr lang="sv-SE" dirty="0" smtClean="0"/>
          </a:p>
        </p:txBody>
      </p:sp>
      <p:sp>
        <p:nvSpPr>
          <p:cNvPr id="4" name="Platshållare för bildnummer 3"/>
          <p:cNvSpPr>
            <a:spLocks noGrp="1"/>
          </p:cNvSpPr>
          <p:nvPr>
            <p:ph type="sldNum" sz="quarter" idx="10"/>
          </p:nvPr>
        </p:nvSpPr>
        <p:spPr/>
        <p:txBody>
          <a:bodyPr/>
          <a:lstStyle/>
          <a:p>
            <a:fld id="{E2180794-E7E3-4C0E-92DF-AA942B6D9005}" type="slidenum">
              <a:rPr lang="sv-SE" smtClean="0"/>
              <a:t>29</a:t>
            </a:fld>
            <a:endParaRPr lang="sv-SE"/>
          </a:p>
        </p:txBody>
      </p:sp>
    </p:spTree>
    <p:extLst>
      <p:ext uri="{BB962C8B-B14F-4D97-AF65-F5344CB8AC3E}">
        <p14:creationId xmlns:p14="http://schemas.microsoft.com/office/powerpoint/2010/main" val="242469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Varför heter det riktade hälsosamtal? Ordet</a:t>
            </a:r>
            <a:r>
              <a:rPr lang="sv-SE" baseline="0" dirty="0" smtClean="0"/>
              <a:t> ”r</a:t>
            </a:r>
            <a:r>
              <a:rPr lang="sv-SE" dirty="0" smtClean="0"/>
              <a:t>iktade” innebär</a:t>
            </a:r>
            <a:r>
              <a:rPr lang="sv-SE" baseline="0" dirty="0" smtClean="0"/>
              <a:t> att s</a:t>
            </a:r>
            <a:r>
              <a:rPr lang="sv-SE" dirty="0" smtClean="0"/>
              <a:t>amtalen</a:t>
            </a:r>
            <a:r>
              <a:rPr lang="sv-SE" baseline="0" dirty="0" smtClean="0"/>
              <a:t> i första hand är riktade mot hjärtkärlsjukdom, som är den vanligaste dödsorsaken och som 2016 orsakade 35 % av alla dödsfall. Det positiva är att ungefär 80 % alla hjärtinfarkter skulle kunna förbyggas genom hälsosamma levnadsvanor. De utvärderingar som gjorts har visat att riktade hälsosamtal kan vara en verksam metod att förbättra levnadsvanorna och förebygga insjuknande i hjärtkärlsjukdom.</a:t>
            </a:r>
          </a:p>
        </p:txBody>
      </p:sp>
      <p:sp>
        <p:nvSpPr>
          <p:cNvPr id="4" name="Platshållare för bildnummer 3"/>
          <p:cNvSpPr>
            <a:spLocks noGrp="1"/>
          </p:cNvSpPr>
          <p:nvPr>
            <p:ph type="sldNum" sz="quarter" idx="10"/>
          </p:nvPr>
        </p:nvSpPr>
        <p:spPr/>
        <p:txBody>
          <a:bodyPr/>
          <a:lstStyle/>
          <a:p>
            <a:fld id="{E2180794-E7E3-4C0E-92DF-AA942B6D9005}" type="slidenum">
              <a:rPr lang="sv-SE" smtClean="0"/>
              <a:t>3</a:t>
            </a:fld>
            <a:endParaRPr lang="sv-SE"/>
          </a:p>
        </p:txBody>
      </p:sp>
    </p:spTree>
    <p:extLst>
      <p:ext uri="{BB962C8B-B14F-4D97-AF65-F5344CB8AC3E}">
        <p14:creationId xmlns:p14="http://schemas.microsoft.com/office/powerpoint/2010/main" val="1598969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Patienter som besökte primärvården i</a:t>
            </a:r>
            <a:r>
              <a:rPr lang="sv-SE" baseline="0" dirty="0" smtClean="0"/>
              <a:t> Sollentuna och hade åtminstone en riskfaktor för hjärtkärlsjukdom erbjöds stöd för att öka sin fysiska aktivitet genom recept på fysisk aktivitet och förbättra övriga levnadsvanor genom att delta i matlagningskurser, </a:t>
            </a:r>
            <a:r>
              <a:rPr lang="sv-SE" sz="1200" b="0" i="0" u="none" strike="noStrike" kern="1200" baseline="0" dirty="0" smtClean="0">
                <a:solidFill>
                  <a:schemeClr val="tx1"/>
                </a:solidFill>
                <a:latin typeface="+mn-lt"/>
                <a:ea typeface="+mn-ea"/>
                <a:cs typeface="+mn-cs"/>
              </a:rPr>
              <a:t>viktminskningsstöd, rökavvänjning och stresshantering. Vid uppföljning efter i genomsnitt 22 år var dödligheten bland deltagarna 17 % lägre jämfört med en matchad referensgrupp i Stockholm.</a:t>
            </a:r>
            <a:endParaRPr lang="sv-SE" dirty="0" smtClean="0"/>
          </a:p>
        </p:txBody>
      </p:sp>
      <p:sp>
        <p:nvSpPr>
          <p:cNvPr id="4" name="Platshållare för bildnummer 3"/>
          <p:cNvSpPr>
            <a:spLocks noGrp="1"/>
          </p:cNvSpPr>
          <p:nvPr>
            <p:ph type="sldNum" sz="quarter" idx="10"/>
          </p:nvPr>
        </p:nvSpPr>
        <p:spPr/>
        <p:txBody>
          <a:bodyPr/>
          <a:lstStyle/>
          <a:p>
            <a:fld id="{E2180794-E7E3-4C0E-92DF-AA942B6D9005}" type="slidenum">
              <a:rPr lang="sv-SE" smtClean="0"/>
              <a:t>30</a:t>
            </a:fld>
            <a:endParaRPr lang="sv-SE"/>
          </a:p>
        </p:txBody>
      </p:sp>
    </p:spTree>
    <p:extLst>
      <p:ext uri="{BB962C8B-B14F-4D97-AF65-F5344CB8AC3E}">
        <p14:creationId xmlns:p14="http://schemas.microsoft.com/office/powerpoint/2010/main" val="2922581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studien pekar</a:t>
            </a:r>
            <a:r>
              <a:rPr lang="sv-SE" baseline="0" dirty="0" smtClean="0"/>
              <a:t> på att e</a:t>
            </a:r>
            <a:r>
              <a:rPr lang="sv-SE" dirty="0" smtClean="0"/>
              <a:t>ffekten av riktade hälsosamtal kan förstärkas</a:t>
            </a:r>
            <a:r>
              <a:rPr lang="sv-SE" baseline="0" dirty="0" smtClean="0"/>
              <a:t> av samhällsinriktade åtgärder genom samverkan med exempelvis kommuner, idrottsföreningar, livsmedelsbutiker, näringsliv och andra aktörer i civilsamhället.</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31</a:t>
            </a:fld>
            <a:endParaRPr lang="sv-SE"/>
          </a:p>
        </p:txBody>
      </p:sp>
    </p:spTree>
    <p:extLst>
      <p:ext uri="{BB962C8B-B14F-4D97-AF65-F5344CB8AC3E}">
        <p14:creationId xmlns:p14="http://schemas.microsoft.com/office/powerpoint/2010/main" val="441585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 riktade hälsosamtalen är ju primärt riktade mot hjärtkärlsjukdomar, men eftersom levnadsvanor</a:t>
            </a:r>
            <a:r>
              <a:rPr lang="sv-SE" baseline="0" dirty="0" smtClean="0"/>
              <a:t> också har betydelse för flera vanliga cancerformer finns också potential för att minska insjuknande och död i cancer, vilket också bekräftas i de utvärderingar, som gjorts.</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32</a:t>
            </a:fld>
            <a:endParaRPr lang="sv-SE"/>
          </a:p>
        </p:txBody>
      </p:sp>
    </p:spTree>
    <p:extLst>
      <p:ext uri="{BB962C8B-B14F-4D97-AF65-F5344CB8AC3E}">
        <p14:creationId xmlns:p14="http://schemas.microsoft.com/office/powerpoint/2010/main" val="547389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Socialstyrelsens olika</a:t>
            </a:r>
            <a:r>
              <a:rPr lang="sv-SE" baseline="0" dirty="0" smtClean="0"/>
              <a:t> riktlinjer brukar kostnader för olika vårdinsatser upp till 500 000 kronor per räddat levnadsår anses som en måttlig kostnad och ska prioriteras högt. I en hälsoekonomisk analys av hälsosamtalen i Västerbotten var vinsten större än kostnaderna för programmet, dvs insatsen var kostnadsbesparande och genererar alltså ekonomiska resurser tillbaka till hälso-och sjukvården, något som är mycket ovanligt.</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33</a:t>
            </a:fld>
            <a:endParaRPr lang="sv-SE"/>
          </a:p>
        </p:txBody>
      </p:sp>
    </p:spTree>
    <p:extLst>
      <p:ext uri="{BB962C8B-B14F-4D97-AF65-F5344CB8AC3E}">
        <p14:creationId xmlns:p14="http://schemas.microsoft.com/office/powerpoint/2010/main" val="733957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 genomföra hälsosamtalen</a:t>
            </a:r>
            <a:r>
              <a:rPr lang="sv-SE" baseline="0" dirty="0" smtClean="0"/>
              <a:t> behövs personal, som är utbildad i motiverande samtal och i metoden riktade hälsosamtal, en metodmanual och ett metod- och kompetensstöd. För att upprätthålla kompetensen och vidareutveckla metoden krävs återkommande fortbildning.</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34</a:t>
            </a:fld>
            <a:endParaRPr lang="sv-SE"/>
          </a:p>
        </p:txBody>
      </p:sp>
    </p:spTree>
    <p:extLst>
      <p:ext uri="{BB962C8B-B14F-4D97-AF65-F5344CB8AC3E}">
        <p14:creationId xmlns:p14="http://schemas.microsoft.com/office/powerpoint/2010/main" val="4176889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önskvärt att den som </a:t>
            </a:r>
            <a:r>
              <a:rPr lang="sv-SE" baseline="0" dirty="0" smtClean="0"/>
              <a:t>utför hälsosamtalen är legitimerad sjuksköterska eller distriktssköterska. Även annan legitimerad sjukvårdspersonal med lämplig internutbildning med certifiering kan vara aktuella, exempelvis, fysioterapeuter, arbetsterapeuter eller dietister.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35</a:t>
            </a:fld>
            <a:endParaRPr lang="sv-SE"/>
          </a:p>
        </p:txBody>
      </p:sp>
    </p:spTree>
    <p:extLst>
      <p:ext uri="{BB962C8B-B14F-4D97-AF65-F5344CB8AC3E}">
        <p14:creationId xmlns:p14="http://schemas.microsoft.com/office/powerpoint/2010/main" val="125316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önskvärt att den som </a:t>
            </a:r>
            <a:r>
              <a:rPr lang="sv-SE" baseline="0" dirty="0" smtClean="0"/>
              <a:t>utför hälsosamtalen är legitimerad sjuksköterska eller distriktssköterska. Även annan legitimerad sjukvårdspersonal med lämplig internutbildning med certifiering kan vara aktuella, exempelvis, fysioterapeuter, arbetsterapeuter eller dietister.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36</a:t>
            </a:fld>
            <a:endParaRPr lang="sv-SE"/>
          </a:p>
        </p:txBody>
      </p:sp>
    </p:spTree>
    <p:extLst>
      <p:ext uri="{BB962C8B-B14F-4D97-AF65-F5344CB8AC3E}">
        <p14:creationId xmlns:p14="http://schemas.microsoft.com/office/powerpoint/2010/main" val="2645972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kan ett hälsosamtal gå till. Deltagarna</a:t>
            </a:r>
            <a:r>
              <a:rPr lang="sv-SE" baseline="0" dirty="0" smtClean="0"/>
              <a:t> kan bjudas in via telefon, med brev med vanlig post eller digitalt. Innan hälsosamtalet tas blodprover och frågor besvaras om levnadsvanor, ärftlighet, livssituation och upplevd hälsa. I samband med samtalet mäts blodtryck, längd, vikt, midja, stuss och ett grafiskt pedagogiskt hjälpmedel skapas. Med stöd av Stjärnprofil eller Hälsokurva genomförs ett personcentrerat hälsosamtal där stöd och eventuell uppföljning erbjuds om  behov och önskemål finns. Om det är motiverat erbjuds också remiss till andra resurser inom vården som läkare, dietist, kurator, tobaksavvänjare med flera.</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37</a:t>
            </a:fld>
            <a:endParaRPr lang="sv-SE"/>
          </a:p>
        </p:txBody>
      </p:sp>
    </p:spTree>
    <p:extLst>
      <p:ext uri="{BB962C8B-B14F-4D97-AF65-F5344CB8AC3E}">
        <p14:creationId xmlns:p14="http://schemas.microsoft.com/office/powerpoint/2010/main" val="248646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Vilka  är det</a:t>
            </a:r>
            <a:r>
              <a:rPr lang="sv-SE" baseline="0" dirty="0" smtClean="0"/>
              <a:t> då som kommer till hälsosamtalen? Generellt kommer något fler kvinnor. När det gäller utbildningsnivå är det inte några större skillnader.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38</a:t>
            </a:fld>
            <a:endParaRPr lang="sv-SE"/>
          </a:p>
        </p:txBody>
      </p:sp>
    </p:spTree>
    <p:extLst>
      <p:ext uri="{BB962C8B-B14F-4D97-AF65-F5344CB8AC3E}">
        <p14:creationId xmlns:p14="http://schemas.microsoft.com/office/powerpoint/2010/main" val="1897864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stort sett ser bilden likadan ut för deltagare och</a:t>
            </a:r>
            <a:r>
              <a:rPr lang="sv-SE" baseline="0" dirty="0" smtClean="0"/>
              <a:t> icke-deltagare när det gäller vilket land man är född i respektive vilken utbildning man har.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39</a:t>
            </a:fld>
            <a:endParaRPr lang="sv-SE"/>
          </a:p>
        </p:txBody>
      </p:sp>
    </p:spTree>
    <p:extLst>
      <p:ext uri="{BB962C8B-B14F-4D97-AF65-F5344CB8AC3E}">
        <p14:creationId xmlns:p14="http://schemas.microsoft.com/office/powerpoint/2010/main" val="419850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flera saker som</a:t>
            </a:r>
            <a:r>
              <a:rPr lang="sv-SE" baseline="0" dirty="0" smtClean="0"/>
              <a:t> utmärker det svenska konceptet för riktade hälsosamtal och som skiljer dessa åt från så kallade allmänna hälsokontroller (general </a:t>
            </a:r>
            <a:r>
              <a:rPr lang="sv-SE" baseline="0" dirty="0" err="1" smtClean="0"/>
              <a:t>health</a:t>
            </a:r>
            <a:r>
              <a:rPr lang="sv-SE" baseline="0" dirty="0" smtClean="0"/>
              <a:t> checks). Riktade hälsosamtal genomförs integrerat i primärvården, är befolkningsinriktade och kombinerar hälsofrämjande och sjukdomsförebyggande </a:t>
            </a:r>
            <a:r>
              <a:rPr lang="sv-SE" baseline="0" dirty="0" err="1" smtClean="0"/>
              <a:t>lågrisk</a:t>
            </a:r>
            <a:r>
              <a:rPr lang="sv-SE" baseline="0" dirty="0" smtClean="0"/>
              <a:t>- och högriskstrategi.</a:t>
            </a:r>
          </a:p>
        </p:txBody>
      </p:sp>
      <p:sp>
        <p:nvSpPr>
          <p:cNvPr id="4" name="Platshållare för bildnummer 3"/>
          <p:cNvSpPr>
            <a:spLocks noGrp="1"/>
          </p:cNvSpPr>
          <p:nvPr>
            <p:ph type="sldNum" sz="quarter" idx="10"/>
          </p:nvPr>
        </p:nvSpPr>
        <p:spPr/>
        <p:txBody>
          <a:bodyPr/>
          <a:lstStyle/>
          <a:p>
            <a:fld id="{E2180794-E7E3-4C0E-92DF-AA942B6D9005}" type="slidenum">
              <a:rPr lang="sv-SE" smtClean="0"/>
              <a:t>4</a:t>
            </a:fld>
            <a:endParaRPr lang="sv-SE"/>
          </a:p>
        </p:txBody>
      </p:sp>
    </p:spTree>
    <p:extLst>
      <p:ext uri="{BB962C8B-B14F-4D97-AF65-F5344CB8AC3E}">
        <p14:creationId xmlns:p14="http://schemas.microsoft.com/office/powerpoint/2010/main" val="170168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det gäller inkomster</a:t>
            </a:r>
            <a:r>
              <a:rPr lang="sv-SE" baseline="0" dirty="0" smtClean="0"/>
              <a:t> är det något lägre deltagande bland dem med lägst inkomst både för kvinnor och för män,</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40</a:t>
            </a:fld>
            <a:endParaRPr lang="sv-SE"/>
          </a:p>
        </p:txBody>
      </p:sp>
    </p:spTree>
    <p:extLst>
      <p:ext uri="{BB962C8B-B14F-4D97-AF65-F5344CB8AC3E}">
        <p14:creationId xmlns:p14="http://schemas.microsoft.com/office/powerpoint/2010/main" val="2215453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a:t>
            </a:r>
            <a:r>
              <a:rPr lang="sv-SE" baseline="0" dirty="0" smtClean="0"/>
              <a:t> </a:t>
            </a:r>
            <a:r>
              <a:rPr lang="sv-SE" dirty="0" smtClean="0"/>
              <a:t>inte helt</a:t>
            </a:r>
            <a:r>
              <a:rPr lang="sv-SE" baseline="0" dirty="0" smtClean="0"/>
              <a:t> ovanlig uppfattning är att det är ”de redan frälsta” med hälsosamma levnadsvanor som kommer till hälsosamtalen. I en utvärdering i Jönköping avseende detta visades att 93 % hade minst en ohälsosam levnadsvana och/eller minst en förhöjd biologisk riskmarkör exempelvis blodtryck, kolesterol eller vikt.</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41</a:t>
            </a:fld>
            <a:endParaRPr lang="sv-SE"/>
          </a:p>
        </p:txBody>
      </p:sp>
    </p:spTree>
    <p:extLst>
      <p:ext uri="{BB962C8B-B14F-4D97-AF65-F5344CB8AC3E}">
        <p14:creationId xmlns:p14="http://schemas.microsoft.com/office/powerpoint/2010/main" val="1559119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några saker som skiljer en vanlig patient från deltagare</a:t>
            </a:r>
            <a:r>
              <a:rPr lang="sv-SE" baseline="0" dirty="0" smtClean="0"/>
              <a:t> i hälsosamtal. Patienten har oftast ett problem, som hen själv söker för medan den som kommer till hälsosamtal blir inbjuden. Patienten vill bli botad medan deltagaren vill få ett kvitto på att hen är frisk. Patienten upplever oftast ett större hot mot hälsan och är oftast mer motiverad att göra någon förändring. Patienten är i allmänhet påläst om sin sjukdom medan den som kommer till hälsosamtal ofta saknar en del kunskaper om levnadsvanor eller är felinformerad om dess betydelse.</a:t>
            </a:r>
          </a:p>
          <a:p>
            <a:r>
              <a:rPr lang="sv-SE" dirty="0" smtClean="0"/>
              <a:t>en</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42</a:t>
            </a:fld>
            <a:endParaRPr lang="sv-SE"/>
          </a:p>
        </p:txBody>
      </p:sp>
    </p:spTree>
    <p:extLst>
      <p:ext uri="{BB962C8B-B14F-4D97-AF65-F5344CB8AC3E}">
        <p14:creationId xmlns:p14="http://schemas.microsoft.com/office/powerpoint/2010/main" val="914717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tycker då de som deltagit</a:t>
            </a:r>
            <a:r>
              <a:rPr lang="sv-SE" baseline="0" dirty="0" smtClean="0"/>
              <a:t> i hälsosamtal? </a:t>
            </a:r>
            <a:r>
              <a:rPr lang="sv-SE" dirty="0" smtClean="0"/>
              <a:t>Hälsosamtal kan leda till en hälsosam ”smitta”.</a:t>
            </a:r>
            <a:r>
              <a:rPr lang="sv-SE" baseline="0" dirty="0" smtClean="0"/>
              <a:t> </a:t>
            </a:r>
            <a:r>
              <a:rPr lang="sv-SE" dirty="0" smtClean="0"/>
              <a:t>De</a:t>
            </a:r>
            <a:r>
              <a:rPr lang="sv-SE" baseline="0" dirty="0" smtClean="0"/>
              <a:t> som har varit på hälsosamtal blir ofta mer intresserade av levnadsvanor och pratar gärna med familj och vänner om vad de varit med om.</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43</a:t>
            </a:fld>
            <a:endParaRPr lang="sv-SE"/>
          </a:p>
        </p:txBody>
      </p:sp>
    </p:spTree>
    <p:extLst>
      <p:ext uri="{BB962C8B-B14F-4D97-AF65-F5344CB8AC3E}">
        <p14:creationId xmlns:p14="http://schemas.microsoft.com/office/powerpoint/2010/main" val="2210913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a:t>
            </a:r>
            <a:r>
              <a:rPr lang="sv-SE" baseline="0" dirty="0" smtClean="0"/>
              <a:t> övervägande majoritet upplever hälsosamtalet positivt och tar steg framåt i hälsosam riktning. De flesta uppger att de vill komma tillbaka för ett nytt hälsosamtal om några år.</a:t>
            </a:r>
          </a:p>
        </p:txBody>
      </p:sp>
      <p:sp>
        <p:nvSpPr>
          <p:cNvPr id="4" name="Platshållare för bildnummer 3"/>
          <p:cNvSpPr>
            <a:spLocks noGrp="1"/>
          </p:cNvSpPr>
          <p:nvPr>
            <p:ph type="sldNum" sz="quarter" idx="10"/>
          </p:nvPr>
        </p:nvSpPr>
        <p:spPr/>
        <p:txBody>
          <a:bodyPr/>
          <a:lstStyle/>
          <a:p>
            <a:fld id="{E2180794-E7E3-4C0E-92DF-AA942B6D9005}" type="slidenum">
              <a:rPr lang="sv-SE" smtClean="0"/>
              <a:t>44</a:t>
            </a:fld>
            <a:endParaRPr lang="sv-SE"/>
          </a:p>
        </p:txBody>
      </p:sp>
    </p:spTree>
    <p:extLst>
      <p:ext uri="{BB962C8B-B14F-4D97-AF65-F5344CB8AC3E}">
        <p14:creationId xmlns:p14="http://schemas.microsoft.com/office/powerpoint/2010/main" val="1485227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Även om de flesta vet</a:t>
            </a:r>
            <a:r>
              <a:rPr lang="sv-SE" baseline="0" dirty="0" smtClean="0"/>
              <a:t> att levnadsvanorna är viktiga är det m</a:t>
            </a:r>
            <a:r>
              <a:rPr lang="sv-SE" dirty="0" smtClean="0"/>
              <a:t>ånga som blir medvetna om att deras</a:t>
            </a:r>
            <a:r>
              <a:rPr lang="sv-SE" baseline="0" dirty="0" smtClean="0"/>
              <a:t> egna levnadsvanor inte är riktigt så bra som de trott. Det är vanligt att man överskattar sin fysiska aktivitet och underskattar hur illa man äter.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45</a:t>
            </a:fld>
            <a:endParaRPr lang="sv-SE"/>
          </a:p>
        </p:txBody>
      </p:sp>
    </p:spTree>
    <p:extLst>
      <p:ext uri="{BB962C8B-B14F-4D97-AF65-F5344CB8AC3E}">
        <p14:creationId xmlns:p14="http://schemas.microsoft.com/office/powerpoint/2010/main" val="3781035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Nästan alla upplevde</a:t>
            </a:r>
            <a:r>
              <a:rPr lang="sv-SE" baseline="0" dirty="0" smtClean="0"/>
              <a:t> att hälsosamtalet handlade om det som kändes viktigt och 80 % tror att samtalet kommer att påverka deras hälsa positivt. 95 % skulle tacka ja om de blev inbjudna till ett hälsosamtal om 5 eller 10 år.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46</a:t>
            </a:fld>
            <a:endParaRPr lang="sv-SE"/>
          </a:p>
        </p:txBody>
      </p:sp>
    </p:spTree>
    <p:extLst>
      <p:ext uri="{BB962C8B-B14F-4D97-AF65-F5344CB8AC3E}">
        <p14:creationId xmlns:p14="http://schemas.microsoft.com/office/powerpoint/2010/main" val="3802379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Hälsosamtalen omnämns i flera betydelsefulla</a:t>
            </a:r>
            <a:r>
              <a:rPr lang="sv-SE" baseline="0" dirty="0" smtClean="0"/>
              <a:t> dokument exempelvis i slutbetänkandet i juni 2017 från Kommissionen för jämlik hälsa där de skriver: ”Riktade hälsoundersökningar etc. …. </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47</a:t>
            </a:fld>
            <a:endParaRPr lang="sv-SE"/>
          </a:p>
        </p:txBody>
      </p:sp>
    </p:spTree>
    <p:extLst>
      <p:ext uri="{BB962C8B-B14F-4D97-AF65-F5344CB8AC3E}">
        <p14:creationId xmlns:p14="http://schemas.microsoft.com/office/powerpoint/2010/main" val="404735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Och så</a:t>
            </a:r>
            <a:r>
              <a:rPr lang="sv-SE" baseline="0" dirty="0" smtClean="0"/>
              <a:t> här skriver Socialstyrelsen i riktlinjerna för prevention och behandling vid ohälsosamma levnadsvanor 2018: ”Ett sätt att mer …. etc.</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48</a:t>
            </a:fld>
            <a:endParaRPr lang="sv-SE"/>
          </a:p>
        </p:txBody>
      </p:sp>
    </p:spTree>
    <p:extLst>
      <p:ext uri="{BB962C8B-B14F-4D97-AF65-F5344CB8AC3E}">
        <p14:creationId xmlns:p14="http://schemas.microsoft.com/office/powerpoint/2010/main" val="4115075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Socialstyrelsen</a:t>
            </a:r>
            <a:r>
              <a:rPr lang="sv-SE" baseline="0" dirty="0" smtClean="0"/>
              <a:t> uppmärksammar även hälsosamtalen i lägesrapporten ”Bästa möjliga hälsa och en hållbar hälso- och sjukvård med fokus på vården vid kroniska sjukdomar”: ”Några primärpreventiva strategier som …. etc.</a:t>
            </a:r>
          </a:p>
        </p:txBody>
      </p:sp>
      <p:sp>
        <p:nvSpPr>
          <p:cNvPr id="4" name="Platshållare för bildnummer 3"/>
          <p:cNvSpPr>
            <a:spLocks noGrp="1"/>
          </p:cNvSpPr>
          <p:nvPr>
            <p:ph type="sldNum" sz="quarter" idx="10"/>
          </p:nvPr>
        </p:nvSpPr>
        <p:spPr/>
        <p:txBody>
          <a:bodyPr/>
          <a:lstStyle/>
          <a:p>
            <a:fld id="{E2180794-E7E3-4C0E-92DF-AA942B6D9005}" type="slidenum">
              <a:rPr lang="sv-SE" smtClean="0"/>
              <a:t>49</a:t>
            </a:fld>
            <a:endParaRPr lang="sv-SE"/>
          </a:p>
        </p:txBody>
      </p:sp>
    </p:spTree>
    <p:extLst>
      <p:ext uri="{BB962C8B-B14F-4D97-AF65-F5344CB8AC3E}">
        <p14:creationId xmlns:p14="http://schemas.microsoft.com/office/powerpoint/2010/main" val="134756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det riktade hälsosamtalet</a:t>
            </a:r>
            <a:r>
              <a:rPr lang="sv-SE" baseline="0" dirty="0" smtClean="0"/>
              <a:t> ingår en hälsoundersökning. </a:t>
            </a:r>
            <a:r>
              <a:rPr lang="sv-SE" u="sng" baseline="0" dirty="0" smtClean="0"/>
              <a:t>Samtliga</a:t>
            </a:r>
            <a:r>
              <a:rPr lang="sv-SE" baseline="0" dirty="0" smtClean="0"/>
              <a:t> deltagare får ett personcentrerat hälsosamtal oavsett risk anpassat efter varje individs risk och förutsättningar </a:t>
            </a:r>
            <a:r>
              <a:rPr lang="sv-SE" altLang="sv-SE" dirty="0" smtClean="0">
                <a:latin typeface="Arial" panose="020B0604020202020204" pitchFamily="34" charset="0"/>
              </a:rPr>
              <a:t>att vid behov göra de förändringar patienten är motiverad att göra. </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5</a:t>
            </a:fld>
            <a:endParaRPr lang="sv-SE"/>
          </a:p>
        </p:txBody>
      </p:sp>
    </p:spTree>
    <p:extLst>
      <p:ext uri="{BB962C8B-B14F-4D97-AF65-F5344CB8AC3E}">
        <p14:creationId xmlns:p14="http://schemas.microsoft.com/office/powerpoint/2010/main" val="39316239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För närvarande erbjuds riktade hälsosamtal i tretton regioner. Fem regioner är</a:t>
            </a:r>
            <a:r>
              <a:rPr lang="sv-SE" baseline="0" dirty="0" smtClean="0"/>
              <a:t> i pilotfas för införande eller har fattat beslut om att införa riktade hälsosamtal.</a:t>
            </a:r>
            <a:endParaRPr lang="sv-SE" dirty="0" smtClean="0"/>
          </a:p>
          <a:p>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50</a:t>
            </a:fld>
            <a:endParaRPr lang="sv-SE"/>
          </a:p>
        </p:txBody>
      </p:sp>
    </p:spTree>
    <p:extLst>
      <p:ext uri="{BB962C8B-B14F-4D97-AF65-F5344CB8AC3E}">
        <p14:creationId xmlns:p14="http://schemas.microsoft.com/office/powerpoint/2010/main" val="385702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smtClean="0">
                <a:latin typeface="Arial" panose="020B0604020202020204" pitchFamily="34" charset="0"/>
              </a:rPr>
              <a:t>Eftersom de flesta sjukdomsfallen inträffar bland dem som har låg eller måttlig risk (eftersom dessa är så många fler än dom med hög risk) är det viktigt att </a:t>
            </a:r>
            <a:r>
              <a:rPr lang="sv-SE" altLang="sv-SE" u="sng" dirty="0" smtClean="0">
                <a:latin typeface="Arial" panose="020B0604020202020204" pitchFamily="34" charset="0"/>
              </a:rPr>
              <a:t>alla</a:t>
            </a:r>
            <a:r>
              <a:rPr lang="sv-SE" altLang="sv-SE" dirty="0" smtClean="0">
                <a:latin typeface="Arial" panose="020B0604020202020204" pitchFamily="34" charset="0"/>
              </a:rPr>
              <a:t> får ett individanpassat samtal enligt den så kallade preventiva paradoxen, som innebär att ”det är bättre att många med måttlig risk ändrar sig lite grand än att några få med hög risk ändra sig mycket”. Att enbart</a:t>
            </a:r>
            <a:r>
              <a:rPr lang="sv-SE" altLang="sv-SE" baseline="0" dirty="0" smtClean="0">
                <a:latin typeface="Arial" panose="020B0604020202020204" pitchFamily="34" charset="0"/>
              </a:rPr>
              <a:t> inrikta sig på dem med hög risk ger inte något större avtryck i folkhälsan, eftersom dessa visserligen har högre risk, men de är inte tillräckligt många för att det ska märkas i folkhälsostatistiken.</a:t>
            </a:r>
            <a:endParaRPr lang="sv-SE" altLang="sv-SE" dirty="0" smtClean="0">
              <a:latin typeface="Arial" panose="020B0604020202020204" pitchFamily="34" charset="0"/>
            </a:endParaRPr>
          </a:p>
        </p:txBody>
      </p:sp>
      <p:sp>
        <p:nvSpPr>
          <p:cNvPr id="4" name="Platshållare för bildnummer 3"/>
          <p:cNvSpPr>
            <a:spLocks noGrp="1"/>
          </p:cNvSpPr>
          <p:nvPr>
            <p:ph type="sldNum" sz="quarter" idx="10"/>
          </p:nvPr>
        </p:nvSpPr>
        <p:spPr/>
        <p:txBody>
          <a:bodyPr/>
          <a:lstStyle/>
          <a:p>
            <a:fld id="{E2180794-E7E3-4C0E-92DF-AA942B6D9005}" type="slidenum">
              <a:rPr lang="sv-SE" smtClean="0"/>
              <a:t>6</a:t>
            </a:fld>
            <a:endParaRPr lang="sv-SE"/>
          </a:p>
        </p:txBody>
      </p:sp>
    </p:spTree>
    <p:extLst>
      <p:ext uri="{BB962C8B-B14F-4D97-AF65-F5344CB8AC3E}">
        <p14:creationId xmlns:p14="http://schemas.microsoft.com/office/powerpoint/2010/main" val="211905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Alternativ bild: </a:t>
            </a:r>
            <a:r>
              <a:rPr lang="sv-SE" altLang="sv-SE" dirty="0" smtClean="0">
                <a:latin typeface="Arial" panose="020B0604020202020204" pitchFamily="34" charset="0"/>
              </a:rPr>
              <a:t>Eftersom de flesta sjukdomsfallen inträffar bland dem som har låg eller måttlig risk (eftersom dessa är så många fler än dom med hög risk) är det viktigt att </a:t>
            </a:r>
            <a:r>
              <a:rPr lang="sv-SE" altLang="sv-SE" u="sng" dirty="0" smtClean="0">
                <a:latin typeface="Arial" panose="020B0604020202020204" pitchFamily="34" charset="0"/>
              </a:rPr>
              <a:t>alla</a:t>
            </a:r>
            <a:r>
              <a:rPr lang="sv-SE" altLang="sv-SE" dirty="0" smtClean="0">
                <a:latin typeface="Arial" panose="020B0604020202020204" pitchFamily="34" charset="0"/>
              </a:rPr>
              <a:t> får ett individanpassat samtal enligt den så kallade preventiva paradoxen, som innebär att ”det är bättre att många med måttlig risk ändrar sig lite grand än att några få med hög risk ändra sig mycket”. Att enbart</a:t>
            </a:r>
            <a:r>
              <a:rPr lang="sv-SE" altLang="sv-SE" baseline="0" dirty="0" smtClean="0">
                <a:latin typeface="Arial" panose="020B0604020202020204" pitchFamily="34" charset="0"/>
              </a:rPr>
              <a:t> inrikta sig på dem med hög risk ger inte något större avtryck i folkhälsan, eftersom dessa visserligen har högre risk, men de är inte tillräckligt många för att det ska märkas i folkhälsostatistiken.</a:t>
            </a:r>
            <a:endParaRPr lang="sv-SE" altLang="sv-SE" dirty="0" smtClean="0">
              <a:latin typeface="Arial" panose="020B0604020202020204" pitchFamily="34" charset="0"/>
            </a:endParaRPr>
          </a:p>
        </p:txBody>
      </p:sp>
      <p:sp>
        <p:nvSpPr>
          <p:cNvPr id="4" name="Platshållare för bildnummer 3"/>
          <p:cNvSpPr>
            <a:spLocks noGrp="1"/>
          </p:cNvSpPr>
          <p:nvPr>
            <p:ph type="sldNum" sz="quarter" idx="10"/>
          </p:nvPr>
        </p:nvSpPr>
        <p:spPr/>
        <p:txBody>
          <a:bodyPr/>
          <a:lstStyle/>
          <a:p>
            <a:fld id="{E2180794-E7E3-4C0E-92DF-AA942B6D9005}" type="slidenum">
              <a:rPr lang="sv-SE" smtClean="0"/>
              <a:t>7</a:t>
            </a:fld>
            <a:endParaRPr lang="sv-SE"/>
          </a:p>
        </p:txBody>
      </p:sp>
    </p:spTree>
    <p:extLst>
      <p:ext uri="{BB962C8B-B14F-4D97-AF65-F5344CB8AC3E}">
        <p14:creationId xmlns:p14="http://schemas.microsoft.com/office/powerpoint/2010/main" val="37984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Kardiovaskulära</a:t>
            </a:r>
            <a:r>
              <a:rPr lang="sv-SE" baseline="0" dirty="0" smtClean="0"/>
              <a:t> riskfaktorer ingår som en del i hälsosamtalet, men fokus ligger framför allt på livsbetingelser och individens egna preferenser och möjligheter att ändra sina levnadsvanor. I samtalet rekommenderas att man använder en personcentrerad samtalsmetodik med stöd av visuella pedagogiska hjälpmedel.</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8</a:t>
            </a:fld>
            <a:endParaRPr lang="sv-SE"/>
          </a:p>
        </p:txBody>
      </p:sp>
    </p:spTree>
    <p:extLst>
      <p:ext uri="{BB962C8B-B14F-4D97-AF65-F5344CB8AC3E}">
        <p14:creationId xmlns:p14="http://schemas.microsoft.com/office/powerpoint/2010/main" val="356149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pedagogiska</a:t>
            </a:r>
            <a:r>
              <a:rPr lang="sv-SE" baseline="0" dirty="0" smtClean="0"/>
              <a:t> hjälpmedel kan exempelvis vara en </a:t>
            </a:r>
            <a:r>
              <a:rPr lang="sv-SE" baseline="0" dirty="0" smtClean="0">
                <a:latin typeface="Arial" panose="020B0604020202020204" pitchFamily="34" charset="0"/>
              </a:rPr>
              <a:t>Hälsokurva,</a:t>
            </a:r>
            <a:r>
              <a:rPr lang="sv-SE" altLang="sv-SE" dirty="0" smtClean="0">
                <a:latin typeface="Arial" panose="020B0604020202020204" pitchFamily="34" charset="0"/>
              </a:rPr>
              <a:t> som tagits fram i Habo</a:t>
            </a:r>
            <a:r>
              <a:rPr lang="sv-SE" altLang="sv-SE" baseline="0" dirty="0" smtClean="0">
                <a:latin typeface="Arial" panose="020B0604020202020204" pitchFamily="34" charset="0"/>
              </a:rPr>
              <a:t> och Jönköping och som </a:t>
            </a:r>
            <a:r>
              <a:rPr lang="sv-SE" altLang="sv-SE" dirty="0" smtClean="0">
                <a:latin typeface="Arial" panose="020B0604020202020204" pitchFamily="34" charset="0"/>
              </a:rPr>
              <a:t>utöver</a:t>
            </a:r>
            <a:r>
              <a:rPr lang="sv-SE" altLang="sv-SE" baseline="0" dirty="0" smtClean="0">
                <a:latin typeface="Arial" panose="020B0604020202020204" pitchFamily="34" charset="0"/>
              </a:rPr>
              <a:t> ärftlighet </a:t>
            </a:r>
            <a:r>
              <a:rPr lang="sv-SE" altLang="sv-SE" dirty="0" smtClean="0">
                <a:latin typeface="Arial" panose="020B0604020202020204" pitchFamily="34" charset="0"/>
              </a:rPr>
              <a:t>innehåller alla de nio faktorer som förklarar</a:t>
            </a:r>
            <a:r>
              <a:rPr lang="sv-SE" altLang="sv-SE" baseline="0" dirty="0" smtClean="0">
                <a:latin typeface="Arial" panose="020B0604020202020204" pitchFamily="34" charset="0"/>
              </a:rPr>
              <a:t> 90 % av alla hjärtinfarkter.</a:t>
            </a:r>
            <a:endParaRPr lang="sv-SE" dirty="0"/>
          </a:p>
        </p:txBody>
      </p:sp>
      <p:sp>
        <p:nvSpPr>
          <p:cNvPr id="4" name="Platshållare för bildnummer 3"/>
          <p:cNvSpPr>
            <a:spLocks noGrp="1"/>
          </p:cNvSpPr>
          <p:nvPr>
            <p:ph type="sldNum" sz="quarter" idx="10"/>
          </p:nvPr>
        </p:nvSpPr>
        <p:spPr/>
        <p:txBody>
          <a:bodyPr/>
          <a:lstStyle/>
          <a:p>
            <a:fld id="{E2180794-E7E3-4C0E-92DF-AA942B6D9005}" type="slidenum">
              <a:rPr lang="sv-SE" smtClean="0"/>
              <a:t>9</a:t>
            </a:fld>
            <a:endParaRPr lang="sv-SE"/>
          </a:p>
        </p:txBody>
      </p:sp>
    </p:spTree>
    <p:extLst>
      <p:ext uri="{BB962C8B-B14F-4D97-AF65-F5344CB8AC3E}">
        <p14:creationId xmlns:p14="http://schemas.microsoft.com/office/powerpoint/2010/main" val="289390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41E1C17-728E-419C-9A62-A5FA60A06017}" type="datetimeFigureOut">
              <a:rPr lang="sv-SE" smtClean="0"/>
              <a:t>2023-01-26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429230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41E1C17-728E-419C-9A62-A5FA60A06017}" type="datetimeFigureOut">
              <a:rPr lang="sv-SE" smtClean="0"/>
              <a:t>2023-01-26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418273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41E1C17-728E-419C-9A62-A5FA60A06017}" type="datetimeFigureOut">
              <a:rPr lang="sv-SE" smtClean="0"/>
              <a:t>2023-01-26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36165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41E1C17-728E-419C-9A62-A5FA60A06017}" type="datetimeFigureOut">
              <a:rPr lang="sv-SE" smtClean="0"/>
              <a:t>2023-01-26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358648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41E1C17-728E-419C-9A62-A5FA60A06017}" type="datetimeFigureOut">
              <a:rPr lang="sv-SE" smtClean="0"/>
              <a:t>2023-01-26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2079153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41E1C17-728E-419C-9A62-A5FA60A06017}" type="datetimeFigureOut">
              <a:rPr lang="sv-SE" smtClean="0"/>
              <a:t>2023-01-26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31453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41E1C17-728E-419C-9A62-A5FA60A06017}" type="datetimeFigureOut">
              <a:rPr lang="sv-SE" smtClean="0"/>
              <a:t>2023-01-26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404215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41E1C17-728E-419C-9A62-A5FA60A06017}" type="datetimeFigureOut">
              <a:rPr lang="sv-SE" smtClean="0"/>
              <a:t>2023-01-26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198511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41E1C17-728E-419C-9A62-A5FA60A06017}" type="datetimeFigureOut">
              <a:rPr lang="sv-SE" smtClean="0"/>
              <a:t>2023-01-26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212740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41E1C17-728E-419C-9A62-A5FA60A06017}" type="datetimeFigureOut">
              <a:rPr lang="sv-SE" smtClean="0"/>
              <a:t>2023-01-26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55876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41E1C17-728E-419C-9A62-A5FA60A06017}" type="datetimeFigureOut">
              <a:rPr lang="sv-SE" smtClean="0"/>
              <a:t>2023-01-26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2458D5D-7179-4E6E-981B-C2E22A96BDB2}" type="slidenum">
              <a:rPr lang="sv-SE" smtClean="0"/>
              <a:t>‹#›</a:t>
            </a:fld>
            <a:endParaRPr lang="sv-SE"/>
          </a:p>
        </p:txBody>
      </p:sp>
    </p:spTree>
    <p:extLst>
      <p:ext uri="{BB962C8B-B14F-4D97-AF65-F5344CB8AC3E}">
        <p14:creationId xmlns:p14="http://schemas.microsoft.com/office/powerpoint/2010/main" val="392508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E1C17-728E-419C-9A62-A5FA60A06017}" type="datetimeFigureOut">
              <a:rPr lang="sv-SE" smtClean="0"/>
              <a:t>2023-01-26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58D5D-7179-4E6E-981B-C2E22A96BDB2}" type="slidenum">
              <a:rPr lang="sv-SE" smtClean="0"/>
              <a:t>‹#›</a:t>
            </a:fld>
            <a:endParaRPr lang="sv-SE"/>
          </a:p>
        </p:txBody>
      </p:sp>
    </p:spTree>
    <p:extLst>
      <p:ext uri="{BB962C8B-B14F-4D97-AF65-F5344CB8AC3E}">
        <p14:creationId xmlns:p14="http://schemas.microsoft.com/office/powerpoint/2010/main" val="299770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29846119"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www.ncbi.nlm.nih.gov/pubmed/2668503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26685034"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2668503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www.ncbi.nlm.nih.gov/pubmed/2668503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11" name="Rubrik 5"/>
          <p:cNvSpPr txBox="1">
            <a:spLocks/>
          </p:cNvSpPr>
          <p:nvPr/>
        </p:nvSpPr>
        <p:spPr bwMode="auto">
          <a:xfrm>
            <a:off x="683568" y="90872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4000" b="0" i="0" u="none" strike="noStrike" kern="0" cap="none" spc="0" normalizeH="0" baseline="0" noProof="0" dirty="0" smtClean="0">
                <a:ln>
                  <a:noFill/>
                </a:ln>
                <a:solidFill>
                  <a:srgbClr val="02AE1F"/>
                </a:solidFill>
                <a:effectLst/>
                <a:uLnTx/>
                <a:uFillTx/>
                <a:latin typeface="Arial"/>
                <a:ea typeface="+mj-ea"/>
                <a:cs typeface="+mj-cs"/>
              </a:rPr>
              <a:t>Riktade hälsosamtal till utvalda åldersgrupper av vuxna</a:t>
            </a:r>
          </a:p>
        </p:txBody>
      </p:sp>
      <p:sp>
        <p:nvSpPr>
          <p:cNvPr id="12" name="Underrubrik 6"/>
          <p:cNvSpPr txBox="1">
            <a:spLocks/>
          </p:cNvSpPr>
          <p:nvPr/>
        </p:nvSpPr>
        <p:spPr bwMode="auto">
          <a:xfrm>
            <a:off x="1285852" y="2714620"/>
            <a:ext cx="6840760"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sv-SE" altLang="sv-SE" sz="2800" b="0" i="0" u="none" strike="noStrike" kern="0" cap="none" spc="0" normalizeH="0" baseline="0" noProof="0" smtClean="0">
                <a:ln>
                  <a:noFill/>
                </a:ln>
                <a:solidFill>
                  <a:srgbClr val="000000"/>
                </a:solidFill>
                <a:effectLst/>
                <a:uLnTx/>
                <a:uFillTx/>
                <a:latin typeface="Arial"/>
                <a:ea typeface="+mn-ea"/>
                <a:cs typeface="+mn-cs"/>
              </a:rPr>
              <a:t>Ett svenskt koncept för god,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sv-SE" altLang="sv-SE" sz="2800" b="0" i="0" u="none" strike="noStrike" kern="0" cap="none" spc="0" normalizeH="0" baseline="0" noProof="0" smtClean="0">
                <a:ln>
                  <a:noFill/>
                </a:ln>
                <a:solidFill>
                  <a:srgbClr val="000000"/>
                </a:solidFill>
                <a:effectLst/>
                <a:uLnTx/>
                <a:uFillTx/>
                <a:latin typeface="Arial"/>
                <a:ea typeface="+mn-ea"/>
                <a:cs typeface="+mn-cs"/>
              </a:rPr>
              <a:t>mer jämlik och hållbar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sv-SE" altLang="sv-SE" sz="2800" b="0" i="0" u="none" strike="noStrike" kern="0" cap="none" spc="0" normalizeH="0" baseline="0" noProof="0" smtClean="0">
                <a:ln>
                  <a:noFill/>
                </a:ln>
                <a:solidFill>
                  <a:srgbClr val="000000"/>
                </a:solidFill>
                <a:effectLst/>
                <a:uLnTx/>
                <a:uFillTx/>
                <a:latin typeface="Arial"/>
                <a:ea typeface="+mn-ea"/>
                <a:cs typeface="+mn-cs"/>
              </a:rPr>
              <a:t>hälsa i befolkningen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altLang="sv-SE" sz="2400" b="0" i="0" u="none" strike="noStrike" kern="0" cap="none" spc="0" normalizeH="0" baseline="0" noProof="0" smtClean="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altLang="sv-SE" sz="24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29203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pic>
        <p:nvPicPr>
          <p:cNvPr id="2" name="Bildobjekt 1"/>
          <p:cNvPicPr>
            <a:picLocks noChangeAspect="1"/>
          </p:cNvPicPr>
          <p:nvPr/>
        </p:nvPicPr>
        <p:blipFill>
          <a:blip r:embed="rId3"/>
          <a:stretch>
            <a:fillRect/>
          </a:stretch>
        </p:blipFill>
        <p:spPr>
          <a:xfrm>
            <a:off x="2339752" y="836712"/>
            <a:ext cx="4320480" cy="5400600"/>
          </a:xfrm>
          <a:prstGeom prst="rect">
            <a:avLst/>
          </a:prstGeom>
        </p:spPr>
      </p:pic>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Platshållare för text 2"/>
          <p:cNvSpPr txBox="1">
            <a:spLocks/>
          </p:cNvSpPr>
          <p:nvPr/>
        </p:nvSpPr>
        <p:spPr bwMode="auto">
          <a:xfrm>
            <a:off x="359058" y="2420888"/>
            <a:ext cx="8424935" cy="27363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50A0"/>
              </a:buClr>
              <a:buChar char="•"/>
              <a:defRPr sz="20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Clr>
                <a:srgbClr val="0050A0"/>
              </a:buClr>
              <a:buFont typeface="Arial" panose="020B0604020202020204" pitchFamily="34" charset="0"/>
              <a:buChar char="•"/>
              <a:defRPr sz="1800">
                <a:solidFill>
                  <a:schemeClr val="tx1"/>
                </a:solidFill>
                <a:latin typeface="+mn-lt"/>
                <a:cs typeface="Arial" panose="020B0604020202020204" pitchFamily="34" charset="0"/>
              </a:defRPr>
            </a:lvl2pPr>
            <a:lvl3pPr marL="1143000" indent="-228600" algn="l" rtl="0" eaLnBrk="0" fontAlgn="base" hangingPunct="0">
              <a:spcBef>
                <a:spcPct val="20000"/>
              </a:spcBef>
              <a:spcAft>
                <a:spcPct val="0"/>
              </a:spcAft>
              <a:buClr>
                <a:srgbClr val="0050A0"/>
              </a:buClr>
              <a:buFont typeface="Arial" panose="020B0604020202020204" pitchFamily="34" charset="0"/>
              <a:buChar char="•"/>
              <a:defRPr sz="1600">
                <a:solidFill>
                  <a:schemeClr val="tx1"/>
                </a:solidFill>
                <a:latin typeface="+mn-lt"/>
                <a:cs typeface="Arial" panose="020B0604020202020204" pitchFamily="34" charset="0"/>
              </a:defRPr>
            </a:lvl3pPr>
            <a:lvl4pPr marL="1600200" indent="-228600" algn="l" rtl="0" eaLnBrk="0" fontAlgn="base" hangingPunct="0">
              <a:spcBef>
                <a:spcPct val="20000"/>
              </a:spcBef>
              <a:spcAft>
                <a:spcPct val="0"/>
              </a:spcAft>
              <a:buClr>
                <a:srgbClr val="0050A0"/>
              </a:buClr>
              <a:buFont typeface="Arial" panose="020B0604020202020204" pitchFamily="34" charset="0"/>
              <a:buChar char="•"/>
              <a:defRPr sz="1400">
                <a:solidFill>
                  <a:schemeClr val="tx1"/>
                </a:solidFill>
                <a:latin typeface="+mn-lt"/>
                <a:cs typeface="Arial" panose="020B0604020202020204" pitchFamily="34" charset="0"/>
              </a:defRPr>
            </a:lvl4pPr>
            <a:lvl5pPr marL="2057400" indent="-228600" algn="l" rtl="0" eaLnBrk="0" fontAlgn="base" hangingPunct="0">
              <a:spcBef>
                <a:spcPct val="20000"/>
              </a:spcBef>
              <a:spcAft>
                <a:spcPct val="0"/>
              </a:spcAft>
              <a:buClr>
                <a:srgbClr val="0050A0"/>
              </a:buClr>
              <a:buFont typeface="Arial" panose="020B0604020202020204" pitchFamily="34" charset="0"/>
              <a:buChar char="•"/>
              <a:defRPr sz="1200">
                <a:solidFill>
                  <a:schemeClr val="tx1"/>
                </a:solidFill>
                <a:latin typeface="+mn-lt"/>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Baseras på medicinsk evidens för hjärt-kärlprevention</a:t>
            </a:r>
          </a:p>
          <a:p>
            <a:pPr marR="0" lvl="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Kvalitetssäkras genom ett strukturerat kompetens- och metodstöd</a:t>
            </a:r>
            <a:endParaRPr kumimoji="0" lang="sv-SE" sz="2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0" name="Rubrik 1"/>
          <p:cNvSpPr>
            <a:spLocks noGrp="1"/>
          </p:cNvSpPr>
          <p:nvPr>
            <p:ph type="ctrTitle"/>
          </p:nvPr>
        </p:nvSpPr>
        <p:spPr>
          <a:xfrm>
            <a:off x="683568" y="836712"/>
            <a:ext cx="7772400" cy="1440160"/>
          </a:xfrm>
        </p:spPr>
        <p:txBody>
          <a:bodyPr>
            <a:normAutofit/>
          </a:bodyPr>
          <a:lstStyle/>
          <a:p>
            <a:pPr algn="ctr"/>
            <a:r>
              <a:rPr lang="sv-SE" sz="3200" b="1" dirty="0" smtClean="0">
                <a:solidFill>
                  <a:srgbClr val="02AE1F"/>
                </a:solidFill>
              </a:rPr>
              <a:t>Vad</a:t>
            </a:r>
            <a:r>
              <a:rPr lang="sv-SE" sz="3200" dirty="0" smtClean="0">
                <a:solidFill>
                  <a:srgbClr val="02AE1F"/>
                </a:solidFill>
              </a:rPr>
              <a:t> utmärker det svenska konceptet för riktade hälsosamtal?</a:t>
            </a:r>
            <a:endParaRPr lang="sv-SE" sz="3200" dirty="0">
              <a:solidFill>
                <a:srgbClr val="02AE1F"/>
              </a:solidFill>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12" name="Underrubrik 2"/>
          <p:cNvSpPr txBox="1">
            <a:spLocks/>
          </p:cNvSpPr>
          <p:nvPr/>
        </p:nvSpPr>
        <p:spPr bwMode="auto">
          <a:xfrm>
            <a:off x="1331640" y="2420888"/>
            <a:ext cx="640080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sv-SE" sz="2800" kern="0" dirty="0" smtClean="0">
                <a:solidFill>
                  <a:srgbClr val="000000"/>
                </a:solidFill>
                <a:latin typeface="Arial"/>
              </a:rPr>
              <a:t>… m</a:t>
            </a:r>
            <a:r>
              <a:rPr kumimoji="0" lang="sv-SE" sz="2800" b="0" i="0" u="none" strike="noStrike" kern="0" cap="none" spc="0" normalizeH="0" baseline="0" noProof="0" dirty="0" smtClean="0">
                <a:ln>
                  <a:noFill/>
                </a:ln>
                <a:solidFill>
                  <a:srgbClr val="000000"/>
                </a:solidFill>
                <a:effectLst/>
                <a:uLnTx/>
                <a:uFillTx/>
                <a:latin typeface="Arial"/>
              </a:rPr>
              <a:t>ed avseende på:</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rPr>
              <a:t>Levnadsvanor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rPr>
              <a:t>Biologiska riskmarkörer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rPr>
              <a:t>Hjärtkärlsjukdom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rPr>
              <a:t>Diabetes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rPr>
              <a:t>Mortalitet</a:t>
            </a:r>
            <a:endParaRPr kumimoji="0" lang="sv-SE" sz="2800" b="0" i="0" u="none" strike="noStrike" kern="0" cap="none" spc="0" normalizeH="0" baseline="0" noProof="0" dirty="0">
              <a:ln>
                <a:noFill/>
              </a:ln>
              <a:solidFill>
                <a:srgbClr val="000000"/>
              </a:solidFill>
              <a:effectLst/>
              <a:uLnTx/>
              <a:uFillTx/>
              <a:latin typeface="Arial"/>
            </a:endParaRPr>
          </a:p>
        </p:txBody>
      </p:sp>
      <p:sp>
        <p:nvSpPr>
          <p:cNvPr id="13" name="textruta 12"/>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2">
                                            <p:txEl>
                                              <p:pRg st="2" end="2"/>
                                            </p:txEl>
                                          </p:spTgt>
                                        </p:tgtEl>
                                        <p:attrNameLst>
                                          <p:attrName>style.opacity</p:attrName>
                                        </p:attrNameLst>
                                      </p:cBhvr>
                                      <p:to>
                                        <p:strVal val="0.5"/>
                                      </p:to>
                                    </p:set>
                                    <p:animEffect filter="image" prLst="opacity: 0.5">
                                      <p:cBhvr rctx="IE">
                                        <p:cTn id="7" dur="indefinite"/>
                                        <p:tgtEl>
                                          <p:spTgt spid="12">
                                            <p:txEl>
                                              <p:pRg st="2" end="2"/>
                                            </p:txEl>
                                          </p:spTgt>
                                        </p:tgtEl>
                                      </p:cBhvr>
                                    </p:animEffect>
                                  </p:childTnLst>
                                </p:cTn>
                              </p:par>
                              <p:par>
                                <p:cTn id="8" presetID="9" presetClass="emph" presetSubtype="0" nodeType="withEffect">
                                  <p:stCondLst>
                                    <p:cond delay="0"/>
                                  </p:stCondLst>
                                  <p:childTnLst>
                                    <p:set>
                                      <p:cBhvr rctx="PPT">
                                        <p:cTn id="9" dur="indefinite"/>
                                        <p:tgtEl>
                                          <p:spTgt spid="12">
                                            <p:txEl>
                                              <p:pRg st="3" end="3"/>
                                            </p:txEl>
                                          </p:spTgt>
                                        </p:tgtEl>
                                        <p:attrNameLst>
                                          <p:attrName>style.opacity</p:attrName>
                                        </p:attrNameLst>
                                      </p:cBhvr>
                                      <p:to>
                                        <p:strVal val="0.5"/>
                                      </p:to>
                                    </p:set>
                                    <p:animEffect filter="image" prLst="opacity: 0.5">
                                      <p:cBhvr rctx="IE">
                                        <p:cTn id="10" dur="indefinite"/>
                                        <p:tgtEl>
                                          <p:spTgt spid="12">
                                            <p:txEl>
                                              <p:pRg st="3" end="3"/>
                                            </p:txEl>
                                          </p:spTgt>
                                        </p:tgtEl>
                                      </p:cBhvr>
                                    </p:animEffect>
                                  </p:childTnLst>
                                </p:cTn>
                              </p:par>
                              <p:par>
                                <p:cTn id="11" presetID="9" presetClass="emph" presetSubtype="0" nodeType="withEffect">
                                  <p:stCondLst>
                                    <p:cond delay="0"/>
                                  </p:stCondLst>
                                  <p:childTnLst>
                                    <p:set>
                                      <p:cBhvr rctx="PPT">
                                        <p:cTn id="12" dur="indefinite"/>
                                        <p:tgtEl>
                                          <p:spTgt spid="12">
                                            <p:txEl>
                                              <p:pRg st="4" end="4"/>
                                            </p:txEl>
                                          </p:spTgt>
                                        </p:tgtEl>
                                        <p:attrNameLst>
                                          <p:attrName>style.opacity</p:attrName>
                                        </p:attrNameLst>
                                      </p:cBhvr>
                                      <p:to>
                                        <p:strVal val="0.5"/>
                                      </p:to>
                                    </p:set>
                                    <p:animEffect filter="image" prLst="opacity: 0.5">
                                      <p:cBhvr rctx="IE">
                                        <p:cTn id="13" dur="indefinite"/>
                                        <p:tgtEl>
                                          <p:spTgt spid="12">
                                            <p:txEl>
                                              <p:pRg st="4" end="4"/>
                                            </p:txEl>
                                          </p:spTgt>
                                        </p:tgtEl>
                                      </p:cBhvr>
                                    </p:animEffect>
                                  </p:childTnLst>
                                </p:cTn>
                              </p:par>
                              <p:par>
                                <p:cTn id="14" presetID="9" presetClass="emph" presetSubtype="0" nodeType="withEffect">
                                  <p:stCondLst>
                                    <p:cond delay="0"/>
                                  </p:stCondLst>
                                  <p:childTnLst>
                                    <p:set>
                                      <p:cBhvr rctx="PPT">
                                        <p:cTn id="15" dur="indefinite"/>
                                        <p:tgtEl>
                                          <p:spTgt spid="12">
                                            <p:txEl>
                                              <p:pRg st="5" end="5"/>
                                            </p:txEl>
                                          </p:spTgt>
                                        </p:tgtEl>
                                        <p:attrNameLst>
                                          <p:attrName>style.opacity</p:attrName>
                                        </p:attrNameLst>
                                      </p:cBhvr>
                                      <p:to>
                                        <p:strVal val="0.5"/>
                                      </p:to>
                                    </p:set>
                                    <p:animEffect filter="image" prLst="opacity: 0.5">
                                      <p:cBhvr rctx="IE">
                                        <p:cTn id="16" dur="indefinite"/>
                                        <p:tgtEl>
                                          <p:spTgt spid="12">
                                            <p:txEl>
                                              <p:pRg st="5" end="5"/>
                                            </p:txEl>
                                          </p:spTgt>
                                        </p:tgtEl>
                                      </p:cBhvr>
                                    </p:animEffect>
                                  </p:childTnLst>
                                </p:cTn>
                              </p:par>
                              <p:par>
                                <p:cTn id="17" presetID="24" presetClass="emph" presetSubtype="0" fill="hold" nodeType="withEffect">
                                  <p:stCondLst>
                                    <p:cond delay="0"/>
                                  </p:stCondLst>
                                  <p:childTnLst>
                                    <p:animClr clrSpc="hsl" dir="cw">
                                      <p:cBhvr override="childStyle">
                                        <p:cTn id="18" dur="500" fill="hold"/>
                                        <p:tgtEl>
                                          <p:spTgt spid="12">
                                            <p:txEl>
                                              <p:pRg st="1" end="1"/>
                                            </p:txEl>
                                          </p:spTgt>
                                        </p:tgtEl>
                                        <p:attrNameLst>
                                          <p:attrName>style.color</p:attrName>
                                        </p:attrNameLst>
                                      </p:cBhvr>
                                      <p:by>
                                        <p:hsl h="0" s="-12549" l="-25098"/>
                                      </p:by>
                                    </p:animClr>
                                    <p:animClr clrSpc="hsl" dir="cw">
                                      <p:cBhvr>
                                        <p:cTn id="19" dur="500" fill="hold"/>
                                        <p:tgtEl>
                                          <p:spTgt spid="12">
                                            <p:txEl>
                                              <p:pRg st="1" end="1"/>
                                            </p:txEl>
                                          </p:spTgt>
                                        </p:tgtEl>
                                        <p:attrNameLst>
                                          <p:attrName>fillcolor</p:attrName>
                                        </p:attrNameLst>
                                      </p:cBhvr>
                                      <p:by>
                                        <p:hsl h="0" s="-12549" l="-25098"/>
                                      </p:by>
                                    </p:animClr>
                                    <p:animClr clrSpc="hsl" dir="cw">
                                      <p:cBhvr>
                                        <p:cTn id="20" dur="500" fill="hold"/>
                                        <p:tgtEl>
                                          <p:spTgt spid="12">
                                            <p:txEl>
                                              <p:pRg st="1" end="1"/>
                                            </p:txEl>
                                          </p:spTgt>
                                        </p:tgtEl>
                                        <p:attrNameLst>
                                          <p:attrName>stroke.color</p:attrName>
                                        </p:attrNameLst>
                                      </p:cBhvr>
                                      <p:by>
                                        <p:hsl h="0" s="-12549" l="-25098"/>
                                      </p:by>
                                    </p:animClr>
                                    <p:set>
                                      <p:cBhvr>
                                        <p:cTn id="21" dur="500" fill="hold"/>
                                        <p:tgtEl>
                                          <p:spTgt spid="1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 Box 3"/>
          <p:cNvSpPr txBox="1">
            <a:spLocks noChangeArrowheads="1"/>
          </p:cNvSpPr>
          <p:nvPr/>
        </p:nvSpPr>
        <p:spPr bwMode="auto">
          <a:xfrm>
            <a:off x="308030" y="2163628"/>
            <a:ext cx="8497887" cy="31085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sv-SE" altLang="sv-SE" sz="2400" dirty="0" smtClean="0">
                <a:solidFill>
                  <a:srgbClr val="000000"/>
                </a:solidFill>
              </a:rPr>
              <a:t>Två och ett halvt </a:t>
            </a:r>
            <a:r>
              <a:rPr lang="sv-SE" altLang="sv-SE" sz="2400" dirty="0">
                <a:solidFill>
                  <a:srgbClr val="000000"/>
                </a:solidFill>
              </a:rPr>
              <a:t>år efter </a:t>
            </a:r>
            <a:r>
              <a:rPr lang="sv-SE" altLang="sv-SE" sz="2400" dirty="0" smtClean="0">
                <a:solidFill>
                  <a:srgbClr val="000000"/>
                </a:solidFill>
              </a:rPr>
              <a:t>hälsosamtal hade</a:t>
            </a:r>
            <a:r>
              <a:rPr lang="sv-SE" altLang="sv-SE" sz="2400" dirty="0">
                <a:solidFill>
                  <a:srgbClr val="000000"/>
                </a:solidFill>
              </a:rPr>
              <a:t>:</a:t>
            </a:r>
          </a:p>
          <a:p>
            <a:pPr eaLnBrk="1" hangingPunct="1"/>
            <a:endParaRPr lang="sv-SE" altLang="sv-SE" sz="3200" u="sng" dirty="0">
              <a:solidFill>
                <a:srgbClr val="000000"/>
              </a:solidFill>
            </a:endParaRPr>
          </a:p>
          <a:p>
            <a:pPr eaLnBrk="1" hangingPunct="1">
              <a:buFontTx/>
              <a:buChar char="•"/>
            </a:pPr>
            <a:r>
              <a:rPr lang="sv-SE" altLang="sv-SE" sz="2000" dirty="0">
                <a:solidFill>
                  <a:srgbClr val="000000"/>
                </a:solidFill>
              </a:rPr>
              <a:t>  22% av </a:t>
            </a:r>
            <a:r>
              <a:rPr lang="sv-SE" altLang="sv-SE" sz="2000" dirty="0" smtClean="0">
                <a:solidFill>
                  <a:srgbClr val="000000"/>
                </a:solidFill>
              </a:rPr>
              <a:t>rökarna slutat </a:t>
            </a:r>
            <a:r>
              <a:rPr lang="sv-SE" altLang="sv-SE" sz="2000" dirty="0">
                <a:solidFill>
                  <a:srgbClr val="000000"/>
                </a:solidFill>
              </a:rPr>
              <a:t>röka</a:t>
            </a:r>
          </a:p>
          <a:p>
            <a:pPr eaLnBrk="1" hangingPunct="1">
              <a:buFontTx/>
              <a:buChar char="•"/>
            </a:pPr>
            <a:r>
              <a:rPr lang="sv-SE" altLang="sv-SE" sz="2000" dirty="0" smtClean="0">
                <a:solidFill>
                  <a:srgbClr val="000000"/>
                </a:solidFill>
              </a:rPr>
              <a:t>  </a:t>
            </a:r>
            <a:r>
              <a:rPr lang="sv-SE" altLang="sv-SE" sz="2000" dirty="0">
                <a:solidFill>
                  <a:srgbClr val="000000"/>
                </a:solidFill>
              </a:rPr>
              <a:t>75 % </a:t>
            </a:r>
            <a:r>
              <a:rPr lang="sv-SE" altLang="sv-SE" sz="2000" dirty="0" smtClean="0">
                <a:solidFill>
                  <a:srgbClr val="000000"/>
                </a:solidFill>
              </a:rPr>
              <a:t>minskat intaget av hårda fetter (mättat fett/transfett) </a:t>
            </a:r>
          </a:p>
          <a:p>
            <a:pPr eaLnBrk="1" hangingPunct="1"/>
            <a:r>
              <a:rPr lang="sv-SE" altLang="sv-SE" sz="2000" dirty="0">
                <a:solidFill>
                  <a:srgbClr val="000000"/>
                </a:solidFill>
              </a:rPr>
              <a:t> </a:t>
            </a:r>
            <a:r>
              <a:rPr lang="sv-SE" altLang="sv-SE" sz="2000" dirty="0" smtClean="0">
                <a:solidFill>
                  <a:srgbClr val="000000"/>
                </a:solidFill>
              </a:rPr>
              <a:t>   Hälften </a:t>
            </a:r>
            <a:r>
              <a:rPr lang="sv-SE" altLang="sv-SE" sz="2000" dirty="0">
                <a:solidFill>
                  <a:srgbClr val="000000"/>
                </a:solidFill>
              </a:rPr>
              <a:t>av dessa </a:t>
            </a:r>
            <a:r>
              <a:rPr lang="sv-SE" altLang="sv-SE" sz="2000" dirty="0" smtClean="0">
                <a:solidFill>
                  <a:srgbClr val="000000"/>
                </a:solidFill>
              </a:rPr>
              <a:t>hade reducerat </a:t>
            </a:r>
            <a:r>
              <a:rPr lang="sv-SE" altLang="sv-SE" sz="2000" dirty="0">
                <a:solidFill>
                  <a:srgbClr val="000000"/>
                </a:solidFill>
              </a:rPr>
              <a:t>fettintaget med drygt en tredjedel         </a:t>
            </a:r>
          </a:p>
          <a:p>
            <a:pPr eaLnBrk="1" hangingPunct="1">
              <a:buFontTx/>
              <a:buChar char="•"/>
            </a:pPr>
            <a:r>
              <a:rPr lang="sv-SE" altLang="sv-SE" sz="2000" dirty="0" smtClean="0">
                <a:solidFill>
                  <a:srgbClr val="000000"/>
                </a:solidFill>
              </a:rPr>
              <a:t>  </a:t>
            </a:r>
            <a:r>
              <a:rPr lang="sv-SE" altLang="sv-SE" sz="2000" dirty="0">
                <a:solidFill>
                  <a:srgbClr val="000000"/>
                </a:solidFill>
              </a:rPr>
              <a:t>Andelen med ingen eller låg fysisk aktivitet </a:t>
            </a:r>
            <a:r>
              <a:rPr lang="sv-SE" altLang="sv-SE" sz="2000" dirty="0" smtClean="0">
                <a:solidFill>
                  <a:srgbClr val="000000"/>
                </a:solidFill>
              </a:rPr>
              <a:t>minskat </a:t>
            </a:r>
            <a:r>
              <a:rPr lang="sv-SE" altLang="sv-SE" sz="2000" dirty="0">
                <a:solidFill>
                  <a:srgbClr val="000000"/>
                </a:solidFill>
              </a:rPr>
              <a:t>med </a:t>
            </a:r>
            <a:r>
              <a:rPr lang="sv-SE" altLang="sv-SE" sz="2000" dirty="0" smtClean="0">
                <a:solidFill>
                  <a:srgbClr val="000000"/>
                </a:solidFill>
              </a:rPr>
              <a:t>43 </a:t>
            </a:r>
            <a:r>
              <a:rPr lang="sv-SE" altLang="sv-SE" sz="2000" dirty="0">
                <a:solidFill>
                  <a:srgbClr val="000000"/>
                </a:solidFill>
              </a:rPr>
              <a:t>%</a:t>
            </a:r>
          </a:p>
          <a:p>
            <a:pPr eaLnBrk="1" hangingPunct="1"/>
            <a:endParaRPr lang="sv-SE" altLang="sv-SE" sz="2000" dirty="0">
              <a:solidFill>
                <a:srgbClr val="000000"/>
              </a:solidFill>
            </a:endParaRPr>
          </a:p>
          <a:p>
            <a:pPr eaLnBrk="1" hangingPunct="1"/>
            <a:r>
              <a:rPr lang="sv-SE" altLang="sv-SE" sz="2000" dirty="0">
                <a:solidFill>
                  <a:srgbClr val="000000"/>
                </a:solidFill>
              </a:rPr>
              <a:t>Deltagare som förbättrade sin mat- eller motionsvanor förbättrade även sina värden för BMI, midja-stusskvot och </a:t>
            </a:r>
            <a:r>
              <a:rPr lang="sv-SE" altLang="sv-SE" sz="2000" dirty="0" smtClean="0">
                <a:solidFill>
                  <a:srgbClr val="000000"/>
                </a:solidFill>
              </a:rPr>
              <a:t>kolesterol</a:t>
            </a:r>
            <a:endParaRPr lang="sv-SE" altLang="sv-SE" sz="2000" b="1" dirty="0">
              <a:solidFill>
                <a:srgbClr val="FFFFFF"/>
              </a:solidFill>
            </a:endParaRPr>
          </a:p>
        </p:txBody>
      </p:sp>
      <p:sp>
        <p:nvSpPr>
          <p:cNvPr id="9" name="textruta 8"/>
          <p:cNvSpPr txBox="1"/>
          <p:nvPr/>
        </p:nvSpPr>
        <p:spPr>
          <a:xfrm>
            <a:off x="1317716" y="5919663"/>
            <a:ext cx="7718780" cy="461665"/>
          </a:xfrm>
          <a:prstGeom prst="rect">
            <a:avLst/>
          </a:prstGeom>
          <a:noFill/>
        </p:spPr>
        <p:txBody>
          <a:bodyPr wrap="none" rtlCol="0">
            <a:spAutoFit/>
          </a:bodyPr>
          <a:lstStyle/>
          <a:p>
            <a:r>
              <a:rPr lang="en-GB" sz="1200" dirty="0">
                <a:solidFill>
                  <a:srgbClr val="000000"/>
                </a:solidFill>
              </a:rPr>
              <a:t>Lingfors H, Lindström K, Persson LG, Bengtsson C, </a:t>
            </a:r>
            <a:r>
              <a:rPr lang="en-GB" sz="1200" dirty="0" err="1">
                <a:solidFill>
                  <a:srgbClr val="000000"/>
                </a:solidFill>
              </a:rPr>
              <a:t>Lissner</a:t>
            </a:r>
            <a:r>
              <a:rPr lang="en-GB" sz="1200" dirty="0">
                <a:solidFill>
                  <a:srgbClr val="000000"/>
                </a:solidFill>
              </a:rPr>
              <a:t> L. Lifestyle changes after a health dialogue. </a:t>
            </a:r>
            <a:endParaRPr lang="en-GB" sz="1200" dirty="0" smtClean="0">
              <a:solidFill>
                <a:srgbClr val="000000"/>
              </a:solidFill>
            </a:endParaRPr>
          </a:p>
          <a:p>
            <a:r>
              <a:rPr lang="en-GB" sz="1200" dirty="0" smtClean="0">
                <a:solidFill>
                  <a:srgbClr val="000000"/>
                </a:solidFill>
              </a:rPr>
              <a:t>Results </a:t>
            </a:r>
            <a:r>
              <a:rPr lang="en-GB" sz="1200" dirty="0">
                <a:solidFill>
                  <a:srgbClr val="000000"/>
                </a:solidFill>
              </a:rPr>
              <a:t>from the Live for Life health promotion programme. </a:t>
            </a:r>
            <a:r>
              <a:rPr lang="en-GB" sz="1200" i="1" dirty="0" err="1">
                <a:solidFill>
                  <a:srgbClr val="000000"/>
                </a:solidFill>
              </a:rPr>
              <a:t>Scand</a:t>
            </a:r>
            <a:r>
              <a:rPr lang="en-GB" sz="1200" i="1" dirty="0">
                <a:solidFill>
                  <a:srgbClr val="000000"/>
                </a:solidFill>
              </a:rPr>
              <a:t> J Prim Health Care</a:t>
            </a:r>
            <a:r>
              <a:rPr lang="en-GB" sz="1200" dirty="0">
                <a:solidFill>
                  <a:srgbClr val="000000"/>
                </a:solidFill>
              </a:rPr>
              <a:t>. 2003 Dec;21(4):248-52.</a:t>
            </a:r>
            <a:endParaRPr lang="sv-SE" sz="1200" dirty="0">
              <a:solidFill>
                <a:srgbClr val="000000"/>
              </a:solidFill>
            </a:endParaRPr>
          </a:p>
        </p:txBody>
      </p:sp>
      <p:sp>
        <p:nvSpPr>
          <p:cNvPr id="12" name="textruta 11"/>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Underrubrik 2"/>
          <p:cNvSpPr txBox="1">
            <a:spLocks/>
          </p:cNvSpPr>
          <p:nvPr/>
        </p:nvSpPr>
        <p:spPr bwMode="auto">
          <a:xfrm>
            <a:off x="1331640" y="2420888"/>
            <a:ext cx="640080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sv-SE" sz="2800" kern="0" dirty="0" smtClean="0">
                <a:solidFill>
                  <a:srgbClr val="000000"/>
                </a:solidFill>
                <a:latin typeface="Arial"/>
              </a:rPr>
              <a:t>… m</a:t>
            </a:r>
            <a:r>
              <a:rPr kumimoji="0" lang="sv-SE" sz="2800" b="0" i="0" u="none" strike="noStrike" kern="0" cap="none" spc="0" normalizeH="0" baseline="0" noProof="0" dirty="0" smtClean="0">
                <a:ln>
                  <a:noFill/>
                </a:ln>
                <a:solidFill>
                  <a:srgbClr val="000000"/>
                </a:solidFill>
                <a:effectLst/>
                <a:uLnTx/>
                <a:uFillTx/>
                <a:latin typeface="Arial"/>
                <a:ea typeface="+mn-ea"/>
                <a:cs typeface="+mn-cs"/>
              </a:rPr>
              <a:t>ed avseende på:</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Levnadsvanor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Biologiska riskmarkörer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Hjärtkärlsjukdom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Diabetes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Mortalitet</a:t>
            </a:r>
            <a:endParaRPr kumimoji="0" lang="sv-SE"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textruta 10"/>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xEl>
                                              <p:pRg st="1" end="1"/>
                                            </p:txEl>
                                          </p:spTgt>
                                        </p:tgtEl>
                                        <p:attrNameLst>
                                          <p:attrName>style.opacity</p:attrName>
                                        </p:attrNameLst>
                                      </p:cBhvr>
                                      <p:to>
                                        <p:strVal val="0.5"/>
                                      </p:to>
                                    </p:set>
                                    <p:animEffect filter="image" prLst="opacity: 0.5">
                                      <p:cBhvr rctx="IE">
                                        <p:cTn id="7" dur="indefinite"/>
                                        <p:tgtEl>
                                          <p:spTgt spid="9">
                                            <p:txEl>
                                              <p:pRg st="1" end="1"/>
                                            </p:txEl>
                                          </p:spTgt>
                                        </p:tgtEl>
                                      </p:cBhvr>
                                    </p:animEffect>
                                  </p:childTnLst>
                                </p:cTn>
                              </p:par>
                              <p:par>
                                <p:cTn id="8" presetID="9" presetClass="emph" presetSubtype="0" nodeType="withEffect">
                                  <p:stCondLst>
                                    <p:cond delay="0"/>
                                  </p:stCondLst>
                                  <p:childTnLst>
                                    <p:set>
                                      <p:cBhvr rctx="PPT">
                                        <p:cTn id="9" dur="indefinite"/>
                                        <p:tgtEl>
                                          <p:spTgt spid="9">
                                            <p:txEl>
                                              <p:pRg st="3" end="3"/>
                                            </p:txEl>
                                          </p:spTgt>
                                        </p:tgtEl>
                                        <p:attrNameLst>
                                          <p:attrName>style.opacity</p:attrName>
                                        </p:attrNameLst>
                                      </p:cBhvr>
                                      <p:to>
                                        <p:strVal val="0.5"/>
                                      </p:to>
                                    </p:set>
                                    <p:animEffect filter="image" prLst="opacity: 0.5">
                                      <p:cBhvr rctx="IE">
                                        <p:cTn id="10" dur="indefinite"/>
                                        <p:tgtEl>
                                          <p:spTgt spid="9">
                                            <p:txEl>
                                              <p:pRg st="3" end="3"/>
                                            </p:txEl>
                                          </p:spTgt>
                                        </p:tgtEl>
                                      </p:cBhvr>
                                    </p:animEffect>
                                  </p:childTnLst>
                                </p:cTn>
                              </p:par>
                              <p:par>
                                <p:cTn id="11" presetID="9" presetClass="emph" presetSubtype="0" nodeType="withEffect">
                                  <p:stCondLst>
                                    <p:cond delay="0"/>
                                  </p:stCondLst>
                                  <p:childTnLst>
                                    <p:set>
                                      <p:cBhvr rctx="PPT">
                                        <p:cTn id="12" dur="indefinite"/>
                                        <p:tgtEl>
                                          <p:spTgt spid="9">
                                            <p:txEl>
                                              <p:pRg st="4" end="4"/>
                                            </p:txEl>
                                          </p:spTgt>
                                        </p:tgtEl>
                                        <p:attrNameLst>
                                          <p:attrName>style.opacity</p:attrName>
                                        </p:attrNameLst>
                                      </p:cBhvr>
                                      <p:to>
                                        <p:strVal val="0.5"/>
                                      </p:to>
                                    </p:set>
                                    <p:animEffect filter="image" prLst="opacity: 0.5">
                                      <p:cBhvr rctx="IE">
                                        <p:cTn id="13" dur="indefinite"/>
                                        <p:tgtEl>
                                          <p:spTgt spid="9">
                                            <p:txEl>
                                              <p:pRg st="4" end="4"/>
                                            </p:txEl>
                                          </p:spTgt>
                                        </p:tgtEl>
                                      </p:cBhvr>
                                    </p:animEffect>
                                  </p:childTnLst>
                                </p:cTn>
                              </p:par>
                              <p:par>
                                <p:cTn id="14" presetID="9" presetClass="emph" presetSubtype="0" nodeType="withEffect">
                                  <p:stCondLst>
                                    <p:cond delay="0"/>
                                  </p:stCondLst>
                                  <p:childTnLst>
                                    <p:set>
                                      <p:cBhvr rctx="PPT">
                                        <p:cTn id="15" dur="indefinite"/>
                                        <p:tgtEl>
                                          <p:spTgt spid="9">
                                            <p:txEl>
                                              <p:pRg st="5" end="5"/>
                                            </p:txEl>
                                          </p:spTgt>
                                        </p:tgtEl>
                                        <p:attrNameLst>
                                          <p:attrName>style.opacity</p:attrName>
                                        </p:attrNameLst>
                                      </p:cBhvr>
                                      <p:to>
                                        <p:strVal val="0.5"/>
                                      </p:to>
                                    </p:set>
                                    <p:animEffect filter="image" prLst="opacity: 0.5">
                                      <p:cBhvr rctx="IE">
                                        <p:cTn id="16" dur="indefinite"/>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54313" y="805716"/>
            <a:ext cx="8208912" cy="1323439"/>
          </a:xfrm>
          <a:prstGeom prst="rect">
            <a:avLst/>
          </a:prstGeom>
          <a:noFill/>
        </p:spPr>
        <p:txBody>
          <a:bodyPr wrap="square" rtlCol="0">
            <a:spAutoFit/>
          </a:bodyPr>
          <a:lstStyle/>
          <a:p>
            <a:pPr algn="ctr" fontAlgn="base">
              <a:spcBef>
                <a:spcPct val="0"/>
              </a:spcBef>
              <a:spcAft>
                <a:spcPct val="0"/>
              </a:spcAft>
            </a:pPr>
            <a:r>
              <a:rPr lang="sv-SE" sz="4000" b="1" dirty="0" smtClean="0">
                <a:solidFill>
                  <a:srgbClr val="02AE1F"/>
                </a:solidFill>
                <a:latin typeface="Arial" charset="0"/>
              </a:rPr>
              <a:t>Vad</a:t>
            </a:r>
            <a:r>
              <a:rPr lang="sv-SE" sz="4000" dirty="0" smtClean="0">
                <a:solidFill>
                  <a:srgbClr val="02AE1F"/>
                </a:solidFill>
                <a:latin typeface="Arial" charset="0"/>
              </a:rPr>
              <a:t> händer efter riktade hälsosamtal?</a:t>
            </a:r>
            <a:endParaRPr lang="sv-SE" sz="4000" dirty="0">
              <a:solidFill>
                <a:srgbClr val="000000"/>
              </a:solidFill>
              <a:latin typeface="Arial" charset="0"/>
            </a:endParaRPr>
          </a:p>
        </p:txBody>
      </p:sp>
      <p:sp>
        <p:nvSpPr>
          <p:cNvPr id="29" name="Ellips 28"/>
          <p:cNvSpPr/>
          <p:nvPr/>
        </p:nvSpPr>
        <p:spPr>
          <a:xfrm>
            <a:off x="251519" y="4140579"/>
            <a:ext cx="8684889" cy="1520669"/>
          </a:xfrm>
          <a:prstGeom prst="ellipse">
            <a:avLst/>
          </a:prstGeom>
          <a:noFill/>
          <a:ln w="76200" cap="flat" cmpd="sng" algn="ctr">
            <a:solidFill>
              <a:srgbClr val="02AE1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sv-S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30" name="Platshållare för innehåll 2"/>
          <p:cNvSpPr txBox="1">
            <a:spLocks/>
          </p:cNvSpPr>
          <p:nvPr/>
        </p:nvSpPr>
        <p:spPr bwMode="auto">
          <a:xfrm>
            <a:off x="466849" y="2806541"/>
            <a:ext cx="8641655" cy="2881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Jämförelse mellan Västerbotten och Norrbotten 1994-2014</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Län med respektive utan Riktade Hälsosamtal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Åldrar 25-74 år, N=6600, deltagande 75%</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sz="2400" b="0"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Blodtryck, blodsocker och rökning förbättrades snabbare i Västerbotten</a:t>
            </a:r>
          </a:p>
        </p:txBody>
      </p:sp>
      <p:sp>
        <p:nvSpPr>
          <p:cNvPr id="31" name="textruta 30"/>
          <p:cNvSpPr txBox="1"/>
          <p:nvPr/>
        </p:nvSpPr>
        <p:spPr>
          <a:xfrm>
            <a:off x="971600" y="6043686"/>
            <a:ext cx="7964809" cy="409650"/>
          </a:xfrm>
          <a:prstGeom prst="rect">
            <a:avLst/>
          </a:prstGeom>
          <a:noFill/>
        </p:spPr>
        <p:txBody>
          <a:bodyPr wrap="none" rtlCol="0">
            <a:spAutoFit/>
          </a:bodyPr>
          <a:lstStyle/>
          <a:p>
            <a:pPr fontAlgn="base">
              <a:spcBef>
                <a:spcPct val="0"/>
              </a:spcBef>
              <a:spcAft>
                <a:spcPct val="0"/>
              </a:spcAft>
            </a:pPr>
            <a:r>
              <a:rPr lang="sv-SE" sz="1600" u="sng" dirty="0" err="1">
                <a:solidFill>
                  <a:srgbClr val="000000"/>
                </a:solidFill>
                <a:latin typeface="Arial" charset="0"/>
                <a:hlinkClick r:id="rId3" tooltip="European journal of preventive cardiology."/>
              </a:rPr>
              <a:t>Eur</a:t>
            </a:r>
            <a:r>
              <a:rPr lang="sv-SE" sz="1600" u="sng" dirty="0">
                <a:solidFill>
                  <a:srgbClr val="000000"/>
                </a:solidFill>
                <a:latin typeface="Arial" charset="0"/>
                <a:hlinkClick r:id="rId3" tooltip="European journal of preventive cardiology."/>
              </a:rPr>
              <a:t> J </a:t>
            </a:r>
            <a:r>
              <a:rPr lang="sv-SE" sz="1600" u="sng" dirty="0" err="1">
                <a:solidFill>
                  <a:srgbClr val="000000"/>
                </a:solidFill>
                <a:latin typeface="Arial" charset="0"/>
                <a:hlinkClick r:id="rId3" tooltip="European journal of preventive cardiology."/>
              </a:rPr>
              <a:t>Prev</a:t>
            </a:r>
            <a:r>
              <a:rPr lang="sv-SE" sz="1600" u="sng" dirty="0">
                <a:solidFill>
                  <a:srgbClr val="000000"/>
                </a:solidFill>
                <a:latin typeface="Arial" charset="0"/>
                <a:hlinkClick r:id="rId3" tooltip="European journal of preventive cardiology."/>
              </a:rPr>
              <a:t> </a:t>
            </a:r>
            <a:r>
              <a:rPr lang="sv-SE" sz="1600" u="sng" dirty="0" err="1">
                <a:solidFill>
                  <a:srgbClr val="000000"/>
                </a:solidFill>
                <a:latin typeface="Arial" charset="0"/>
                <a:hlinkClick r:id="rId3" tooltip="European journal of preventive cardiology."/>
              </a:rPr>
              <a:t>Cardiol</a:t>
            </a:r>
            <a:r>
              <a:rPr lang="sv-SE" sz="1600" u="sng" dirty="0">
                <a:solidFill>
                  <a:srgbClr val="000000"/>
                </a:solidFill>
                <a:latin typeface="Arial" charset="0"/>
                <a:hlinkClick r:id="rId3" tooltip="European journal of preventive cardiology."/>
              </a:rPr>
              <a:t>.</a:t>
            </a:r>
            <a:r>
              <a:rPr lang="sv-SE" sz="1600" dirty="0">
                <a:solidFill>
                  <a:srgbClr val="000000"/>
                </a:solidFill>
                <a:latin typeface="Arial" charset="0"/>
              </a:rPr>
              <a:t> 2018 Jan 1:2047487318778349. </a:t>
            </a:r>
            <a:r>
              <a:rPr lang="sv-SE" sz="1600" dirty="0" err="1">
                <a:solidFill>
                  <a:srgbClr val="000000"/>
                </a:solidFill>
                <a:latin typeface="Arial" charset="0"/>
              </a:rPr>
              <a:t>doi</a:t>
            </a:r>
            <a:r>
              <a:rPr lang="sv-SE" sz="1600" dirty="0">
                <a:solidFill>
                  <a:srgbClr val="000000"/>
                </a:solidFill>
                <a:latin typeface="Arial" charset="0"/>
              </a:rPr>
              <a:t>: 10.1177/2047487318778349</a:t>
            </a:r>
          </a:p>
        </p:txBody>
      </p:sp>
      <p:sp>
        <p:nvSpPr>
          <p:cNvPr id="32" name="textruta 31"/>
          <p:cNvSpPr txBox="1"/>
          <p:nvPr/>
        </p:nvSpPr>
        <p:spPr>
          <a:xfrm>
            <a:off x="2185422" y="2068597"/>
            <a:ext cx="4762842" cy="584775"/>
          </a:xfrm>
          <a:prstGeom prst="rect">
            <a:avLst/>
          </a:prstGeom>
          <a:noFill/>
        </p:spPr>
        <p:txBody>
          <a:bodyPr wrap="none" rtlCol="0">
            <a:spAutoFit/>
          </a:bodyPr>
          <a:lstStyle/>
          <a:p>
            <a:pPr fontAlgn="base">
              <a:spcBef>
                <a:spcPct val="0"/>
              </a:spcBef>
              <a:spcAft>
                <a:spcPct val="0"/>
              </a:spcAft>
            </a:pPr>
            <a:r>
              <a:rPr lang="sv-SE" sz="3200" dirty="0">
                <a:solidFill>
                  <a:srgbClr val="000000"/>
                </a:solidFill>
                <a:latin typeface="Arial" charset="0"/>
              </a:rPr>
              <a:t>Utveckling av riskfaktorer</a:t>
            </a: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54313" y="805716"/>
            <a:ext cx="8208912" cy="1323439"/>
          </a:xfrm>
          <a:prstGeom prst="rect">
            <a:avLst/>
          </a:prstGeom>
          <a:noFill/>
        </p:spPr>
        <p:txBody>
          <a:bodyPr wrap="square" rtlCol="0">
            <a:spAutoFit/>
          </a:bodyPr>
          <a:lstStyle/>
          <a:p>
            <a:pPr algn="ctr" fontAlgn="base">
              <a:spcBef>
                <a:spcPct val="0"/>
              </a:spcBef>
              <a:spcAft>
                <a:spcPct val="0"/>
              </a:spcAft>
            </a:pPr>
            <a:r>
              <a:rPr lang="sv-SE" sz="4000" b="1" dirty="0" smtClean="0">
                <a:solidFill>
                  <a:srgbClr val="02AE1F"/>
                </a:solidFill>
                <a:latin typeface="Arial" charset="0"/>
              </a:rPr>
              <a:t>Vad</a:t>
            </a:r>
            <a:r>
              <a:rPr lang="sv-SE" sz="4000" dirty="0" smtClean="0">
                <a:solidFill>
                  <a:srgbClr val="02AE1F"/>
                </a:solidFill>
                <a:latin typeface="Arial" charset="0"/>
              </a:rPr>
              <a:t> händer efter riktade hälsosamtal?</a:t>
            </a:r>
            <a:endParaRPr lang="sv-SE" sz="4000" dirty="0">
              <a:solidFill>
                <a:srgbClr val="000000"/>
              </a:solidFill>
              <a:latin typeface="Arial" charset="0"/>
            </a:endParaRPr>
          </a:p>
        </p:txBody>
      </p:sp>
      <p:sp>
        <p:nvSpPr>
          <p:cNvPr id="9" name="Text Box 3"/>
          <p:cNvSpPr txBox="1">
            <a:spLocks noChangeArrowheads="1"/>
          </p:cNvSpPr>
          <p:nvPr/>
        </p:nvSpPr>
        <p:spPr bwMode="auto">
          <a:xfrm>
            <a:off x="107504" y="2129155"/>
            <a:ext cx="88569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sv-SE" sz="2000" b="1" dirty="0" smtClean="0">
                <a:solidFill>
                  <a:srgbClr val="000000"/>
                </a:solidFill>
              </a:rPr>
              <a:t>I fyra kommuner i Skaraborg där man erbjudit hälsosamtal fem år tidigare sågs jämfört med fyra kommuner som inte erbjudit hälsosamtal en signifikant gynnsammare utveckling med avseende</a:t>
            </a:r>
            <a:r>
              <a:rPr lang="sv-SE" sz="2000" b="1" dirty="0">
                <a:solidFill>
                  <a:srgbClr val="000000"/>
                </a:solidFill>
              </a:rPr>
              <a:t> </a:t>
            </a:r>
            <a:r>
              <a:rPr lang="sv-SE" sz="2000" b="1" dirty="0" smtClean="0">
                <a:solidFill>
                  <a:srgbClr val="000000"/>
                </a:solidFill>
              </a:rPr>
              <a:t>på:</a:t>
            </a:r>
          </a:p>
        </p:txBody>
      </p:sp>
      <p:sp>
        <p:nvSpPr>
          <p:cNvPr id="10" name="textruta 9"/>
          <p:cNvSpPr txBox="1"/>
          <p:nvPr/>
        </p:nvSpPr>
        <p:spPr>
          <a:xfrm>
            <a:off x="611560" y="3140968"/>
            <a:ext cx="2244332" cy="1938992"/>
          </a:xfrm>
          <a:prstGeom prst="rect">
            <a:avLst/>
          </a:prstGeom>
          <a:noFill/>
        </p:spPr>
        <p:txBody>
          <a:bodyPr wrap="none" rtlCol="0">
            <a:spAutoFit/>
          </a:bodyPr>
          <a:lstStyle/>
          <a:p>
            <a:pPr marL="342900" indent="-342900">
              <a:buFont typeface="Arial" panose="020B0604020202020204" pitchFamily="34" charset="0"/>
              <a:buChar char="•"/>
            </a:pPr>
            <a:r>
              <a:rPr lang="sv-SE" sz="2400" b="1" dirty="0" smtClean="0">
                <a:solidFill>
                  <a:srgbClr val="000000"/>
                </a:solidFill>
              </a:rPr>
              <a:t>Vikt</a:t>
            </a:r>
          </a:p>
          <a:p>
            <a:pPr marL="342900" indent="-342900">
              <a:buFont typeface="Arial" panose="020B0604020202020204" pitchFamily="34" charset="0"/>
              <a:buChar char="•"/>
            </a:pPr>
            <a:endParaRPr lang="sv-SE" sz="2400" b="1" dirty="0">
              <a:solidFill>
                <a:srgbClr val="000000"/>
              </a:solidFill>
            </a:endParaRPr>
          </a:p>
          <a:p>
            <a:pPr marL="342900" indent="-342900">
              <a:buFont typeface="Arial" panose="020B0604020202020204" pitchFamily="34" charset="0"/>
              <a:buChar char="•"/>
            </a:pPr>
            <a:r>
              <a:rPr lang="sv-SE" sz="2400" b="1" dirty="0" smtClean="0">
                <a:solidFill>
                  <a:srgbClr val="000000"/>
                </a:solidFill>
              </a:rPr>
              <a:t>Midjeomfång</a:t>
            </a:r>
          </a:p>
          <a:p>
            <a:pPr marL="342900" indent="-342900">
              <a:buFont typeface="Arial" panose="020B0604020202020204" pitchFamily="34" charset="0"/>
              <a:buChar char="•"/>
            </a:pPr>
            <a:endParaRPr lang="sv-SE" sz="2400" b="1" dirty="0">
              <a:solidFill>
                <a:srgbClr val="000000"/>
              </a:solidFill>
            </a:endParaRPr>
          </a:p>
          <a:p>
            <a:pPr marL="342900" indent="-342900">
              <a:buFont typeface="Arial" panose="020B0604020202020204" pitchFamily="34" charset="0"/>
              <a:buChar char="•"/>
            </a:pPr>
            <a:r>
              <a:rPr lang="sv-SE" sz="2400" b="1" dirty="0" smtClean="0">
                <a:solidFill>
                  <a:srgbClr val="000000"/>
                </a:solidFill>
              </a:rPr>
              <a:t>Blodtryck</a:t>
            </a:r>
            <a:endParaRPr lang="sv-SE" sz="2400" b="1" dirty="0">
              <a:solidFill>
                <a:srgbClr val="000000"/>
              </a:solidFill>
            </a:endParaRPr>
          </a:p>
        </p:txBody>
      </p:sp>
      <p:sp>
        <p:nvSpPr>
          <p:cNvPr id="11" name="textruta 10"/>
          <p:cNvSpPr txBox="1"/>
          <p:nvPr/>
        </p:nvSpPr>
        <p:spPr>
          <a:xfrm>
            <a:off x="5508104" y="3146192"/>
            <a:ext cx="2368662" cy="1200329"/>
          </a:xfrm>
          <a:prstGeom prst="rect">
            <a:avLst/>
          </a:prstGeom>
          <a:noFill/>
        </p:spPr>
        <p:txBody>
          <a:bodyPr wrap="none" rtlCol="0">
            <a:spAutoFit/>
          </a:bodyPr>
          <a:lstStyle/>
          <a:p>
            <a:pPr marL="342900" indent="-342900">
              <a:buFont typeface="Arial" panose="020B0604020202020204" pitchFamily="34" charset="0"/>
              <a:buChar char="•"/>
            </a:pPr>
            <a:r>
              <a:rPr lang="sv-SE" sz="2400" b="1" dirty="0" smtClean="0">
                <a:solidFill>
                  <a:srgbClr val="000000"/>
                </a:solidFill>
              </a:rPr>
              <a:t>Kolesterol</a:t>
            </a:r>
          </a:p>
          <a:p>
            <a:pPr marL="342900" indent="-342900">
              <a:buFont typeface="Arial" panose="020B0604020202020204" pitchFamily="34" charset="0"/>
              <a:buChar char="•"/>
            </a:pPr>
            <a:endParaRPr lang="sv-SE" sz="2400" b="1" dirty="0">
              <a:solidFill>
                <a:srgbClr val="000000"/>
              </a:solidFill>
            </a:endParaRPr>
          </a:p>
          <a:p>
            <a:pPr marL="342900" indent="-342900">
              <a:buFont typeface="Arial" panose="020B0604020202020204" pitchFamily="34" charset="0"/>
              <a:buChar char="•"/>
            </a:pPr>
            <a:r>
              <a:rPr lang="sv-SE" sz="2400" b="1" dirty="0" smtClean="0">
                <a:solidFill>
                  <a:srgbClr val="000000"/>
                </a:solidFill>
              </a:rPr>
              <a:t>Metabol profil</a:t>
            </a:r>
            <a:endParaRPr lang="sv-SE" sz="2400" b="1" dirty="0">
              <a:solidFill>
                <a:srgbClr val="000000"/>
              </a:solidFill>
            </a:endParaRPr>
          </a:p>
        </p:txBody>
      </p:sp>
      <p:sp>
        <p:nvSpPr>
          <p:cNvPr id="12" name="textruta 11"/>
          <p:cNvSpPr txBox="1"/>
          <p:nvPr/>
        </p:nvSpPr>
        <p:spPr>
          <a:xfrm>
            <a:off x="3491880" y="5220369"/>
            <a:ext cx="5538567" cy="1384995"/>
          </a:xfrm>
          <a:prstGeom prst="rect">
            <a:avLst/>
          </a:prstGeom>
          <a:noFill/>
        </p:spPr>
        <p:txBody>
          <a:bodyPr wrap="none" rtlCol="0">
            <a:spAutoFit/>
          </a:bodyPr>
          <a:lstStyle/>
          <a:p>
            <a:r>
              <a:rPr lang="en-GB" sz="1400" dirty="0">
                <a:solidFill>
                  <a:srgbClr val="000000"/>
                </a:solidFill>
              </a:rPr>
              <a:t>Lingfors H, Persson LG, </a:t>
            </a:r>
            <a:r>
              <a:rPr lang="en-GB" sz="1400" dirty="0" err="1">
                <a:solidFill>
                  <a:srgbClr val="000000"/>
                </a:solidFill>
              </a:rPr>
              <a:t>Lindström</a:t>
            </a:r>
            <a:r>
              <a:rPr lang="en-GB" sz="1400" dirty="0">
                <a:solidFill>
                  <a:srgbClr val="000000"/>
                </a:solidFill>
              </a:rPr>
              <a:t> K, </a:t>
            </a:r>
            <a:r>
              <a:rPr lang="en-GB" sz="1400" dirty="0" err="1">
                <a:solidFill>
                  <a:srgbClr val="000000"/>
                </a:solidFill>
              </a:rPr>
              <a:t>Bengtsson</a:t>
            </a:r>
            <a:r>
              <a:rPr lang="en-GB" sz="1400" dirty="0">
                <a:solidFill>
                  <a:srgbClr val="000000"/>
                </a:solidFill>
              </a:rPr>
              <a:t> C, </a:t>
            </a:r>
            <a:r>
              <a:rPr lang="en-GB" sz="1400" dirty="0" err="1">
                <a:solidFill>
                  <a:srgbClr val="000000"/>
                </a:solidFill>
              </a:rPr>
              <a:t>Lissner</a:t>
            </a:r>
            <a:r>
              <a:rPr lang="en-GB" sz="1400" dirty="0">
                <a:solidFill>
                  <a:srgbClr val="000000"/>
                </a:solidFill>
              </a:rPr>
              <a:t> L. </a:t>
            </a:r>
            <a:endParaRPr lang="en-GB" sz="1400" dirty="0" smtClean="0">
              <a:solidFill>
                <a:srgbClr val="000000"/>
              </a:solidFill>
            </a:endParaRPr>
          </a:p>
          <a:p>
            <a:r>
              <a:rPr lang="en-GB" sz="1400" dirty="0" smtClean="0">
                <a:solidFill>
                  <a:srgbClr val="000000"/>
                </a:solidFill>
              </a:rPr>
              <a:t>Effects </a:t>
            </a:r>
            <a:r>
              <a:rPr lang="en-GB" sz="1400" dirty="0">
                <a:solidFill>
                  <a:srgbClr val="000000"/>
                </a:solidFill>
              </a:rPr>
              <a:t>of a global health and risk assessment tool for prevention of </a:t>
            </a:r>
            <a:endParaRPr lang="en-GB" sz="1400" dirty="0" smtClean="0">
              <a:solidFill>
                <a:srgbClr val="000000"/>
              </a:solidFill>
            </a:endParaRPr>
          </a:p>
          <a:p>
            <a:r>
              <a:rPr lang="en-GB" sz="1400" dirty="0" smtClean="0">
                <a:solidFill>
                  <a:srgbClr val="000000"/>
                </a:solidFill>
              </a:rPr>
              <a:t>ischemic </a:t>
            </a:r>
            <a:r>
              <a:rPr lang="en-GB" sz="1400" dirty="0">
                <a:solidFill>
                  <a:srgbClr val="000000"/>
                </a:solidFill>
              </a:rPr>
              <a:t>heart disease in an individual health dialogue compared with </a:t>
            </a:r>
            <a:endParaRPr lang="en-GB" sz="1400" dirty="0" smtClean="0">
              <a:solidFill>
                <a:srgbClr val="000000"/>
              </a:solidFill>
            </a:endParaRPr>
          </a:p>
          <a:p>
            <a:r>
              <a:rPr lang="en-GB" sz="1400" dirty="0" smtClean="0">
                <a:solidFill>
                  <a:srgbClr val="000000"/>
                </a:solidFill>
              </a:rPr>
              <a:t>a </a:t>
            </a:r>
            <a:r>
              <a:rPr lang="en-GB" sz="1400" dirty="0">
                <a:solidFill>
                  <a:srgbClr val="000000"/>
                </a:solidFill>
              </a:rPr>
              <a:t>community health strategy only results from the Live for Life </a:t>
            </a:r>
            <a:r>
              <a:rPr lang="en-GB" sz="1400" dirty="0" smtClean="0">
                <a:solidFill>
                  <a:srgbClr val="000000"/>
                </a:solidFill>
              </a:rPr>
              <a:t>health</a:t>
            </a:r>
          </a:p>
          <a:p>
            <a:r>
              <a:rPr lang="en-GB" sz="1400" dirty="0" smtClean="0">
                <a:solidFill>
                  <a:srgbClr val="000000"/>
                </a:solidFill>
              </a:rPr>
              <a:t>promotion </a:t>
            </a:r>
            <a:r>
              <a:rPr lang="en-GB" sz="1400" dirty="0">
                <a:solidFill>
                  <a:srgbClr val="000000"/>
                </a:solidFill>
              </a:rPr>
              <a:t>programme. </a:t>
            </a:r>
            <a:r>
              <a:rPr lang="sv-SE" sz="1400" i="1" dirty="0" err="1">
                <a:solidFill>
                  <a:srgbClr val="000000"/>
                </a:solidFill>
              </a:rPr>
              <a:t>Prev</a:t>
            </a:r>
            <a:r>
              <a:rPr lang="sv-SE" sz="1400" i="1" dirty="0">
                <a:solidFill>
                  <a:srgbClr val="000000"/>
                </a:solidFill>
              </a:rPr>
              <a:t> Med</a:t>
            </a:r>
            <a:r>
              <a:rPr lang="sv-SE" sz="1400" dirty="0">
                <a:solidFill>
                  <a:srgbClr val="000000"/>
                </a:solidFill>
              </a:rPr>
              <a:t>. 2009 Jan;48(1):20-4. </a:t>
            </a:r>
            <a:r>
              <a:rPr lang="sv-SE" sz="1400" dirty="0" err="1">
                <a:solidFill>
                  <a:srgbClr val="000000"/>
                </a:solidFill>
              </a:rPr>
              <a:t>Epub</a:t>
            </a:r>
            <a:r>
              <a:rPr lang="sv-SE" sz="1400" dirty="0">
                <a:solidFill>
                  <a:srgbClr val="000000"/>
                </a:solidFill>
              </a:rPr>
              <a:t> 2008 Nov 1.</a:t>
            </a:r>
          </a:p>
          <a:p>
            <a:endParaRPr lang="sv-SE" sz="1400" dirty="0">
              <a:solidFill>
                <a:srgbClr val="000000"/>
              </a:solidFill>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Underrubrik 2"/>
          <p:cNvSpPr txBox="1">
            <a:spLocks/>
          </p:cNvSpPr>
          <p:nvPr/>
        </p:nvSpPr>
        <p:spPr bwMode="auto">
          <a:xfrm>
            <a:off x="1331640" y="2420888"/>
            <a:ext cx="640080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sv-SE" sz="2800" kern="0" dirty="0" smtClean="0">
                <a:solidFill>
                  <a:srgbClr val="000000"/>
                </a:solidFill>
                <a:latin typeface="Arial"/>
              </a:rPr>
              <a:t>… m</a:t>
            </a:r>
            <a:r>
              <a:rPr kumimoji="0" lang="sv-SE" sz="2800" b="0" i="0" u="none" strike="noStrike" kern="0" cap="none" spc="0" normalizeH="0" baseline="0" noProof="0" dirty="0" smtClean="0">
                <a:ln>
                  <a:noFill/>
                </a:ln>
                <a:solidFill>
                  <a:srgbClr val="000000"/>
                </a:solidFill>
                <a:effectLst/>
                <a:uLnTx/>
                <a:uFillTx/>
                <a:latin typeface="Arial"/>
                <a:ea typeface="+mn-ea"/>
                <a:cs typeface="+mn-cs"/>
              </a:rPr>
              <a:t>ed avseende på:</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Levnadsvanor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Biologiska riskmarkörer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Diabetes</a:t>
            </a:r>
          </a:p>
          <a:p>
            <a:pPr marL="342900" indent="-342900" algn="l">
              <a:buFont typeface="Arial" panose="020B0604020202020204" pitchFamily="34" charset="0"/>
              <a:buChar char="•"/>
            </a:pPr>
            <a:r>
              <a:rPr lang="sv-SE" sz="2800" kern="0" dirty="0">
                <a:solidFill>
                  <a:srgbClr val="000000"/>
                </a:solidFill>
                <a:latin typeface="Arial"/>
              </a:rPr>
              <a:t>Hjärtkärlsjukdom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Mortalitet</a:t>
            </a:r>
            <a:endParaRPr kumimoji="0" lang="sv-SE" sz="28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ruta 7"/>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10946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xEl>
                                              <p:pRg st="1" end="1"/>
                                            </p:txEl>
                                          </p:spTgt>
                                        </p:tgtEl>
                                        <p:attrNameLst>
                                          <p:attrName>style.opacity</p:attrName>
                                        </p:attrNameLst>
                                      </p:cBhvr>
                                      <p:to>
                                        <p:strVal val="0.5"/>
                                      </p:to>
                                    </p:set>
                                    <p:animEffect filter="image" prLst="opacity: 0.5">
                                      <p:cBhvr rctx="IE">
                                        <p:cTn id="7" dur="indefinite"/>
                                        <p:tgtEl>
                                          <p:spTgt spid="9">
                                            <p:txEl>
                                              <p:pRg st="1" end="1"/>
                                            </p:txEl>
                                          </p:spTgt>
                                        </p:tgtEl>
                                      </p:cBhvr>
                                    </p:animEffect>
                                  </p:childTnLst>
                                </p:cTn>
                              </p:par>
                              <p:par>
                                <p:cTn id="8" presetID="9" presetClass="emph" presetSubtype="0" nodeType="withEffect">
                                  <p:stCondLst>
                                    <p:cond delay="0"/>
                                  </p:stCondLst>
                                  <p:childTnLst>
                                    <p:set>
                                      <p:cBhvr rctx="PPT">
                                        <p:cTn id="9" dur="indefinite"/>
                                        <p:tgtEl>
                                          <p:spTgt spid="9">
                                            <p:txEl>
                                              <p:pRg st="5" end="5"/>
                                            </p:txEl>
                                          </p:spTgt>
                                        </p:tgtEl>
                                        <p:attrNameLst>
                                          <p:attrName>style.opacity</p:attrName>
                                        </p:attrNameLst>
                                      </p:cBhvr>
                                      <p:to>
                                        <p:strVal val="0.5"/>
                                      </p:to>
                                    </p:set>
                                    <p:animEffect filter="image" prLst="opacity: 0.5">
                                      <p:cBhvr rctx="IE">
                                        <p:cTn id="10" dur="indefinite"/>
                                        <p:tgtEl>
                                          <p:spTgt spid="9">
                                            <p:txEl>
                                              <p:pRg st="5" end="5"/>
                                            </p:txEl>
                                          </p:spTgt>
                                        </p:tgtEl>
                                      </p:cBhvr>
                                    </p:animEffect>
                                  </p:childTnLst>
                                </p:cTn>
                              </p:par>
                              <p:par>
                                <p:cTn id="11" presetID="9" presetClass="emph" presetSubtype="0" nodeType="withEffect">
                                  <p:stCondLst>
                                    <p:cond delay="0"/>
                                  </p:stCondLst>
                                  <p:childTnLst>
                                    <p:set>
                                      <p:cBhvr rctx="PPT">
                                        <p:cTn id="12" dur="indefinite"/>
                                        <p:tgtEl>
                                          <p:spTgt spid="9">
                                            <p:txEl>
                                              <p:pRg st="4" end="4"/>
                                            </p:txEl>
                                          </p:spTgt>
                                        </p:tgtEl>
                                        <p:attrNameLst>
                                          <p:attrName>style.opacity</p:attrName>
                                        </p:attrNameLst>
                                      </p:cBhvr>
                                      <p:to>
                                        <p:strVal val="0.5"/>
                                      </p:to>
                                    </p:set>
                                    <p:animEffect filter="image" prLst="opacity: 0.5">
                                      <p:cBhvr rctx="IE">
                                        <p:cTn id="13" dur="indefinite"/>
                                        <p:tgtEl>
                                          <p:spTgt spid="9">
                                            <p:txEl>
                                              <p:pRg st="4" end="4"/>
                                            </p:txEl>
                                          </p:spTgt>
                                        </p:tgtEl>
                                      </p:cBhvr>
                                    </p:animEffect>
                                  </p:childTnLst>
                                </p:cTn>
                              </p:par>
                              <p:par>
                                <p:cTn id="14" presetID="9" presetClass="emph" presetSubtype="0" nodeType="withEffect">
                                  <p:stCondLst>
                                    <p:cond delay="0"/>
                                  </p:stCondLst>
                                  <p:childTnLst>
                                    <p:set>
                                      <p:cBhvr rctx="PPT">
                                        <p:cTn id="15" dur="indefinite"/>
                                        <p:tgtEl>
                                          <p:spTgt spid="9">
                                            <p:txEl>
                                              <p:pRg st="2" end="2"/>
                                            </p:txEl>
                                          </p:spTgt>
                                        </p:tgtEl>
                                        <p:attrNameLst>
                                          <p:attrName>style.opacity</p:attrName>
                                        </p:attrNameLst>
                                      </p:cBhvr>
                                      <p:to>
                                        <p:strVal val="0.5"/>
                                      </p:to>
                                    </p:set>
                                    <p:animEffect filter="image" prLst="opacity: 0.5">
                                      <p:cBhvr rctx="IE">
                                        <p:cTn id="16" dur="indefinite"/>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12" name="Rubrik 1"/>
          <p:cNvSpPr txBox="1">
            <a:spLocks/>
          </p:cNvSpPr>
          <p:nvPr/>
        </p:nvSpPr>
        <p:spPr bwMode="auto">
          <a:xfrm>
            <a:off x="539552" y="1772816"/>
            <a:ext cx="8353623" cy="11426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lvl="0">
              <a:defRPr/>
            </a:pPr>
            <a:r>
              <a:rPr kumimoji="0" lang="sv-SE" sz="1800" b="0" i="0" u="none" strike="noStrike" kern="0" cap="none" spc="0" normalizeH="0" baseline="0" noProof="0" dirty="0" smtClean="0">
                <a:ln>
                  <a:noFill/>
                </a:ln>
                <a:solidFill>
                  <a:srgbClr val="000000"/>
                </a:solidFill>
                <a:effectLst/>
                <a:uLnTx/>
                <a:uFillTx/>
                <a:latin typeface="Arial"/>
                <a:ea typeface="+mj-ea"/>
                <a:cs typeface="+mj-cs"/>
              </a:rPr>
              <a:t>Diabetesdiagnos efter screening eller vanlig klinisk diagnos </a:t>
            </a:r>
            <a:br>
              <a:rPr kumimoji="0" lang="sv-SE" sz="1800" b="0" i="0" u="none" strike="noStrike" kern="0" cap="none" spc="0" normalizeH="0" baseline="0" noProof="0" dirty="0" smtClean="0">
                <a:ln>
                  <a:noFill/>
                </a:ln>
                <a:solidFill>
                  <a:srgbClr val="000000"/>
                </a:solidFill>
                <a:effectLst/>
                <a:uLnTx/>
                <a:uFillTx/>
                <a:latin typeface="Arial"/>
                <a:ea typeface="+mj-ea"/>
                <a:cs typeface="+mj-cs"/>
              </a:rPr>
            </a:br>
            <a:r>
              <a:rPr kumimoji="0" lang="sv-SE" sz="1800" b="0" i="0" u="none" strike="noStrike" kern="0" cap="none" spc="0" normalizeH="0" baseline="0" noProof="0" dirty="0" smtClean="0">
                <a:ln>
                  <a:noFill/>
                </a:ln>
                <a:solidFill>
                  <a:srgbClr val="000000"/>
                </a:solidFill>
                <a:effectLst/>
                <a:uLnTx/>
                <a:uFillTx/>
                <a:latin typeface="Arial"/>
                <a:ea typeface="+mj-ea"/>
                <a:cs typeface="+mj-cs"/>
              </a:rPr>
              <a:t>Gör det någon skillnad?</a:t>
            </a:r>
            <a:br>
              <a:rPr kumimoji="0" lang="sv-SE" sz="1800" b="0" i="0" u="none" strike="noStrike" kern="0" cap="none" spc="0" normalizeH="0" baseline="0" noProof="0" dirty="0" smtClean="0">
                <a:ln>
                  <a:noFill/>
                </a:ln>
                <a:solidFill>
                  <a:srgbClr val="000000"/>
                </a:solidFill>
                <a:effectLst/>
                <a:uLnTx/>
                <a:uFillTx/>
                <a:latin typeface="Arial"/>
                <a:ea typeface="+mj-ea"/>
                <a:cs typeface="+mj-cs"/>
              </a:rPr>
            </a:br>
            <a:r>
              <a:rPr lang="en-US" sz="1400" dirty="0">
                <a:latin typeface="Times New Roman" panose="02020603050405020304" pitchFamily="18" charset="0"/>
                <a:ea typeface="Calibri" panose="020F0502020204030204" pitchFamily="34" charset="0"/>
              </a:rPr>
              <a:t>Feldman AL, Griffin SJ, </a:t>
            </a:r>
            <a:r>
              <a:rPr lang="en-US" sz="1400" dirty="0" err="1">
                <a:latin typeface="Times New Roman" panose="02020603050405020304" pitchFamily="18" charset="0"/>
                <a:ea typeface="Calibri" panose="020F0502020204030204" pitchFamily="34" charset="0"/>
              </a:rPr>
              <a:t>Fharm</a:t>
            </a:r>
            <a:r>
              <a:rPr lang="en-US" sz="1400" dirty="0">
                <a:latin typeface="Times New Roman" panose="02020603050405020304" pitchFamily="18" charset="0"/>
                <a:ea typeface="Calibri" panose="020F0502020204030204" pitchFamily="34" charset="0"/>
              </a:rPr>
              <a:t> E, Norberg M, </a:t>
            </a:r>
            <a:r>
              <a:rPr lang="en-US" sz="1400" dirty="0" err="1">
                <a:latin typeface="Times New Roman" panose="02020603050405020304" pitchFamily="18" charset="0"/>
                <a:ea typeface="Calibri" panose="020F0502020204030204" pitchFamily="34" charset="0"/>
              </a:rPr>
              <a:t>Wennberg</a:t>
            </a:r>
            <a:r>
              <a:rPr lang="en-US" sz="1400" dirty="0">
                <a:latin typeface="Times New Roman" panose="02020603050405020304" pitchFamily="18" charset="0"/>
                <a:ea typeface="Calibri" panose="020F0502020204030204" pitchFamily="34" charset="0"/>
              </a:rPr>
              <a:t> P, Weinehall L, et al. Screening for type 2 diabetes: do screen-detected cases fare better? </a:t>
            </a:r>
            <a:r>
              <a:rPr lang="en-US" sz="1400" dirty="0" err="1">
                <a:latin typeface="Times New Roman" panose="02020603050405020304" pitchFamily="18" charset="0"/>
                <a:ea typeface="Calibri" panose="020F0502020204030204" pitchFamily="34" charset="0"/>
              </a:rPr>
              <a:t>Diabetologia</a:t>
            </a:r>
            <a:r>
              <a:rPr lang="en-US" sz="1400" dirty="0">
                <a:latin typeface="Times New Roman" panose="02020603050405020304" pitchFamily="18" charset="0"/>
                <a:ea typeface="Calibri" panose="020F0502020204030204" pitchFamily="34" charset="0"/>
              </a:rPr>
              <a:t>. </a:t>
            </a:r>
            <a:r>
              <a:rPr lang="sv-SE" sz="1400" dirty="0">
                <a:latin typeface="Times New Roman" panose="02020603050405020304" pitchFamily="18" charset="0"/>
                <a:ea typeface="Calibri" panose="020F0502020204030204" pitchFamily="34" charset="0"/>
              </a:rPr>
              <a:t>2017;60(11):2200-9</a:t>
            </a:r>
            <a:endParaRPr kumimoji="0" lang="sv-SE" sz="1400" b="0" i="0" u="none" strike="noStrike" kern="0" cap="none" spc="0" normalizeH="0" baseline="0" noProof="0" dirty="0">
              <a:ln>
                <a:noFill/>
              </a:ln>
              <a:solidFill>
                <a:srgbClr val="000000"/>
              </a:solidFill>
              <a:effectLst/>
              <a:uLnTx/>
              <a:uFillTx/>
              <a:latin typeface="Arial"/>
              <a:ea typeface="+mj-ea"/>
              <a:cs typeface="+mj-cs"/>
            </a:endParaRPr>
          </a:p>
        </p:txBody>
      </p:sp>
      <p:sp>
        <p:nvSpPr>
          <p:cNvPr id="13" name="Platshållare för innehåll 2"/>
          <p:cNvSpPr txBox="1">
            <a:spLocks/>
          </p:cNvSpPr>
          <p:nvPr/>
        </p:nvSpPr>
        <p:spPr bwMode="auto">
          <a:xfrm>
            <a:off x="539552" y="2771453"/>
            <a:ext cx="8064896" cy="33938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dirty="0" smtClean="0">
                <a:ln>
                  <a:noFill/>
                </a:ln>
                <a:solidFill>
                  <a:srgbClr val="000000"/>
                </a:solidFill>
                <a:effectLst/>
                <a:uLnTx/>
                <a:uFillTx/>
                <a:latin typeface="Arial"/>
                <a:ea typeface="+mn-ea"/>
                <a:cs typeface="+mn-cs"/>
              </a:rPr>
              <a:t>VHU</a:t>
            </a:r>
            <a:r>
              <a:rPr kumimoji="0" lang="sv-SE" altLang="sv-SE" sz="2000" b="0" i="0" u="none" strike="noStrike" kern="0" cap="none" spc="0" normalizeH="0" baseline="0" dirty="0" smtClean="0">
                <a:ln>
                  <a:noFill/>
                </a:ln>
                <a:solidFill>
                  <a:srgbClr val="000000"/>
                </a:solidFill>
                <a:effectLst/>
                <a:uLnTx/>
                <a:uFillTx/>
                <a:latin typeface="Arial"/>
                <a:ea typeface="+mn-ea"/>
                <a:cs typeface="+mn-cs"/>
              </a:rPr>
              <a:t> 1990-2013, 142 000 möjliga deltagare, 94 000 deltog (67%)</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sv-SE" altLang="sv-SE" sz="2000" b="0" i="0" u="none" strike="noStrike" kern="0" cap="none" spc="0" normalizeH="0" baseline="0" dirty="0" smtClean="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dirty="0" smtClean="0">
                <a:ln>
                  <a:noFill/>
                </a:ln>
                <a:solidFill>
                  <a:srgbClr val="000000"/>
                </a:solidFill>
                <a:effectLst/>
                <a:uLnTx/>
                <a:uFillTx/>
                <a:latin typeface="Arial"/>
                <a:ea typeface="+mn-ea"/>
                <a:cs typeface="+mn-cs"/>
              </a:rPr>
              <a:t>Diagnos vid yngre ålder: </a:t>
            </a:r>
            <a:r>
              <a:rPr kumimoji="0" lang="sv-SE" altLang="sv-SE" sz="2400" b="0" i="0" u="none" strike="noStrike" kern="0" cap="none" spc="0" normalizeH="0" baseline="0" dirty="0" smtClean="0">
                <a:ln>
                  <a:noFill/>
                </a:ln>
                <a:solidFill>
                  <a:srgbClr val="000000"/>
                </a:solidFill>
                <a:effectLst/>
                <a:uLnTx/>
                <a:uFillTx/>
                <a:latin typeface="Arial"/>
                <a:ea typeface="+mn-ea"/>
                <a:cs typeface="+mn-cs"/>
              </a:rPr>
              <a:t> </a:t>
            </a:r>
            <a:r>
              <a:rPr lang="sv-SE" altLang="sv-SE" sz="2000" kern="0" dirty="0" smtClean="0">
                <a:solidFill>
                  <a:srgbClr val="000000"/>
                </a:solidFill>
                <a:latin typeface="Arial"/>
              </a:rPr>
              <a:t>I genom</a:t>
            </a:r>
            <a:r>
              <a:rPr kumimoji="0" lang="sv-SE" altLang="sv-SE" sz="2000" b="0" i="0" u="none" strike="noStrike" kern="0" cap="none" spc="0" normalizeH="0" baseline="0" dirty="0" smtClean="0">
                <a:ln>
                  <a:noFill/>
                </a:ln>
                <a:solidFill>
                  <a:srgbClr val="000000"/>
                </a:solidFill>
                <a:effectLst/>
                <a:uLnTx/>
                <a:uFillTx/>
                <a:latin typeface="Arial"/>
              </a:rPr>
              <a:t>snitt 4.6 år tidigare vid</a:t>
            </a:r>
            <a:r>
              <a:rPr kumimoji="0" lang="sv-SE" altLang="sv-SE" sz="2000" b="0" i="0" u="none" strike="noStrike" kern="0" cap="none" spc="0" normalizeH="0" dirty="0" smtClean="0">
                <a:ln>
                  <a:noFill/>
                </a:ln>
                <a:solidFill>
                  <a:srgbClr val="000000"/>
                </a:solidFill>
                <a:effectLst/>
                <a:uLnTx/>
                <a:uFillTx/>
                <a:latin typeface="Arial"/>
              </a:rPr>
              <a:t> upptäckt i samband med hälsosamtal jfr med klinisk upptäckt</a:t>
            </a:r>
            <a:endParaRPr kumimoji="0" lang="sv-SE" altLang="sv-SE" sz="2000" b="0" i="0" u="none" strike="noStrike" kern="0" cap="none" spc="0" normalizeH="0" baseline="0" dirty="0" smtClean="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sv-SE" altLang="sv-SE" sz="100" b="0" i="0" u="none" strike="noStrike" kern="0" cap="none" spc="0" normalizeH="0" baseline="0" dirty="0" smtClean="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dirty="0" smtClean="0">
                <a:ln>
                  <a:noFill/>
                </a:ln>
                <a:solidFill>
                  <a:srgbClr val="000000"/>
                </a:solidFill>
                <a:effectLst/>
                <a:uLnTx/>
                <a:uFillTx/>
                <a:latin typeface="Arial"/>
                <a:ea typeface="+mn-ea"/>
                <a:cs typeface="+mn-cs"/>
              </a:rPr>
              <a:t>Bättre prognos </a:t>
            </a:r>
            <a:r>
              <a:rPr kumimoji="0" lang="sv-SE" altLang="sv-SE" sz="2000" b="0" i="0" u="none" strike="noStrike" kern="0" cap="none" spc="0" normalizeH="0" baseline="0" dirty="0" smtClean="0">
                <a:ln>
                  <a:noFill/>
                </a:ln>
                <a:solidFill>
                  <a:srgbClr val="000000"/>
                </a:solidFill>
                <a:effectLst/>
                <a:uLnTx/>
                <a:uFillTx/>
                <a:latin typeface="Arial"/>
                <a:ea typeface="+mn-ea"/>
                <a:cs typeface="+mn-cs"/>
              </a:rPr>
              <a:t>avseende totalmortalitet, hjärtkärlsjukdom, retinopati, njursjukdom efter dabetesdiagnos efter hälsosamtal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dirty="0" smtClean="0">
                <a:ln>
                  <a:noFill/>
                </a:ln>
                <a:solidFill>
                  <a:srgbClr val="000000"/>
                </a:solidFill>
                <a:effectLst/>
                <a:uLnTx/>
                <a:uFillTx/>
                <a:latin typeface="Arial"/>
                <a:ea typeface="+mn-ea"/>
                <a:cs typeface="+mn-cs"/>
              </a:rPr>
              <a:t>Klinisk diagnos: </a:t>
            </a:r>
            <a:r>
              <a:rPr kumimoji="0" lang="sv-SE" altLang="sv-SE" sz="2000" b="0" i="0" u="none" strike="noStrike" kern="0" cap="none" spc="0" normalizeH="0" baseline="0" dirty="0" err="1" smtClean="0">
                <a:ln>
                  <a:noFill/>
                </a:ln>
                <a:solidFill>
                  <a:srgbClr val="000000"/>
                </a:solidFill>
                <a:effectLst/>
                <a:uLnTx/>
                <a:uFillTx/>
                <a:latin typeface="Arial"/>
                <a:ea typeface="+mn-ea"/>
                <a:cs typeface="+mn-cs"/>
              </a:rPr>
              <a:t>Hazard</a:t>
            </a:r>
            <a:r>
              <a:rPr kumimoji="0" lang="sv-SE" altLang="sv-SE" sz="2000" b="0" i="0" u="none" strike="noStrike" kern="0" cap="none" spc="0" normalizeH="0" baseline="0" dirty="0" smtClean="0">
                <a:ln>
                  <a:noFill/>
                </a:ln>
                <a:solidFill>
                  <a:srgbClr val="000000"/>
                </a:solidFill>
                <a:effectLst/>
                <a:uLnTx/>
                <a:uFillTx/>
                <a:latin typeface="Arial"/>
                <a:ea typeface="+mn-ea"/>
                <a:cs typeface="+mn-cs"/>
              </a:rPr>
              <a:t> </a:t>
            </a:r>
            <a:r>
              <a:rPr kumimoji="0" lang="sv-SE" altLang="sv-SE" sz="2000" b="0" i="0" u="none" strike="noStrike" kern="0" cap="none" spc="0" normalizeH="0" baseline="0" dirty="0" err="1" smtClean="0">
                <a:ln>
                  <a:noFill/>
                </a:ln>
                <a:solidFill>
                  <a:srgbClr val="000000"/>
                </a:solidFill>
                <a:effectLst/>
                <a:uLnTx/>
                <a:uFillTx/>
                <a:latin typeface="Arial"/>
                <a:ea typeface="+mn-ea"/>
                <a:cs typeface="+mn-cs"/>
              </a:rPr>
              <a:t>ratio</a:t>
            </a:r>
            <a:r>
              <a:rPr kumimoji="0" lang="sv-SE" altLang="sv-SE" sz="2000" b="0" i="0" u="none" strike="noStrike" kern="0" cap="none" spc="0" normalizeH="0" baseline="0" dirty="0" smtClean="0">
                <a:ln>
                  <a:noFill/>
                </a:ln>
                <a:solidFill>
                  <a:srgbClr val="000000"/>
                </a:solidFill>
                <a:effectLst/>
                <a:uLnTx/>
                <a:uFillTx/>
                <a:latin typeface="Arial"/>
                <a:ea typeface="+mn-ea"/>
                <a:cs typeface="+mn-cs"/>
              </a:rPr>
              <a:t> (HR) totalmortalitet 2.07 (1.63-2.62) jämfört med diabetesdiagnos efter hälsosamtal</a:t>
            </a:r>
            <a:r>
              <a:rPr kumimoji="0" lang="en-GB" altLang="sv-SE" sz="2000" b="0" i="0" u="none" strike="noStrike" kern="0" cap="none" spc="0" normalizeH="0" baseline="0" noProof="0" dirty="0" smtClean="0">
                <a:ln>
                  <a:noFill/>
                </a:ln>
                <a:solidFill>
                  <a:srgbClr val="000000"/>
                </a:solidFill>
                <a:effectLst/>
                <a:uLnTx/>
                <a:uFillTx/>
                <a:latin typeface="Arial"/>
                <a:ea typeface="+mn-ea"/>
                <a:cs typeface="+mn-cs"/>
              </a:rPr>
              <a:t>, </a:t>
            </a:r>
            <a:r>
              <a:rPr kumimoji="0" lang="sv-SE" altLang="sv-SE" sz="2000" b="0" i="0" u="none" strike="noStrike" kern="0" cap="none" spc="0" normalizeH="0" baseline="0" dirty="0" smtClean="0">
                <a:ln>
                  <a:noFill/>
                </a:ln>
                <a:solidFill>
                  <a:srgbClr val="000000"/>
                </a:solidFill>
                <a:effectLst/>
                <a:uLnTx/>
                <a:uFillTx/>
                <a:latin typeface="Arial"/>
                <a:ea typeface="+mn-ea"/>
                <a:cs typeface="+mn-cs"/>
              </a:rPr>
              <a:t>dvs dubbelt så hög risk</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sv-SE" sz="3200" b="0" i="0" u="none" strike="noStrike" kern="0" cap="none" spc="0" normalizeH="0" baseline="0" noProof="0" dirty="0">
              <a:ln>
                <a:noFill/>
              </a:ln>
              <a:solidFill>
                <a:srgbClr val="000000"/>
              </a:solidFill>
              <a:effectLst/>
              <a:uLnTx/>
              <a:uFillTx/>
              <a:latin typeface="Arial"/>
              <a:ea typeface="+mn-ea"/>
              <a:cs typeface="+mn-cs"/>
            </a:endParaRPr>
          </a:p>
        </p:txBody>
      </p:sp>
      <p:sp>
        <p:nvSpPr>
          <p:cNvPr id="14" name="Ellips 13"/>
          <p:cNvSpPr/>
          <p:nvPr/>
        </p:nvSpPr>
        <p:spPr>
          <a:xfrm>
            <a:off x="179512" y="3284984"/>
            <a:ext cx="4608512" cy="1512168"/>
          </a:xfrm>
          <a:prstGeom prst="ellipse">
            <a:avLst/>
          </a:prstGeom>
          <a:noFill/>
          <a:ln w="38100" cap="flat" cmpd="sng" algn="ctr">
            <a:solidFill>
              <a:srgbClr val="FF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sv-SE" sz="1800" b="0" i="0" u="none" strike="noStrike" kern="0" cap="none" spc="0" normalizeH="0" baseline="0" noProof="0" smtClean="0">
              <a:ln>
                <a:noFill/>
              </a:ln>
              <a:solidFill>
                <a:srgbClr val="FFFFFF"/>
              </a:solidFill>
              <a:effectLst/>
              <a:uLnTx/>
              <a:uFillTx/>
              <a:latin typeface="Arial"/>
              <a:ea typeface="+mn-ea"/>
              <a:cs typeface="+mn-cs"/>
            </a:endParaRPr>
          </a:p>
        </p:txBody>
      </p:sp>
      <p:sp>
        <p:nvSpPr>
          <p:cNvPr id="15" name="textruta 14"/>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Underrubrik 2"/>
          <p:cNvSpPr txBox="1">
            <a:spLocks/>
          </p:cNvSpPr>
          <p:nvPr/>
        </p:nvSpPr>
        <p:spPr bwMode="auto">
          <a:xfrm>
            <a:off x="1331640" y="2420888"/>
            <a:ext cx="640080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sv-SE" sz="2800" kern="0" dirty="0" smtClean="0">
                <a:solidFill>
                  <a:srgbClr val="000000"/>
                </a:solidFill>
                <a:latin typeface="Arial"/>
              </a:rPr>
              <a:t>… m</a:t>
            </a:r>
            <a:r>
              <a:rPr kumimoji="0" lang="sv-SE" sz="2800" b="0" i="0" u="none" strike="noStrike" kern="0" cap="none" spc="0" normalizeH="0" baseline="0" noProof="0" dirty="0" smtClean="0">
                <a:ln>
                  <a:noFill/>
                </a:ln>
                <a:solidFill>
                  <a:srgbClr val="000000"/>
                </a:solidFill>
                <a:effectLst/>
                <a:uLnTx/>
                <a:uFillTx/>
                <a:latin typeface="Arial"/>
                <a:ea typeface="+mn-ea"/>
                <a:cs typeface="+mn-cs"/>
              </a:rPr>
              <a:t>ed avseende på:</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Levnadsvanor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Biologiska riskmarkörer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Diabetes</a:t>
            </a:r>
          </a:p>
          <a:p>
            <a:pPr marL="342900" indent="-342900" algn="l">
              <a:buFont typeface="Arial" panose="020B0604020202020204" pitchFamily="34" charset="0"/>
              <a:buChar char="•"/>
            </a:pPr>
            <a:r>
              <a:rPr lang="sv-SE" sz="2800" kern="0" dirty="0">
                <a:solidFill>
                  <a:srgbClr val="000000"/>
                </a:solidFill>
                <a:latin typeface="Arial"/>
              </a:rPr>
              <a:t>Hjärtkärlsjukdom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Mortalitet</a:t>
            </a:r>
            <a:endParaRPr kumimoji="0" lang="sv-SE" sz="28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ruta 7"/>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428458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xEl>
                                              <p:pRg st="1" end="1"/>
                                            </p:txEl>
                                          </p:spTgt>
                                        </p:tgtEl>
                                        <p:attrNameLst>
                                          <p:attrName>style.opacity</p:attrName>
                                        </p:attrNameLst>
                                      </p:cBhvr>
                                      <p:to>
                                        <p:strVal val="0.5"/>
                                      </p:to>
                                    </p:set>
                                    <p:animEffect filter="image" prLst="opacity: 0.5">
                                      <p:cBhvr rctx="IE">
                                        <p:cTn id="7" dur="indefinite"/>
                                        <p:tgtEl>
                                          <p:spTgt spid="9">
                                            <p:txEl>
                                              <p:pRg st="1" end="1"/>
                                            </p:txEl>
                                          </p:spTgt>
                                        </p:tgtEl>
                                      </p:cBhvr>
                                    </p:animEffect>
                                  </p:childTnLst>
                                </p:cTn>
                              </p:par>
                              <p:par>
                                <p:cTn id="8" presetID="9" presetClass="emph" presetSubtype="0" nodeType="withEffect">
                                  <p:stCondLst>
                                    <p:cond delay="0"/>
                                  </p:stCondLst>
                                  <p:childTnLst>
                                    <p:set>
                                      <p:cBhvr rctx="PPT">
                                        <p:cTn id="9" dur="indefinite"/>
                                        <p:tgtEl>
                                          <p:spTgt spid="9">
                                            <p:txEl>
                                              <p:pRg st="3" end="3"/>
                                            </p:txEl>
                                          </p:spTgt>
                                        </p:tgtEl>
                                        <p:attrNameLst>
                                          <p:attrName>style.opacity</p:attrName>
                                        </p:attrNameLst>
                                      </p:cBhvr>
                                      <p:to>
                                        <p:strVal val="0.5"/>
                                      </p:to>
                                    </p:set>
                                    <p:animEffect filter="image" prLst="opacity: 0.5">
                                      <p:cBhvr rctx="IE">
                                        <p:cTn id="10" dur="indefinite"/>
                                        <p:tgtEl>
                                          <p:spTgt spid="9">
                                            <p:txEl>
                                              <p:pRg st="3" end="3"/>
                                            </p:txEl>
                                          </p:spTgt>
                                        </p:tgtEl>
                                      </p:cBhvr>
                                    </p:animEffect>
                                  </p:childTnLst>
                                </p:cTn>
                              </p:par>
                              <p:par>
                                <p:cTn id="11" presetID="9" presetClass="emph" presetSubtype="0" nodeType="withEffect">
                                  <p:stCondLst>
                                    <p:cond delay="0"/>
                                  </p:stCondLst>
                                  <p:childTnLst>
                                    <p:set>
                                      <p:cBhvr rctx="PPT">
                                        <p:cTn id="12" dur="indefinite"/>
                                        <p:tgtEl>
                                          <p:spTgt spid="9">
                                            <p:txEl>
                                              <p:pRg st="5" end="5"/>
                                            </p:txEl>
                                          </p:spTgt>
                                        </p:tgtEl>
                                        <p:attrNameLst>
                                          <p:attrName>style.opacity</p:attrName>
                                        </p:attrNameLst>
                                      </p:cBhvr>
                                      <p:to>
                                        <p:strVal val="0.5"/>
                                      </p:to>
                                    </p:set>
                                    <p:animEffect filter="image" prLst="opacity: 0.5">
                                      <p:cBhvr rctx="IE">
                                        <p:cTn id="13" dur="indefinite"/>
                                        <p:tgtEl>
                                          <p:spTgt spid="9">
                                            <p:txEl>
                                              <p:pRg st="5" end="5"/>
                                            </p:txEl>
                                          </p:spTgt>
                                        </p:tgtEl>
                                      </p:cBhvr>
                                    </p:animEffect>
                                  </p:childTnLst>
                                </p:cTn>
                              </p:par>
                              <p:par>
                                <p:cTn id="14" presetID="9" presetClass="emph" presetSubtype="0" nodeType="withEffect">
                                  <p:stCondLst>
                                    <p:cond delay="0"/>
                                  </p:stCondLst>
                                  <p:childTnLst>
                                    <p:set>
                                      <p:cBhvr rctx="PPT">
                                        <p:cTn id="15" dur="indefinite"/>
                                        <p:tgtEl>
                                          <p:spTgt spid="9">
                                            <p:txEl>
                                              <p:pRg st="2" end="2"/>
                                            </p:txEl>
                                          </p:spTgt>
                                        </p:tgtEl>
                                        <p:attrNameLst>
                                          <p:attrName>style.opacity</p:attrName>
                                        </p:attrNameLst>
                                      </p:cBhvr>
                                      <p:to>
                                        <p:strVal val="0.5"/>
                                      </p:to>
                                    </p:set>
                                    <p:animEffect filter="image" prLst="opacity: 0.5">
                                      <p:cBhvr rctx="IE">
                                        <p:cTn id="16" dur="indefinite"/>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Underrubrik 6"/>
          <p:cNvSpPr txBox="1">
            <a:spLocks/>
          </p:cNvSpPr>
          <p:nvPr/>
        </p:nvSpPr>
        <p:spPr bwMode="auto">
          <a:xfrm>
            <a:off x="858580" y="1052736"/>
            <a:ext cx="7529844" cy="5112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noProof="0" dirty="0" smtClean="0">
                <a:ln>
                  <a:noFill/>
                </a:ln>
                <a:solidFill>
                  <a:srgbClr val="000000"/>
                </a:solidFill>
                <a:effectLst/>
                <a:uLnTx/>
                <a:uFillTx/>
                <a:latin typeface="Arial"/>
              </a:rPr>
              <a:t>Varför</a:t>
            </a:r>
            <a:r>
              <a:rPr kumimoji="0" lang="sv-SE" altLang="sv-SE" sz="2400" b="0" i="0" u="none" strike="noStrike" kern="0" cap="none" spc="0" normalizeH="0" baseline="0" noProof="0" dirty="0" smtClean="0">
                <a:ln>
                  <a:noFill/>
                </a:ln>
                <a:solidFill>
                  <a:srgbClr val="000000"/>
                </a:solidFill>
                <a:effectLst/>
                <a:uLnTx/>
                <a:uFillTx/>
                <a:latin typeface="Arial"/>
              </a:rPr>
              <a:t> riktade hälsosamtal?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noProof="0" dirty="0" smtClean="0">
                <a:ln>
                  <a:noFill/>
                </a:ln>
                <a:solidFill>
                  <a:srgbClr val="000000"/>
                </a:solidFill>
                <a:effectLst/>
                <a:uLnTx/>
                <a:uFillTx/>
                <a:latin typeface="Arial"/>
              </a:rPr>
              <a:t>Vad</a:t>
            </a:r>
            <a:r>
              <a:rPr kumimoji="0" lang="sv-SE" altLang="sv-SE" sz="2400" b="0" i="0" u="none" strike="noStrike" kern="0" cap="none" spc="0" normalizeH="0" baseline="0" noProof="0" dirty="0" smtClean="0">
                <a:ln>
                  <a:noFill/>
                </a:ln>
                <a:solidFill>
                  <a:srgbClr val="000000"/>
                </a:solidFill>
                <a:effectLst/>
                <a:uLnTx/>
                <a:uFillTx/>
                <a:latin typeface="Arial"/>
              </a:rPr>
              <a:t> utmärker riktade hälsosamtal?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noProof="0" dirty="0" smtClean="0">
                <a:ln>
                  <a:noFill/>
                </a:ln>
                <a:solidFill>
                  <a:srgbClr val="000000"/>
                </a:solidFill>
                <a:effectLst/>
                <a:uLnTx/>
                <a:uFillTx/>
                <a:latin typeface="Arial"/>
              </a:rPr>
              <a:t>Vad</a:t>
            </a:r>
            <a:r>
              <a:rPr kumimoji="0" lang="sv-SE" altLang="sv-SE" sz="2400" b="0" i="0" u="none" strike="noStrike" kern="0" cap="none" spc="0" normalizeH="0" baseline="0" noProof="0" dirty="0" smtClean="0">
                <a:ln>
                  <a:noFill/>
                </a:ln>
                <a:solidFill>
                  <a:srgbClr val="000000"/>
                </a:solidFill>
                <a:effectLst/>
                <a:uLnTx/>
                <a:uFillTx/>
                <a:latin typeface="Arial"/>
              </a:rPr>
              <a:t> händer efter hälsosamtal?</a:t>
            </a:r>
          </a:p>
          <a:p>
            <a:pPr marL="342900" indent="-342900" algn="l">
              <a:buFont typeface="Arial" panose="020B0604020202020204" pitchFamily="34" charset="0"/>
              <a:buChar char="•"/>
            </a:pPr>
            <a:r>
              <a:rPr lang="sv-SE" altLang="sv-SE" sz="2400" b="1" kern="0" dirty="0">
                <a:solidFill>
                  <a:srgbClr val="000000"/>
                </a:solidFill>
                <a:latin typeface="Arial"/>
              </a:rPr>
              <a:t>Vad </a:t>
            </a:r>
            <a:r>
              <a:rPr lang="sv-SE" altLang="sv-SE" sz="2400" kern="0" dirty="0">
                <a:solidFill>
                  <a:srgbClr val="000000"/>
                </a:solidFill>
                <a:latin typeface="Arial"/>
              </a:rPr>
              <a:t>kostar det?</a:t>
            </a:r>
          </a:p>
          <a:p>
            <a:pPr marL="342900" indent="-342900" algn="l">
              <a:buFont typeface="Arial" panose="020B0604020202020204" pitchFamily="34" charset="0"/>
              <a:buChar char="•"/>
            </a:pPr>
            <a:r>
              <a:rPr lang="sv-SE" altLang="sv-SE" sz="2400" b="1" kern="0" dirty="0">
                <a:solidFill>
                  <a:srgbClr val="000000"/>
                </a:solidFill>
                <a:latin typeface="Arial"/>
              </a:rPr>
              <a:t>Vad</a:t>
            </a:r>
            <a:r>
              <a:rPr lang="sv-SE" altLang="sv-SE" sz="2400" kern="0" dirty="0">
                <a:solidFill>
                  <a:srgbClr val="000000"/>
                </a:solidFill>
                <a:latin typeface="Arial"/>
              </a:rPr>
              <a:t> behövs för att genomföra hälsosamtal?</a:t>
            </a:r>
            <a:endParaRPr lang="sv-SE" altLang="sv-SE" sz="2400" b="1" kern="0" dirty="0">
              <a:solidFill>
                <a:srgbClr val="000000"/>
              </a:solidFill>
              <a:latin typeface="Arial"/>
            </a:endParaRPr>
          </a:p>
          <a:p>
            <a:pPr marL="342900" indent="-342900" algn="l">
              <a:buFont typeface="Arial" panose="020B0604020202020204" pitchFamily="34" charset="0"/>
              <a:buChar char="•"/>
              <a:defRPr/>
            </a:pPr>
            <a:r>
              <a:rPr lang="sv-SE" altLang="sv-SE" sz="2400" b="1" kern="0" dirty="0">
                <a:solidFill>
                  <a:srgbClr val="000000"/>
                </a:solidFill>
                <a:latin typeface="Arial"/>
              </a:rPr>
              <a:t>Vem</a:t>
            </a:r>
            <a:r>
              <a:rPr lang="sv-SE" altLang="sv-SE" sz="2400" kern="0" dirty="0">
                <a:solidFill>
                  <a:srgbClr val="000000"/>
                </a:solidFill>
                <a:latin typeface="Arial"/>
              </a:rPr>
              <a:t> kan genomföra </a:t>
            </a:r>
            <a:r>
              <a:rPr lang="sv-SE" altLang="sv-SE" sz="2400" kern="0" dirty="0" smtClean="0">
                <a:solidFill>
                  <a:srgbClr val="000000"/>
                </a:solidFill>
                <a:latin typeface="Arial"/>
              </a:rPr>
              <a:t>hälsosamtal?</a:t>
            </a:r>
            <a:endParaRPr lang="sv-SE" altLang="sv-SE" sz="2400" kern="0" dirty="0">
              <a:solidFill>
                <a:srgbClr val="000000"/>
              </a:solidFill>
              <a:latin typeface="Arial"/>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noProof="0" dirty="0" smtClean="0">
                <a:ln>
                  <a:noFill/>
                </a:ln>
                <a:solidFill>
                  <a:srgbClr val="000000"/>
                </a:solidFill>
                <a:effectLst/>
                <a:uLnTx/>
                <a:uFillTx/>
                <a:latin typeface="Arial"/>
              </a:rPr>
              <a:t>Hur</a:t>
            </a:r>
            <a:r>
              <a:rPr kumimoji="0" lang="sv-SE" altLang="sv-SE" sz="2400" b="0" i="0" u="none" strike="noStrike" kern="0" cap="none" spc="0" normalizeH="0" baseline="0" noProof="0" dirty="0" smtClean="0">
                <a:ln>
                  <a:noFill/>
                </a:ln>
                <a:solidFill>
                  <a:srgbClr val="000000"/>
                </a:solidFill>
                <a:effectLst/>
                <a:uLnTx/>
                <a:uFillTx/>
                <a:latin typeface="Arial"/>
              </a:rPr>
              <a:t> går det till?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noProof="0" dirty="0" smtClean="0">
                <a:ln>
                  <a:noFill/>
                </a:ln>
                <a:solidFill>
                  <a:srgbClr val="000000"/>
                </a:solidFill>
                <a:effectLst/>
                <a:uLnTx/>
                <a:uFillTx/>
                <a:latin typeface="Arial"/>
              </a:rPr>
              <a:t>Vilka</a:t>
            </a:r>
            <a:r>
              <a:rPr kumimoji="0" lang="sv-SE" altLang="sv-SE" sz="2400" b="0" i="0" u="none" strike="noStrike" kern="0" cap="none" spc="0" normalizeH="0" baseline="0" noProof="0" dirty="0" smtClean="0">
                <a:ln>
                  <a:noFill/>
                </a:ln>
                <a:solidFill>
                  <a:srgbClr val="000000"/>
                </a:solidFill>
                <a:effectLst/>
                <a:uLnTx/>
                <a:uFillTx/>
                <a:latin typeface="Arial"/>
              </a:rPr>
              <a:t> deltar i riktade hälsosamtal?</a:t>
            </a:r>
          </a:p>
          <a:p>
            <a:pPr marL="342900" indent="-342900" algn="l">
              <a:buFont typeface="Arial" panose="020B0604020202020204" pitchFamily="34" charset="0"/>
              <a:buChar char="•"/>
            </a:pPr>
            <a:r>
              <a:rPr lang="sv-SE" altLang="sv-SE" sz="2400" b="1" kern="0" dirty="0">
                <a:solidFill>
                  <a:srgbClr val="000000"/>
                </a:solidFill>
                <a:latin typeface="Arial"/>
              </a:rPr>
              <a:t>Vad </a:t>
            </a:r>
            <a:r>
              <a:rPr lang="sv-SE" altLang="sv-SE" sz="2400" kern="0" dirty="0">
                <a:solidFill>
                  <a:srgbClr val="000000"/>
                </a:solidFill>
                <a:latin typeface="Arial"/>
              </a:rPr>
              <a:t>tycker deltagarna?</a:t>
            </a:r>
            <a:endParaRPr lang="sv-SE" altLang="sv-SE" sz="2400" b="1" kern="0" dirty="0">
              <a:solidFill>
                <a:srgbClr val="000000"/>
              </a:solidFill>
              <a:latin typeface="Arial"/>
            </a:endParaRPr>
          </a:p>
          <a:p>
            <a:pPr marL="342900" indent="-342900" algn="l">
              <a:buFont typeface="Arial" panose="020B0604020202020204" pitchFamily="34" charset="0"/>
              <a:buChar char="•"/>
            </a:pPr>
            <a:r>
              <a:rPr lang="sv-SE" altLang="sv-SE" sz="2400" b="1" kern="0" dirty="0">
                <a:solidFill>
                  <a:srgbClr val="000000"/>
                </a:solidFill>
                <a:latin typeface="Arial"/>
              </a:rPr>
              <a:t>Vad</a:t>
            </a:r>
            <a:r>
              <a:rPr lang="sv-SE" altLang="sv-SE" sz="2400" kern="0" dirty="0">
                <a:solidFill>
                  <a:srgbClr val="000000"/>
                </a:solidFill>
                <a:latin typeface="Arial"/>
              </a:rPr>
              <a:t> säger andra?</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altLang="sv-SE" sz="2400" b="1" i="0" u="none" strike="noStrike" kern="0" cap="none" spc="0" normalizeH="0" baseline="0" noProof="0" dirty="0" smtClean="0">
                <a:ln>
                  <a:noFill/>
                </a:ln>
                <a:solidFill>
                  <a:srgbClr val="000000"/>
                </a:solidFill>
                <a:effectLst/>
                <a:uLnTx/>
                <a:uFillTx/>
                <a:latin typeface="Arial"/>
              </a:rPr>
              <a:t>Vilka</a:t>
            </a:r>
            <a:r>
              <a:rPr kumimoji="0" lang="sv-SE" altLang="sv-SE" sz="2400" b="0" i="0" u="none" strike="noStrike" kern="0" cap="none" spc="0" normalizeH="0" baseline="0" noProof="0" dirty="0" smtClean="0">
                <a:ln>
                  <a:noFill/>
                </a:ln>
                <a:solidFill>
                  <a:srgbClr val="000000"/>
                </a:solidFill>
                <a:effectLst/>
                <a:uLnTx/>
                <a:uFillTx/>
                <a:latin typeface="Arial"/>
              </a:rPr>
              <a:t> erbjuder riktade hälsosamtal?</a:t>
            </a:r>
          </a:p>
        </p:txBody>
      </p:sp>
    </p:spTree>
    <p:extLst>
      <p:ext uri="{BB962C8B-B14F-4D97-AF65-F5344CB8AC3E}">
        <p14:creationId xmlns:p14="http://schemas.microsoft.com/office/powerpoint/2010/main" val="2051626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pSp>
        <p:nvGrpSpPr>
          <p:cNvPr id="17" name="Grupp 16"/>
          <p:cNvGrpSpPr/>
          <p:nvPr/>
        </p:nvGrpSpPr>
        <p:grpSpPr>
          <a:xfrm>
            <a:off x="990314" y="1556792"/>
            <a:ext cx="7128792" cy="4824536"/>
            <a:chOff x="304800" y="327868"/>
            <a:chExt cx="8534400" cy="641350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868"/>
              <a:ext cx="8534400" cy="641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p 18"/>
            <p:cNvGrpSpPr/>
            <p:nvPr/>
          </p:nvGrpSpPr>
          <p:grpSpPr>
            <a:xfrm>
              <a:off x="1135496" y="4873949"/>
              <a:ext cx="6604856" cy="334067"/>
              <a:chOff x="1135496" y="4873949"/>
              <a:chExt cx="6604856" cy="334067"/>
            </a:xfrm>
          </p:grpSpPr>
          <p:sp>
            <p:nvSpPr>
              <p:cNvPr id="20" name="Rektangel 19"/>
              <p:cNvSpPr/>
              <p:nvPr/>
            </p:nvSpPr>
            <p:spPr>
              <a:xfrm>
                <a:off x="1331640" y="4919984"/>
                <a:ext cx="64087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sv-SE" sz="2000" smtClean="0">
                  <a:solidFill>
                    <a:srgbClr val="FFFFFF"/>
                  </a:solidFill>
                </a:endParaRPr>
              </a:p>
            </p:txBody>
          </p:sp>
          <p:sp>
            <p:nvSpPr>
              <p:cNvPr id="21" name="textruta 20"/>
              <p:cNvSpPr txBox="1"/>
              <p:nvPr/>
            </p:nvSpPr>
            <p:spPr>
              <a:xfrm>
                <a:off x="1135496" y="487394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1984-1988</a:t>
                </a:r>
              </a:p>
            </p:txBody>
          </p:sp>
          <p:sp>
            <p:nvSpPr>
              <p:cNvPr id="22" name="textruta 21"/>
              <p:cNvSpPr txBox="1"/>
              <p:nvPr/>
            </p:nvSpPr>
            <p:spPr>
              <a:xfrm>
                <a:off x="2512379" y="4877193"/>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1986-1990</a:t>
                </a:r>
              </a:p>
            </p:txBody>
          </p:sp>
          <p:sp>
            <p:nvSpPr>
              <p:cNvPr id="23" name="textruta 22"/>
              <p:cNvSpPr txBox="1"/>
              <p:nvPr/>
            </p:nvSpPr>
            <p:spPr>
              <a:xfrm>
                <a:off x="3905156" y="4880193"/>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1988-1992</a:t>
                </a:r>
              </a:p>
            </p:txBody>
          </p:sp>
          <p:sp>
            <p:nvSpPr>
              <p:cNvPr id="24" name="textruta 23"/>
              <p:cNvSpPr txBox="1"/>
              <p:nvPr/>
            </p:nvSpPr>
            <p:spPr>
              <a:xfrm>
                <a:off x="5288166" y="4877193"/>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1990-1994</a:t>
                </a:r>
              </a:p>
            </p:txBody>
          </p:sp>
          <p:sp>
            <p:nvSpPr>
              <p:cNvPr id="25" name="textruta 24"/>
              <p:cNvSpPr txBox="1"/>
              <p:nvPr/>
            </p:nvSpPr>
            <p:spPr>
              <a:xfrm>
                <a:off x="6689327" y="488881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1992-1996</a:t>
                </a:r>
              </a:p>
            </p:txBody>
          </p:sp>
        </p:grpSp>
      </p:grpSp>
      <p:sp>
        <p:nvSpPr>
          <p:cNvPr id="26" name="textruta 25"/>
          <p:cNvSpPr txBox="1"/>
          <p:nvPr/>
        </p:nvSpPr>
        <p:spPr>
          <a:xfrm>
            <a:off x="5274461" y="5483669"/>
            <a:ext cx="3703258" cy="830997"/>
          </a:xfrm>
          <a:prstGeom prst="rect">
            <a:avLst/>
          </a:prstGeom>
          <a:noFill/>
        </p:spPr>
        <p:txBody>
          <a:bodyPr wrap="none" rtlCol="0">
            <a:spAutoFit/>
          </a:bodyPr>
          <a:lstStyle/>
          <a:p>
            <a:r>
              <a:rPr lang="sv-SE" sz="1200" dirty="0">
                <a:solidFill>
                  <a:srgbClr val="000000"/>
                </a:solidFill>
              </a:rPr>
              <a:t>Lingfors H, Persson LG, Lindström K, Ljungquist B, </a:t>
            </a:r>
            <a:endParaRPr lang="sv-SE" sz="1200" dirty="0" smtClean="0">
              <a:solidFill>
                <a:srgbClr val="000000"/>
              </a:solidFill>
            </a:endParaRPr>
          </a:p>
          <a:p>
            <a:r>
              <a:rPr lang="sv-SE" sz="1200" dirty="0" smtClean="0">
                <a:solidFill>
                  <a:srgbClr val="000000"/>
                </a:solidFill>
              </a:rPr>
              <a:t>Bengtsson </a:t>
            </a:r>
            <a:r>
              <a:rPr lang="sv-SE" sz="1200" dirty="0">
                <a:solidFill>
                  <a:srgbClr val="000000"/>
                </a:solidFill>
              </a:rPr>
              <a:t>C. </a:t>
            </a:r>
            <a:r>
              <a:rPr lang="en-GB" sz="1200" dirty="0" smtClean="0">
                <a:solidFill>
                  <a:srgbClr val="000000"/>
                </a:solidFill>
              </a:rPr>
              <a:t>Time </a:t>
            </a:r>
            <a:r>
              <a:rPr lang="en-GB" sz="1200" dirty="0">
                <a:solidFill>
                  <a:srgbClr val="000000"/>
                </a:solidFill>
              </a:rPr>
              <a:t>for a "vision zero" concerning </a:t>
            </a:r>
            <a:endParaRPr lang="en-GB" sz="1200" dirty="0" smtClean="0">
              <a:solidFill>
                <a:srgbClr val="000000"/>
              </a:solidFill>
            </a:endParaRPr>
          </a:p>
          <a:p>
            <a:r>
              <a:rPr lang="en-GB" sz="1200" dirty="0" smtClean="0">
                <a:solidFill>
                  <a:srgbClr val="000000"/>
                </a:solidFill>
              </a:rPr>
              <a:t>premature </a:t>
            </a:r>
            <a:r>
              <a:rPr lang="en-GB" sz="1200" dirty="0">
                <a:solidFill>
                  <a:srgbClr val="000000"/>
                </a:solidFill>
              </a:rPr>
              <a:t>death from ischaemic heart disease? </a:t>
            </a:r>
            <a:endParaRPr lang="en-GB" sz="1200" dirty="0" smtClean="0">
              <a:solidFill>
                <a:srgbClr val="000000"/>
              </a:solidFill>
            </a:endParaRPr>
          </a:p>
          <a:p>
            <a:r>
              <a:rPr lang="en-GB" sz="1200" i="1" dirty="0" err="1" smtClean="0">
                <a:solidFill>
                  <a:srgbClr val="000000"/>
                </a:solidFill>
              </a:rPr>
              <a:t>Scand</a:t>
            </a:r>
            <a:r>
              <a:rPr lang="en-GB" sz="1200" i="1" dirty="0" smtClean="0">
                <a:solidFill>
                  <a:srgbClr val="000000"/>
                </a:solidFill>
              </a:rPr>
              <a:t> </a:t>
            </a:r>
            <a:r>
              <a:rPr lang="en-GB" sz="1200" i="1" dirty="0">
                <a:solidFill>
                  <a:srgbClr val="000000"/>
                </a:solidFill>
              </a:rPr>
              <a:t>J Prim Health Care</a:t>
            </a:r>
            <a:r>
              <a:rPr lang="en-GB" sz="1200" dirty="0">
                <a:solidFill>
                  <a:srgbClr val="000000"/>
                </a:solidFill>
              </a:rPr>
              <a:t>. 2002 Mar;20(1):28-32.</a:t>
            </a:r>
            <a:endParaRPr lang="sv-SE" sz="1200" dirty="0">
              <a:solidFill>
                <a:srgbClr val="000000"/>
              </a:solidFill>
            </a:endParaRPr>
          </a:p>
        </p:txBody>
      </p:sp>
      <p:sp>
        <p:nvSpPr>
          <p:cNvPr id="27" name="textruta 26"/>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3990059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pSp>
        <p:nvGrpSpPr>
          <p:cNvPr id="9" name="Grupp 8"/>
          <p:cNvGrpSpPr/>
          <p:nvPr/>
        </p:nvGrpSpPr>
        <p:grpSpPr>
          <a:xfrm>
            <a:off x="1187624" y="1484784"/>
            <a:ext cx="6696744" cy="5112568"/>
            <a:chOff x="228600" y="270718"/>
            <a:chExt cx="8610600" cy="647065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0718"/>
              <a:ext cx="8610600" cy="647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ktangel 10"/>
            <p:cNvSpPr/>
            <p:nvPr/>
          </p:nvSpPr>
          <p:spPr>
            <a:xfrm>
              <a:off x="1331640" y="4885480"/>
              <a:ext cx="64087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sv-SE" sz="2000" smtClean="0">
                <a:solidFill>
                  <a:srgbClr val="FFFFFF"/>
                </a:solidFill>
              </a:endParaRPr>
            </a:p>
          </p:txBody>
        </p:sp>
        <p:sp>
          <p:nvSpPr>
            <p:cNvPr id="12" name="textruta 11"/>
            <p:cNvSpPr txBox="1"/>
            <p:nvPr/>
          </p:nvSpPr>
          <p:spPr>
            <a:xfrm>
              <a:off x="1092366" y="487394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1984-1988</a:t>
              </a:r>
            </a:p>
          </p:txBody>
        </p:sp>
        <p:sp>
          <p:nvSpPr>
            <p:cNvPr id="13" name="textruta 12"/>
            <p:cNvSpPr txBox="1"/>
            <p:nvPr/>
          </p:nvSpPr>
          <p:spPr>
            <a:xfrm>
              <a:off x="2469249" y="4877193"/>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1986-1990</a:t>
              </a:r>
            </a:p>
          </p:txBody>
        </p:sp>
        <p:sp>
          <p:nvSpPr>
            <p:cNvPr id="14" name="textruta 13"/>
            <p:cNvSpPr txBox="1"/>
            <p:nvPr/>
          </p:nvSpPr>
          <p:spPr>
            <a:xfrm>
              <a:off x="3862026" y="4880193"/>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1988-1992</a:t>
              </a:r>
            </a:p>
          </p:txBody>
        </p:sp>
        <p:sp>
          <p:nvSpPr>
            <p:cNvPr id="15" name="textruta 14"/>
            <p:cNvSpPr txBox="1"/>
            <p:nvPr/>
          </p:nvSpPr>
          <p:spPr>
            <a:xfrm>
              <a:off x="5245036" y="4877193"/>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1990-1994</a:t>
              </a:r>
            </a:p>
          </p:txBody>
        </p:sp>
        <p:sp>
          <p:nvSpPr>
            <p:cNvPr id="16" name="textruta 15"/>
            <p:cNvSpPr txBox="1"/>
            <p:nvPr/>
          </p:nvSpPr>
          <p:spPr>
            <a:xfrm>
              <a:off x="6646197" y="488881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1992-1996</a:t>
              </a:r>
            </a:p>
          </p:txBody>
        </p:sp>
      </p:grpSp>
      <p:sp>
        <p:nvSpPr>
          <p:cNvPr id="17" name="textruta 16"/>
          <p:cNvSpPr txBox="1"/>
          <p:nvPr/>
        </p:nvSpPr>
        <p:spPr>
          <a:xfrm>
            <a:off x="5274461" y="5483669"/>
            <a:ext cx="3703258" cy="830997"/>
          </a:xfrm>
          <a:prstGeom prst="rect">
            <a:avLst/>
          </a:prstGeom>
          <a:noFill/>
        </p:spPr>
        <p:txBody>
          <a:bodyPr wrap="none" rtlCol="0">
            <a:spAutoFit/>
          </a:bodyPr>
          <a:lstStyle/>
          <a:p>
            <a:r>
              <a:rPr lang="sv-SE" sz="1200" dirty="0">
                <a:solidFill>
                  <a:srgbClr val="000000"/>
                </a:solidFill>
              </a:rPr>
              <a:t>Lingfors H, Persson LG, Lindström K, Ljungquist B, </a:t>
            </a:r>
            <a:endParaRPr lang="sv-SE" sz="1200" dirty="0" smtClean="0">
              <a:solidFill>
                <a:srgbClr val="000000"/>
              </a:solidFill>
            </a:endParaRPr>
          </a:p>
          <a:p>
            <a:r>
              <a:rPr lang="sv-SE" sz="1200" dirty="0" smtClean="0">
                <a:solidFill>
                  <a:srgbClr val="000000"/>
                </a:solidFill>
              </a:rPr>
              <a:t>Bengtsson </a:t>
            </a:r>
            <a:r>
              <a:rPr lang="sv-SE" sz="1200" dirty="0">
                <a:solidFill>
                  <a:srgbClr val="000000"/>
                </a:solidFill>
              </a:rPr>
              <a:t>C. </a:t>
            </a:r>
            <a:r>
              <a:rPr lang="en-GB" sz="1200" dirty="0" smtClean="0">
                <a:solidFill>
                  <a:srgbClr val="000000"/>
                </a:solidFill>
              </a:rPr>
              <a:t>Time </a:t>
            </a:r>
            <a:r>
              <a:rPr lang="en-GB" sz="1200" dirty="0">
                <a:solidFill>
                  <a:srgbClr val="000000"/>
                </a:solidFill>
              </a:rPr>
              <a:t>for a "vision zero" concerning </a:t>
            </a:r>
            <a:endParaRPr lang="en-GB" sz="1200" dirty="0" smtClean="0">
              <a:solidFill>
                <a:srgbClr val="000000"/>
              </a:solidFill>
            </a:endParaRPr>
          </a:p>
          <a:p>
            <a:r>
              <a:rPr lang="en-GB" sz="1200" dirty="0" smtClean="0">
                <a:solidFill>
                  <a:srgbClr val="000000"/>
                </a:solidFill>
              </a:rPr>
              <a:t>premature </a:t>
            </a:r>
            <a:r>
              <a:rPr lang="en-GB" sz="1200" dirty="0">
                <a:solidFill>
                  <a:srgbClr val="000000"/>
                </a:solidFill>
              </a:rPr>
              <a:t>death from ischaemic heart disease? </a:t>
            </a:r>
            <a:endParaRPr lang="en-GB" sz="1200" dirty="0" smtClean="0">
              <a:solidFill>
                <a:srgbClr val="000000"/>
              </a:solidFill>
            </a:endParaRPr>
          </a:p>
          <a:p>
            <a:r>
              <a:rPr lang="en-GB" sz="1200" i="1" dirty="0" err="1" smtClean="0">
                <a:solidFill>
                  <a:srgbClr val="000000"/>
                </a:solidFill>
              </a:rPr>
              <a:t>Scand</a:t>
            </a:r>
            <a:r>
              <a:rPr lang="en-GB" sz="1200" i="1" dirty="0" smtClean="0">
                <a:solidFill>
                  <a:srgbClr val="000000"/>
                </a:solidFill>
              </a:rPr>
              <a:t> </a:t>
            </a:r>
            <a:r>
              <a:rPr lang="en-GB" sz="1200" i="1" dirty="0">
                <a:solidFill>
                  <a:srgbClr val="000000"/>
                </a:solidFill>
              </a:rPr>
              <a:t>J Prim Health Care</a:t>
            </a:r>
            <a:r>
              <a:rPr lang="en-GB" sz="1200" dirty="0">
                <a:solidFill>
                  <a:srgbClr val="000000"/>
                </a:solidFill>
              </a:rPr>
              <a:t>. 2002 Mar;20(1):28-32.</a:t>
            </a:r>
            <a:endParaRPr lang="sv-SE" sz="1200" dirty="0">
              <a:solidFill>
                <a:srgbClr val="000000"/>
              </a:solidFill>
            </a:endParaRPr>
          </a:p>
        </p:txBody>
      </p:sp>
      <p:sp>
        <p:nvSpPr>
          <p:cNvPr id="18" name="textruta 17"/>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180762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pSp>
        <p:nvGrpSpPr>
          <p:cNvPr id="8" name="Grupp 7"/>
          <p:cNvGrpSpPr/>
          <p:nvPr/>
        </p:nvGrpSpPr>
        <p:grpSpPr>
          <a:xfrm>
            <a:off x="899592" y="1404065"/>
            <a:ext cx="8712968" cy="4597158"/>
            <a:chOff x="212174" y="219832"/>
            <a:chExt cx="9389026" cy="5225392"/>
          </a:xfrm>
        </p:grpSpPr>
        <p:graphicFrame>
          <p:nvGraphicFramePr>
            <p:cNvPr id="9" name="Object 2"/>
            <p:cNvGraphicFramePr>
              <a:graphicFrameLocks noChangeAspect="1"/>
            </p:cNvGraphicFramePr>
            <p:nvPr>
              <p:extLst>
                <p:ext uri="{D42A27DB-BD31-4B8C-83A1-F6EECF244321}">
                  <p14:modId xmlns:p14="http://schemas.microsoft.com/office/powerpoint/2010/main" val="4091850131"/>
                </p:ext>
              </p:extLst>
            </p:nvPr>
          </p:nvGraphicFramePr>
          <p:xfrm>
            <a:off x="457200" y="720824"/>
            <a:ext cx="9144000" cy="4724400"/>
          </p:xfrm>
          <a:graphic>
            <a:graphicData uri="http://schemas.openxmlformats.org/presentationml/2006/ole">
              <mc:AlternateContent xmlns:mc="http://schemas.openxmlformats.org/markup-compatibility/2006">
                <mc:Choice xmlns:v="urn:schemas-microsoft-com:vml" Requires="v">
                  <p:oleObj spid="_x0000_s3133" name="Kalkylblad" r:id="rId4" imgW="7801213" imgH="5743813" progId="Excel.Sheet.8">
                    <p:embed/>
                  </p:oleObj>
                </mc:Choice>
                <mc:Fallback>
                  <p:oleObj name="Kalkylblad" r:id="rId4" imgW="7801213" imgH="5743813"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720824"/>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3"/>
            <p:cNvSpPr txBox="1">
              <a:spLocks noChangeArrowheads="1"/>
            </p:cNvSpPr>
            <p:nvPr/>
          </p:nvSpPr>
          <p:spPr bwMode="auto">
            <a:xfrm>
              <a:off x="212174" y="219832"/>
              <a:ext cx="7848600" cy="66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sv-SE" sz="1600" dirty="0" smtClean="0">
                  <a:solidFill>
                    <a:srgbClr val="000000"/>
                  </a:solidFill>
                </a:rPr>
                <a:t>Rang position för Habo 1984-1996 avseende mortalitet i ischemisk hjärtsjukdom i jämförelse med 33 jämförbara kommuner</a:t>
              </a:r>
              <a:endParaRPr lang="sv-SE" sz="1600" dirty="0" smtClean="0">
                <a:solidFill>
                  <a:srgbClr val="000000"/>
                </a:solidFill>
                <a:latin typeface="Times New Roman" pitchFamily="18" charset="0"/>
              </a:endParaRPr>
            </a:p>
          </p:txBody>
        </p:sp>
        <p:sp>
          <p:nvSpPr>
            <p:cNvPr id="11" name="Rektangel 10"/>
            <p:cNvSpPr/>
            <p:nvPr/>
          </p:nvSpPr>
          <p:spPr>
            <a:xfrm>
              <a:off x="1331640" y="4945862"/>
              <a:ext cx="64087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sv-SE" sz="2000" smtClean="0">
                <a:solidFill>
                  <a:srgbClr val="FFFFFF"/>
                </a:solidFill>
              </a:endParaRPr>
            </a:p>
          </p:txBody>
        </p:sp>
        <p:sp>
          <p:nvSpPr>
            <p:cNvPr id="12" name="textruta 11"/>
            <p:cNvSpPr txBox="1"/>
            <p:nvPr/>
          </p:nvSpPr>
          <p:spPr>
            <a:xfrm>
              <a:off x="1305390" y="4968835"/>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1984-1988</a:t>
              </a:r>
            </a:p>
          </p:txBody>
        </p:sp>
        <p:sp>
          <p:nvSpPr>
            <p:cNvPr id="13" name="textruta 12"/>
            <p:cNvSpPr txBox="1"/>
            <p:nvPr/>
          </p:nvSpPr>
          <p:spPr>
            <a:xfrm>
              <a:off x="2682273" y="497207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1986-1990</a:t>
              </a:r>
            </a:p>
          </p:txBody>
        </p:sp>
        <p:sp>
          <p:nvSpPr>
            <p:cNvPr id="14" name="textruta 13"/>
            <p:cNvSpPr txBox="1"/>
            <p:nvPr/>
          </p:nvSpPr>
          <p:spPr>
            <a:xfrm>
              <a:off x="4075050" y="497507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1988-1992</a:t>
              </a:r>
            </a:p>
          </p:txBody>
        </p:sp>
        <p:sp>
          <p:nvSpPr>
            <p:cNvPr id="15" name="textruta 14"/>
            <p:cNvSpPr txBox="1"/>
            <p:nvPr/>
          </p:nvSpPr>
          <p:spPr>
            <a:xfrm>
              <a:off x="5458060" y="4972079"/>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1990-1994</a:t>
              </a:r>
            </a:p>
          </p:txBody>
        </p:sp>
        <p:sp>
          <p:nvSpPr>
            <p:cNvPr id="16" name="textruta 15"/>
            <p:cNvSpPr txBox="1"/>
            <p:nvPr/>
          </p:nvSpPr>
          <p:spPr>
            <a:xfrm>
              <a:off x="6859221" y="4983705"/>
              <a:ext cx="915635" cy="276999"/>
            </a:xfrm>
            <a:prstGeom prst="rect">
              <a:avLst/>
            </a:prstGeom>
            <a:noFill/>
          </p:spPr>
          <p:txBody>
            <a:bodyPr wrap="none" rtlCol="0">
              <a:spAutoFit/>
            </a:bodyPr>
            <a:lstStyle/>
            <a:p>
              <a:pPr fontAlgn="base">
                <a:spcBef>
                  <a:spcPct val="0"/>
                </a:spcBef>
                <a:spcAft>
                  <a:spcPct val="0"/>
                </a:spcAft>
              </a:pPr>
              <a:r>
                <a:rPr lang="sv-SE" sz="1200" b="1" dirty="0" smtClean="0">
                  <a:solidFill>
                    <a:srgbClr val="000000"/>
                  </a:solidFill>
                </a:rPr>
                <a:t>1992-1996</a:t>
              </a:r>
            </a:p>
          </p:txBody>
        </p:sp>
      </p:grpSp>
      <p:sp>
        <p:nvSpPr>
          <p:cNvPr id="18" name="textruta 17"/>
          <p:cNvSpPr txBox="1"/>
          <p:nvPr/>
        </p:nvSpPr>
        <p:spPr>
          <a:xfrm>
            <a:off x="5441234" y="3621613"/>
            <a:ext cx="3703258" cy="830997"/>
          </a:xfrm>
          <a:prstGeom prst="rect">
            <a:avLst/>
          </a:prstGeom>
          <a:noFill/>
        </p:spPr>
        <p:txBody>
          <a:bodyPr wrap="none" rtlCol="0">
            <a:spAutoFit/>
          </a:bodyPr>
          <a:lstStyle/>
          <a:p>
            <a:r>
              <a:rPr lang="sv-SE" sz="1200" dirty="0">
                <a:solidFill>
                  <a:srgbClr val="000000"/>
                </a:solidFill>
              </a:rPr>
              <a:t>Lingfors H, Persson LG, Lindström K, Ljungquist B, </a:t>
            </a:r>
            <a:endParaRPr lang="sv-SE" sz="1200" dirty="0" smtClean="0">
              <a:solidFill>
                <a:srgbClr val="000000"/>
              </a:solidFill>
            </a:endParaRPr>
          </a:p>
          <a:p>
            <a:r>
              <a:rPr lang="sv-SE" sz="1200" dirty="0" smtClean="0">
                <a:solidFill>
                  <a:srgbClr val="000000"/>
                </a:solidFill>
              </a:rPr>
              <a:t>Bengtsson </a:t>
            </a:r>
            <a:r>
              <a:rPr lang="sv-SE" sz="1200" dirty="0">
                <a:solidFill>
                  <a:srgbClr val="000000"/>
                </a:solidFill>
              </a:rPr>
              <a:t>C. </a:t>
            </a:r>
            <a:r>
              <a:rPr lang="en-GB" sz="1200" dirty="0" smtClean="0">
                <a:solidFill>
                  <a:srgbClr val="000000"/>
                </a:solidFill>
              </a:rPr>
              <a:t>Time </a:t>
            </a:r>
            <a:r>
              <a:rPr lang="en-GB" sz="1200" dirty="0">
                <a:solidFill>
                  <a:srgbClr val="000000"/>
                </a:solidFill>
              </a:rPr>
              <a:t>for a "vision zero" concerning </a:t>
            </a:r>
            <a:endParaRPr lang="en-GB" sz="1200" dirty="0" smtClean="0">
              <a:solidFill>
                <a:srgbClr val="000000"/>
              </a:solidFill>
            </a:endParaRPr>
          </a:p>
          <a:p>
            <a:r>
              <a:rPr lang="en-GB" sz="1200" dirty="0" smtClean="0">
                <a:solidFill>
                  <a:srgbClr val="000000"/>
                </a:solidFill>
              </a:rPr>
              <a:t>premature </a:t>
            </a:r>
            <a:r>
              <a:rPr lang="en-GB" sz="1200" dirty="0">
                <a:solidFill>
                  <a:srgbClr val="000000"/>
                </a:solidFill>
              </a:rPr>
              <a:t>death from ischaemic heart disease? </a:t>
            </a:r>
            <a:endParaRPr lang="en-GB" sz="1200" dirty="0" smtClean="0">
              <a:solidFill>
                <a:srgbClr val="000000"/>
              </a:solidFill>
            </a:endParaRPr>
          </a:p>
          <a:p>
            <a:r>
              <a:rPr lang="en-GB" sz="1200" i="1" dirty="0" err="1" smtClean="0">
                <a:solidFill>
                  <a:srgbClr val="000000"/>
                </a:solidFill>
              </a:rPr>
              <a:t>Scand</a:t>
            </a:r>
            <a:r>
              <a:rPr lang="en-GB" sz="1200" i="1" dirty="0" smtClean="0">
                <a:solidFill>
                  <a:srgbClr val="000000"/>
                </a:solidFill>
              </a:rPr>
              <a:t> </a:t>
            </a:r>
            <a:r>
              <a:rPr lang="en-GB" sz="1200" i="1" dirty="0">
                <a:solidFill>
                  <a:srgbClr val="000000"/>
                </a:solidFill>
              </a:rPr>
              <a:t>J Prim Health Care</a:t>
            </a:r>
            <a:r>
              <a:rPr lang="en-GB" sz="1200" dirty="0">
                <a:solidFill>
                  <a:srgbClr val="000000"/>
                </a:solidFill>
              </a:rPr>
              <a:t>. 2002 Mar;20(1):28-32.</a:t>
            </a:r>
            <a:endParaRPr lang="sv-SE" sz="1200" dirty="0">
              <a:solidFill>
                <a:srgbClr val="000000"/>
              </a:solidFill>
            </a:endParaRPr>
          </a:p>
        </p:txBody>
      </p:sp>
      <p:sp>
        <p:nvSpPr>
          <p:cNvPr id="19" name="textruta 18"/>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3769063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Underrubrik 2"/>
          <p:cNvSpPr txBox="1">
            <a:spLocks/>
          </p:cNvSpPr>
          <p:nvPr/>
        </p:nvSpPr>
        <p:spPr bwMode="auto">
          <a:xfrm>
            <a:off x="1331640" y="2420888"/>
            <a:ext cx="6400800"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sv-SE" sz="2800" kern="0" dirty="0" smtClean="0">
                <a:solidFill>
                  <a:srgbClr val="000000"/>
                </a:solidFill>
                <a:latin typeface="Arial"/>
              </a:rPr>
              <a:t>… m</a:t>
            </a:r>
            <a:r>
              <a:rPr kumimoji="0" lang="sv-SE" sz="2800" b="0" i="0" u="none" strike="noStrike" kern="0" cap="none" spc="0" normalizeH="0" baseline="0" noProof="0" dirty="0" smtClean="0">
                <a:ln>
                  <a:noFill/>
                </a:ln>
                <a:solidFill>
                  <a:srgbClr val="000000"/>
                </a:solidFill>
                <a:effectLst/>
                <a:uLnTx/>
                <a:uFillTx/>
                <a:latin typeface="Arial"/>
                <a:ea typeface="+mn-ea"/>
                <a:cs typeface="+mn-cs"/>
              </a:rPr>
              <a:t>ed avseende på:</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Levnadsvanor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Biologiska riskmarkörer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Diabetes</a:t>
            </a:r>
          </a:p>
          <a:p>
            <a:pPr marL="342900" indent="-342900" algn="l">
              <a:buFont typeface="Arial" panose="020B0604020202020204" pitchFamily="34" charset="0"/>
              <a:buChar char="•"/>
            </a:pPr>
            <a:r>
              <a:rPr lang="sv-SE" sz="2800" kern="0" dirty="0">
                <a:solidFill>
                  <a:srgbClr val="000000"/>
                </a:solidFill>
                <a:latin typeface="Arial"/>
              </a:rPr>
              <a:t>Hjärtkärlsjukdom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800" b="0" i="0" u="none" strike="noStrike" kern="0" cap="none" spc="0" normalizeH="0" baseline="0" noProof="0" dirty="0" smtClean="0">
                <a:ln>
                  <a:noFill/>
                </a:ln>
                <a:solidFill>
                  <a:srgbClr val="000000"/>
                </a:solidFill>
                <a:effectLst/>
                <a:uLnTx/>
                <a:uFillTx/>
                <a:latin typeface="Arial"/>
                <a:ea typeface="+mn-ea"/>
                <a:cs typeface="+mn-cs"/>
              </a:rPr>
              <a:t>Mortalitet</a:t>
            </a:r>
            <a:endParaRPr kumimoji="0" lang="sv-SE" sz="28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ruta 7"/>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386273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9">
                                            <p:txEl>
                                              <p:pRg st="1" end="1"/>
                                            </p:txEl>
                                          </p:spTgt>
                                        </p:tgtEl>
                                        <p:attrNameLst>
                                          <p:attrName>style.opacity</p:attrName>
                                        </p:attrNameLst>
                                      </p:cBhvr>
                                      <p:to>
                                        <p:strVal val="0.5"/>
                                      </p:to>
                                    </p:set>
                                    <p:animEffect filter="image" prLst="opacity: 0.5">
                                      <p:cBhvr rctx="IE">
                                        <p:cTn id="7" dur="indefinite"/>
                                        <p:tgtEl>
                                          <p:spTgt spid="9">
                                            <p:txEl>
                                              <p:pRg st="1" end="1"/>
                                            </p:txEl>
                                          </p:spTgt>
                                        </p:tgtEl>
                                      </p:cBhvr>
                                    </p:animEffect>
                                  </p:childTnLst>
                                </p:cTn>
                              </p:par>
                              <p:par>
                                <p:cTn id="8" presetID="9" presetClass="emph" presetSubtype="0" nodeType="withEffect">
                                  <p:stCondLst>
                                    <p:cond delay="0"/>
                                  </p:stCondLst>
                                  <p:childTnLst>
                                    <p:set>
                                      <p:cBhvr rctx="PPT">
                                        <p:cTn id="9" dur="indefinite"/>
                                        <p:tgtEl>
                                          <p:spTgt spid="9">
                                            <p:txEl>
                                              <p:pRg st="3" end="3"/>
                                            </p:txEl>
                                          </p:spTgt>
                                        </p:tgtEl>
                                        <p:attrNameLst>
                                          <p:attrName>style.opacity</p:attrName>
                                        </p:attrNameLst>
                                      </p:cBhvr>
                                      <p:to>
                                        <p:strVal val="0.5"/>
                                      </p:to>
                                    </p:set>
                                    <p:animEffect filter="image" prLst="opacity: 0.5">
                                      <p:cBhvr rctx="IE">
                                        <p:cTn id="10" dur="indefinite"/>
                                        <p:tgtEl>
                                          <p:spTgt spid="9">
                                            <p:txEl>
                                              <p:pRg st="3" end="3"/>
                                            </p:txEl>
                                          </p:spTgt>
                                        </p:tgtEl>
                                      </p:cBhvr>
                                    </p:animEffect>
                                  </p:childTnLst>
                                </p:cTn>
                              </p:par>
                              <p:par>
                                <p:cTn id="11" presetID="9" presetClass="emph" presetSubtype="0" nodeType="withEffect">
                                  <p:stCondLst>
                                    <p:cond delay="0"/>
                                  </p:stCondLst>
                                  <p:childTnLst>
                                    <p:set>
                                      <p:cBhvr rctx="PPT">
                                        <p:cTn id="12" dur="indefinite"/>
                                        <p:tgtEl>
                                          <p:spTgt spid="9">
                                            <p:txEl>
                                              <p:pRg st="2" end="2"/>
                                            </p:txEl>
                                          </p:spTgt>
                                        </p:tgtEl>
                                        <p:attrNameLst>
                                          <p:attrName>style.opacity</p:attrName>
                                        </p:attrNameLst>
                                      </p:cBhvr>
                                      <p:to>
                                        <p:strVal val="0.5"/>
                                      </p:to>
                                    </p:set>
                                    <p:animEffect filter="image" prLst="opacity: 0.5">
                                      <p:cBhvr rctx="IE">
                                        <p:cTn id="13" dur="indefinite"/>
                                        <p:tgtEl>
                                          <p:spTgt spid="9">
                                            <p:txEl>
                                              <p:pRg st="2" end="2"/>
                                            </p:txEl>
                                          </p:spTgt>
                                        </p:tgtEl>
                                      </p:cBhvr>
                                    </p:animEffect>
                                  </p:childTnLst>
                                </p:cTn>
                              </p:par>
                              <p:par>
                                <p:cTn id="14" presetID="9" presetClass="emph" presetSubtype="0" nodeType="withEffect">
                                  <p:stCondLst>
                                    <p:cond delay="0"/>
                                  </p:stCondLst>
                                  <p:childTnLst>
                                    <p:set>
                                      <p:cBhvr rctx="PPT">
                                        <p:cTn id="15" dur="indefinite"/>
                                        <p:tgtEl>
                                          <p:spTgt spid="9">
                                            <p:txEl>
                                              <p:pRg st="4" end="4"/>
                                            </p:txEl>
                                          </p:spTgt>
                                        </p:tgtEl>
                                        <p:attrNameLst>
                                          <p:attrName>style.opacity</p:attrName>
                                        </p:attrNameLst>
                                      </p:cBhvr>
                                      <p:to>
                                        <p:strVal val="0.5"/>
                                      </p:to>
                                    </p:set>
                                    <p:animEffect filter="image" prLst="opacity: 0.5">
                                      <p:cBhvr rctx="IE">
                                        <p:cTn id="16" dur="indefinite"/>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54313" y="653951"/>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pic>
        <p:nvPicPr>
          <p:cNvPr id="10" name="Platshållare för innehåll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a:xfrm>
            <a:off x="609600" y="2054225"/>
            <a:ext cx="7924800" cy="4038600"/>
          </a:xfrm>
          <a:prstGeom prst="rect">
            <a:avLst/>
          </a:prstGeom>
        </p:spPr>
      </p:pic>
      <p:sp>
        <p:nvSpPr>
          <p:cNvPr id="11" name="textruta 10"/>
          <p:cNvSpPr txBox="1"/>
          <p:nvPr/>
        </p:nvSpPr>
        <p:spPr>
          <a:xfrm>
            <a:off x="475928" y="6145559"/>
            <a:ext cx="8632576" cy="307777"/>
          </a:xfrm>
          <a:prstGeom prst="rect">
            <a:avLst/>
          </a:prstGeom>
          <a:noFill/>
        </p:spPr>
        <p:txBody>
          <a:bodyPr wrap="square" rtlCol="0">
            <a:spAutoFit/>
          </a:bodyPr>
          <a:lstStyle/>
          <a:p>
            <a:pPr>
              <a:defRPr/>
            </a:pPr>
            <a:r>
              <a:rPr lang="sv-SE" sz="1400" dirty="0" smtClean="0">
                <a:ea typeface="MS PGothic" panose="020B0600070205080204" pitchFamily="34" charset="-128"/>
              </a:rPr>
              <a:t>Yulia Blomstedt, et al.</a:t>
            </a:r>
            <a:r>
              <a:rPr lang="en-US" sz="1400" dirty="0" smtClean="0">
                <a:ea typeface="MS PGothic" panose="020B0600070205080204" pitchFamily="34" charset="-128"/>
              </a:rPr>
              <a:t> BMJ open. 2015;5(12):e009651.</a:t>
            </a:r>
            <a:r>
              <a:rPr lang="sv-SE" sz="1400" dirty="0" smtClean="0">
                <a:ea typeface="MS PGothic" panose="020B0600070205080204" pitchFamily="34" charset="-128"/>
              </a:rPr>
              <a:t> </a:t>
            </a:r>
            <a:r>
              <a:rPr lang="sv-SE" sz="1400" dirty="0">
                <a:ea typeface="MS PGothic" panose="020B0600070205080204" pitchFamily="34" charset="-128"/>
                <a:hlinkClick r:id="rId4"/>
              </a:rPr>
              <a:t>http://</a:t>
            </a:r>
            <a:r>
              <a:rPr lang="sv-SE" sz="1400" dirty="0" smtClean="0">
                <a:ea typeface="MS PGothic" panose="020B0600070205080204" pitchFamily="34" charset="-128"/>
                <a:hlinkClick r:id="rId4"/>
              </a:rPr>
              <a:t>www.ncbi.nlm.nih.gov/pubmed/26685034</a:t>
            </a:r>
            <a:endParaRPr lang="sv-SE" sz="1400" dirty="0">
              <a:ea typeface="MS PGothic" panose="020B0600070205080204" pitchFamily="34" charset="-128"/>
            </a:endParaRPr>
          </a:p>
        </p:txBody>
      </p:sp>
      <p:sp>
        <p:nvSpPr>
          <p:cNvPr id="2" name="textruta 1"/>
          <p:cNvSpPr txBox="1"/>
          <p:nvPr/>
        </p:nvSpPr>
        <p:spPr>
          <a:xfrm>
            <a:off x="572815" y="1124744"/>
            <a:ext cx="7992894" cy="954107"/>
          </a:xfrm>
          <a:prstGeom prst="rect">
            <a:avLst/>
          </a:prstGeom>
          <a:noFill/>
        </p:spPr>
        <p:txBody>
          <a:bodyPr wrap="none" rtlCol="0">
            <a:spAutoFit/>
          </a:bodyPr>
          <a:lstStyle/>
          <a:p>
            <a:pPr algn="ctr"/>
            <a:r>
              <a:rPr lang="sv-SE" altLang="sv-SE" sz="2000" dirty="0">
                <a:latin typeface="Comic Sans MS" pitchFamily="66" charset="0"/>
              </a:rPr>
              <a:t>Överlevnad 40-74 års ålder, perioden </a:t>
            </a:r>
            <a:r>
              <a:rPr lang="sv-SE" altLang="sv-SE" sz="2000" dirty="0" smtClean="0">
                <a:latin typeface="Comic Sans MS" pitchFamily="66" charset="0"/>
              </a:rPr>
              <a:t>1990-2006 i Västerbotten </a:t>
            </a:r>
            <a:r>
              <a:rPr lang="sv-SE" altLang="sv-SE" dirty="0">
                <a:latin typeface="Comic Sans MS" pitchFamily="66" charset="0"/>
              </a:rPr>
              <a:t/>
            </a:r>
            <a:br>
              <a:rPr lang="sv-SE" altLang="sv-SE" dirty="0">
                <a:latin typeface="Comic Sans MS" pitchFamily="66" charset="0"/>
              </a:rPr>
            </a:br>
            <a:r>
              <a:rPr lang="sv-SE" altLang="sv-SE" dirty="0">
                <a:latin typeface="Comic Sans MS" pitchFamily="66" charset="0"/>
              </a:rPr>
              <a:t>Deltagare (blått), icke-deltagare (rött), deltagare och </a:t>
            </a:r>
            <a:endParaRPr lang="sv-SE" altLang="sv-SE" dirty="0" smtClean="0">
              <a:latin typeface="Comic Sans MS" pitchFamily="66" charset="0"/>
            </a:endParaRPr>
          </a:p>
          <a:p>
            <a:pPr algn="ctr"/>
            <a:r>
              <a:rPr lang="sv-SE" altLang="sv-SE" dirty="0" smtClean="0">
                <a:latin typeface="Comic Sans MS" pitchFamily="66" charset="0"/>
              </a:rPr>
              <a:t>icke-deltagare </a:t>
            </a:r>
            <a:r>
              <a:rPr lang="sv-SE" altLang="sv-SE" dirty="0">
                <a:latin typeface="Comic Sans MS" pitchFamily="66" charset="0"/>
              </a:rPr>
              <a:t>(grönt), motsvarande svensk befolkning (lila)</a:t>
            </a:r>
            <a:endParaRPr lang="sv-SE" dirty="0"/>
          </a:p>
        </p:txBody>
      </p:sp>
    </p:spTree>
    <p:extLst>
      <p:ext uri="{BB962C8B-B14F-4D97-AF65-F5344CB8AC3E}">
        <p14:creationId xmlns:p14="http://schemas.microsoft.com/office/powerpoint/2010/main" val="279736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206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
        <p:nvSpPr>
          <p:cNvPr id="12" name="Platshållare för innehåll 2"/>
          <p:cNvSpPr txBox="1">
            <a:spLocks/>
          </p:cNvSpPr>
          <p:nvPr/>
        </p:nvSpPr>
        <p:spPr bwMode="auto">
          <a:xfrm>
            <a:off x="539303" y="2348881"/>
            <a:ext cx="8066087"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pitchFamily="24"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36"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36"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36"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36"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altLang="sv-SE" sz="2400" b="0" i="0" u="none" strike="noStrike" kern="0" cap="none" spc="0" normalizeH="0" baseline="0" noProof="0" dirty="0" smtClean="0">
                <a:ln>
                  <a:noFill/>
                </a:ln>
                <a:solidFill>
                  <a:sysClr val="windowText" lastClr="000000"/>
                </a:solidFill>
                <a:effectLst/>
                <a:uLnTx/>
                <a:uFillTx/>
                <a:latin typeface="Verdana"/>
                <a:ea typeface="MS PGothic" pitchFamily="34" charset="-128"/>
              </a:rPr>
              <a:t>SMR: Ålders-, kalender-, köns- och utbildningsjusterade dödstal i målpopulationen i relation till värden i den svenska befolkningen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sv-SE" altLang="sv-SE" sz="2400" b="0" i="0" u="none" strike="noStrike" kern="0" cap="none" spc="0" normalizeH="0" baseline="0" noProof="0" dirty="0" smtClean="0">
              <a:ln>
                <a:noFill/>
              </a:ln>
              <a:solidFill>
                <a:sysClr val="windowText" lastClr="000000"/>
              </a:solidFill>
              <a:effectLst/>
              <a:uLnTx/>
              <a:uFillTx/>
              <a:latin typeface="Verdana"/>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altLang="sv-SE" sz="2400" b="0" i="0" u="none" strike="noStrike" kern="0" cap="none" spc="0" normalizeH="0" baseline="0" noProof="0" dirty="0" smtClean="0">
                <a:ln>
                  <a:noFill/>
                </a:ln>
                <a:solidFill>
                  <a:sysClr val="windowText" lastClr="000000"/>
                </a:solidFill>
                <a:effectLst/>
                <a:uLnTx/>
                <a:uFillTx/>
                <a:latin typeface="Verdana"/>
                <a:ea typeface="MS PGothic" pitchFamily="34" charset="-128"/>
              </a:rPr>
              <a:t>90.5% (95% CI 88.2-93.0)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sv-SE" altLang="sv-SE" sz="2400" b="0" i="0" u="none" strike="noStrike" kern="0" cap="none" spc="0" normalizeH="0" baseline="0" noProof="0" dirty="0" smtClean="0">
              <a:ln>
                <a:noFill/>
              </a:ln>
              <a:solidFill>
                <a:sysClr val="windowText" lastClr="000000"/>
              </a:solidFill>
              <a:effectLst/>
              <a:uLnTx/>
              <a:uFillTx/>
              <a:latin typeface="Verdana"/>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altLang="sv-SE" sz="2400" b="0" i="0" u="none" strike="noStrike" kern="0" cap="none" spc="0" normalizeH="0" baseline="0" noProof="0" dirty="0" smtClean="0">
                <a:ln>
                  <a:noFill/>
                </a:ln>
                <a:solidFill>
                  <a:sysClr val="windowText" lastClr="000000"/>
                </a:solidFill>
                <a:effectLst/>
                <a:uLnTx/>
                <a:uFillTx/>
                <a:latin typeface="Verdana"/>
                <a:ea typeface="MS PGothic" pitchFamily="34" charset="-128"/>
              </a:rPr>
              <a:t>= 9.5% lägre i målpopulationen</a:t>
            </a:r>
          </a:p>
        </p:txBody>
      </p:sp>
      <p:sp>
        <p:nvSpPr>
          <p:cNvPr id="13" name="Ellips 4"/>
          <p:cNvSpPr>
            <a:spLocks noChangeArrowheads="1"/>
          </p:cNvSpPr>
          <p:nvPr/>
        </p:nvSpPr>
        <p:spPr bwMode="auto">
          <a:xfrm>
            <a:off x="251520" y="4509120"/>
            <a:ext cx="7920037" cy="12239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2800">
                <a:solidFill>
                  <a:schemeClr val="tx1"/>
                </a:solidFill>
                <a:latin typeface="Verdana" pitchFamily="34" charset="0"/>
                <a:ea typeface="MS PGothic" pitchFamily="34" charset="-128"/>
              </a:defRPr>
            </a:lvl1pPr>
            <a:lvl2pPr marL="742950" indent="-285750" algn="l" eaLnBrk="0" hangingPunct="0">
              <a:spcBef>
                <a:spcPct val="20000"/>
              </a:spcBef>
              <a:buChar char="–"/>
              <a:defRPr sz="2400">
                <a:solidFill>
                  <a:schemeClr val="tx1"/>
                </a:solidFill>
                <a:latin typeface="Verdana" pitchFamily="34" charset="0"/>
                <a:ea typeface="MS PGothic" pitchFamily="34" charset="-128"/>
              </a:defRPr>
            </a:lvl2pPr>
            <a:lvl3pPr marL="1143000" indent="-228600" algn="l" eaLnBrk="0" hangingPunct="0">
              <a:spcBef>
                <a:spcPct val="20000"/>
              </a:spcBef>
              <a:buChar char="•"/>
              <a:defRPr sz="2000">
                <a:solidFill>
                  <a:schemeClr val="tx1"/>
                </a:solidFill>
                <a:latin typeface="Verdana" pitchFamily="34" charset="0"/>
                <a:ea typeface="MS PGothic" pitchFamily="34" charset="-128"/>
              </a:defRPr>
            </a:lvl3pPr>
            <a:lvl4pPr marL="1600200" indent="-228600" algn="l" eaLnBrk="0" hangingPunct="0">
              <a:spcBef>
                <a:spcPct val="20000"/>
              </a:spcBef>
              <a:buChar char="–"/>
              <a:defRPr>
                <a:solidFill>
                  <a:schemeClr val="tx1"/>
                </a:solidFill>
                <a:latin typeface="Verdana" pitchFamily="34" charset="0"/>
                <a:ea typeface="MS PGothic" pitchFamily="34" charset="-128"/>
              </a:defRPr>
            </a:lvl4pPr>
            <a:lvl5pPr marL="2057400" indent="-228600" algn="l" eaLnBrk="0" hangingPunct="0">
              <a:spcBef>
                <a:spcPct val="20000"/>
              </a:spcBef>
              <a:buChar char="»"/>
              <a:defRPr>
                <a:solidFill>
                  <a:schemeClr val="tx1"/>
                </a:solidFill>
                <a:latin typeface="Verdana" pitchFamily="34"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Verdana" pitchFamily="34"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Verdana" pitchFamily="34"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Verdana" pitchFamily="34"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Verdana" pitchFamily="34" charset="0"/>
                <a:ea typeface="MS PGothic" pitchFamily="34" charset="-128"/>
              </a:defRPr>
            </a:lvl9pPr>
          </a:lstStyle>
          <a:p>
            <a:pPr marL="0" marR="0" lvl="0" indent="0" algn="l" defTabSz="914400" eaLnBrk="0" fontAlgn="base" latinLnBrk="0" hangingPunct="0">
              <a:lnSpc>
                <a:spcPct val="100000"/>
              </a:lnSpc>
              <a:spcBef>
                <a:spcPct val="0"/>
              </a:spcBef>
              <a:spcAft>
                <a:spcPct val="0"/>
              </a:spcAft>
              <a:buClrTx/>
              <a:buSzTx/>
              <a:buFontTx/>
              <a:buNone/>
              <a:tabLst/>
              <a:defRPr/>
            </a:pPr>
            <a:endParaRPr kumimoji="0" lang="sv-SE" altLang="sv-SE" sz="2400" b="1" i="0" u="none" strike="noStrike" kern="0" cap="none" spc="0" normalizeH="0" baseline="0" noProof="0" smtClean="0">
              <a:ln>
                <a:noFill/>
              </a:ln>
              <a:solidFill>
                <a:srgbClr val="000000"/>
              </a:solidFill>
              <a:effectLst/>
              <a:uLnTx/>
              <a:uFillTx/>
              <a:latin typeface="Verdana" pitchFamily="34" charset="0"/>
              <a:ea typeface="MS PGothic" pitchFamily="34" charset="-128"/>
            </a:endParaRPr>
          </a:p>
        </p:txBody>
      </p:sp>
      <p:sp>
        <p:nvSpPr>
          <p:cNvPr id="14" name="textruta 13"/>
          <p:cNvSpPr txBox="1"/>
          <p:nvPr/>
        </p:nvSpPr>
        <p:spPr>
          <a:xfrm>
            <a:off x="475928" y="6145559"/>
            <a:ext cx="8632576" cy="307777"/>
          </a:xfrm>
          <a:prstGeom prst="rect">
            <a:avLst/>
          </a:prstGeom>
          <a:noFill/>
        </p:spPr>
        <p:txBody>
          <a:bodyPr wrap="square" rtlCol="0">
            <a:spAutoFit/>
          </a:bodyPr>
          <a:lstStyle/>
          <a:p>
            <a:pPr>
              <a:defRPr/>
            </a:pPr>
            <a:r>
              <a:rPr lang="sv-SE" sz="1400" dirty="0" smtClean="0">
                <a:ea typeface="MS PGothic" panose="020B0600070205080204" pitchFamily="34" charset="-128"/>
              </a:rPr>
              <a:t>Yulia Blomstedt, et al.</a:t>
            </a:r>
            <a:r>
              <a:rPr lang="en-US" sz="1400" dirty="0" smtClean="0">
                <a:ea typeface="MS PGothic" panose="020B0600070205080204" pitchFamily="34" charset="-128"/>
              </a:rPr>
              <a:t> BMJ open. 2015;5(12):e009651.</a:t>
            </a:r>
            <a:r>
              <a:rPr lang="sv-SE" sz="1400" dirty="0" smtClean="0">
                <a:ea typeface="MS PGothic" panose="020B0600070205080204" pitchFamily="34" charset="-128"/>
              </a:rPr>
              <a:t> </a:t>
            </a:r>
            <a:r>
              <a:rPr lang="sv-SE" sz="1400" dirty="0">
                <a:ea typeface="MS PGothic" panose="020B0600070205080204" pitchFamily="34" charset="-128"/>
                <a:hlinkClick r:id="rId3"/>
              </a:rPr>
              <a:t>http://</a:t>
            </a:r>
            <a:r>
              <a:rPr lang="sv-SE" sz="1400" dirty="0" smtClean="0">
                <a:ea typeface="MS PGothic" panose="020B0600070205080204" pitchFamily="34" charset="-128"/>
                <a:hlinkClick r:id="rId3"/>
              </a:rPr>
              <a:t>www.ncbi.nlm.nih.gov/pubmed/26685034</a:t>
            </a:r>
            <a:endParaRPr lang="sv-SE" sz="1400" dirty="0">
              <a:ea typeface="MS PGothic" panose="020B0600070205080204" pitchFamily="34" charset="-128"/>
            </a:endParaRPr>
          </a:p>
        </p:txBody>
      </p:sp>
      <p:sp>
        <p:nvSpPr>
          <p:cNvPr id="17" name="textruta 16"/>
          <p:cNvSpPr txBox="1"/>
          <p:nvPr/>
        </p:nvSpPr>
        <p:spPr>
          <a:xfrm>
            <a:off x="619303" y="1286723"/>
            <a:ext cx="7899920" cy="1015663"/>
          </a:xfrm>
          <a:prstGeom prst="rect">
            <a:avLst/>
          </a:prstGeom>
          <a:noFill/>
        </p:spPr>
        <p:txBody>
          <a:bodyPr wrap="none" rtlCol="0">
            <a:spAutoFit/>
          </a:bodyPr>
          <a:lstStyle/>
          <a:p>
            <a:pPr algn="ctr"/>
            <a:r>
              <a:rPr lang="sv-SE" altLang="sv-SE" sz="2000" dirty="0" smtClean="0">
                <a:latin typeface="Comic Sans MS" pitchFamily="66" charset="0"/>
              </a:rPr>
              <a:t> </a:t>
            </a:r>
            <a:r>
              <a:rPr lang="sv-SE" altLang="sv-SE" sz="2000" dirty="0">
                <a:solidFill>
                  <a:srgbClr val="0070C0"/>
                </a:solidFill>
                <a:latin typeface="Comic Sans MS" pitchFamily="66" charset="0"/>
              </a:rPr>
              <a:t>Standardiserad mortalitet i målpopulationen för Västerbottens </a:t>
            </a:r>
            <a:endParaRPr lang="sv-SE" altLang="sv-SE" sz="2000" dirty="0" smtClean="0">
              <a:solidFill>
                <a:srgbClr val="0070C0"/>
              </a:solidFill>
              <a:latin typeface="Comic Sans MS" pitchFamily="66" charset="0"/>
            </a:endParaRPr>
          </a:p>
          <a:p>
            <a:pPr algn="ctr"/>
            <a:r>
              <a:rPr lang="sv-SE" altLang="sv-SE" sz="2000" dirty="0" smtClean="0">
                <a:solidFill>
                  <a:srgbClr val="0070C0"/>
                </a:solidFill>
                <a:latin typeface="Comic Sans MS" pitchFamily="66" charset="0"/>
              </a:rPr>
              <a:t>hälsoundersökningar </a:t>
            </a:r>
            <a:r>
              <a:rPr lang="sv-SE" altLang="sv-SE" sz="2000" dirty="0">
                <a:solidFill>
                  <a:srgbClr val="0070C0"/>
                </a:solidFill>
                <a:latin typeface="Comic Sans MS" pitchFamily="66" charset="0"/>
              </a:rPr>
              <a:t>(VHU) 1990-2006, </a:t>
            </a:r>
            <a:r>
              <a:rPr lang="sv-SE" altLang="sv-SE" sz="2000" dirty="0" smtClean="0">
                <a:solidFill>
                  <a:srgbClr val="0070C0"/>
                </a:solidFill>
                <a:latin typeface="Comic Sans MS" pitchFamily="66" charset="0"/>
              </a:rPr>
              <a:t>det </a:t>
            </a:r>
            <a:r>
              <a:rPr lang="sv-SE" altLang="sv-SE" sz="2000" dirty="0">
                <a:solidFill>
                  <a:srgbClr val="0070C0"/>
                </a:solidFill>
                <a:latin typeface="Comic Sans MS" pitchFamily="66" charset="0"/>
              </a:rPr>
              <a:t>vill säga samtliga </a:t>
            </a:r>
            <a:endParaRPr lang="sv-SE" altLang="sv-SE" sz="2000" dirty="0" smtClean="0">
              <a:solidFill>
                <a:srgbClr val="0070C0"/>
              </a:solidFill>
              <a:latin typeface="Comic Sans MS" pitchFamily="66" charset="0"/>
            </a:endParaRPr>
          </a:p>
          <a:p>
            <a:pPr algn="ctr"/>
            <a:r>
              <a:rPr lang="sv-SE" altLang="sv-SE" sz="2000" dirty="0" smtClean="0">
                <a:solidFill>
                  <a:srgbClr val="0070C0"/>
                </a:solidFill>
                <a:latin typeface="Comic Sans MS" pitchFamily="66" charset="0"/>
              </a:rPr>
              <a:t>som </a:t>
            </a:r>
            <a:r>
              <a:rPr lang="sv-SE" altLang="sv-SE" sz="2000" dirty="0">
                <a:solidFill>
                  <a:srgbClr val="0070C0"/>
                </a:solidFill>
                <a:latin typeface="Comic Sans MS" pitchFamily="66" charset="0"/>
              </a:rPr>
              <a:t>kunde delta oavsett om de gjorde det eller inte</a:t>
            </a:r>
            <a:endParaRPr lang="sv-SE" dirty="0">
              <a:solidFill>
                <a:srgbClr val="0070C0"/>
              </a:solidFill>
            </a:endParaRPr>
          </a:p>
        </p:txBody>
      </p:sp>
    </p:spTree>
    <p:extLst>
      <p:ext uri="{BB962C8B-B14F-4D97-AF65-F5344CB8AC3E}">
        <p14:creationId xmlns:p14="http://schemas.microsoft.com/office/powerpoint/2010/main" val="2797369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pSp>
        <p:nvGrpSpPr>
          <p:cNvPr id="9" name="Grupp 6"/>
          <p:cNvGrpSpPr>
            <a:grpSpLocks/>
          </p:cNvGrpSpPr>
          <p:nvPr/>
        </p:nvGrpSpPr>
        <p:grpSpPr bwMode="auto">
          <a:xfrm>
            <a:off x="971600" y="3304058"/>
            <a:ext cx="6048672" cy="2789238"/>
            <a:chOff x="1106701" y="1472072"/>
            <a:chExt cx="7184544" cy="4034874"/>
          </a:xfrm>
        </p:grpSpPr>
        <p:sp>
          <p:nvSpPr>
            <p:cNvPr id="10" name="Rektangel 9"/>
            <p:cNvSpPr/>
            <p:nvPr/>
          </p:nvSpPr>
          <p:spPr>
            <a:xfrm>
              <a:off x="1106701" y="4957746"/>
              <a:ext cx="376295" cy="3809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 name="Rektangel 10"/>
            <p:cNvSpPr/>
            <p:nvPr/>
          </p:nvSpPr>
          <p:spPr>
            <a:xfrm>
              <a:off x="1106701" y="4500608"/>
              <a:ext cx="376295" cy="38253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2" name="textruta 11"/>
            <p:cNvSpPr txBox="1"/>
            <p:nvPr/>
          </p:nvSpPr>
          <p:spPr>
            <a:xfrm>
              <a:off x="1529041" y="4930762"/>
              <a:ext cx="973287" cy="399995"/>
            </a:xfrm>
            <a:prstGeom prst="rect">
              <a:avLst/>
            </a:prstGeom>
            <a:noFill/>
          </p:spPr>
          <p:txBody>
            <a:bodyPr wrap="none">
              <a:spAutoFit/>
            </a:bodyPr>
            <a:lstStyle/>
            <a:p>
              <a:pPr>
                <a:defRPr/>
              </a:pPr>
              <a:r>
                <a:rPr lang="sv-SE" sz="2000" dirty="0">
                  <a:latin typeface="+mj-lt"/>
                  <a:ea typeface="MS PGothic" panose="020B0600070205080204" pitchFamily="34" charset="-128"/>
                </a:rPr>
                <a:t>Kvinnor</a:t>
              </a:r>
            </a:p>
          </p:txBody>
        </p:sp>
        <p:sp>
          <p:nvSpPr>
            <p:cNvPr id="13" name="textruta 12"/>
            <p:cNvSpPr txBox="1"/>
            <p:nvPr/>
          </p:nvSpPr>
          <p:spPr>
            <a:xfrm>
              <a:off x="1575085" y="4459339"/>
              <a:ext cx="662090" cy="399995"/>
            </a:xfrm>
            <a:prstGeom prst="rect">
              <a:avLst/>
            </a:prstGeom>
            <a:noFill/>
          </p:spPr>
          <p:txBody>
            <a:bodyPr wrap="none">
              <a:spAutoFit/>
            </a:bodyPr>
            <a:lstStyle/>
            <a:p>
              <a:pPr>
                <a:defRPr/>
              </a:pPr>
              <a:r>
                <a:rPr lang="sv-SE" sz="2000" dirty="0">
                  <a:latin typeface="+mj-lt"/>
                  <a:ea typeface="MS PGothic" panose="020B0600070205080204" pitchFamily="34" charset="-128"/>
                </a:rPr>
                <a:t>Män</a:t>
              </a:r>
            </a:p>
          </p:txBody>
        </p:sp>
        <p:sp>
          <p:nvSpPr>
            <p:cNvPr id="14" name="Line 12"/>
            <p:cNvSpPr>
              <a:spLocks noChangeShapeType="1"/>
            </p:cNvSpPr>
            <p:nvPr/>
          </p:nvSpPr>
          <p:spPr bwMode="auto">
            <a:xfrm>
              <a:off x="8291245" y="1472072"/>
              <a:ext cx="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15" name="Line 16"/>
            <p:cNvSpPr>
              <a:spLocks noChangeShapeType="1"/>
            </p:cNvSpPr>
            <p:nvPr/>
          </p:nvSpPr>
          <p:spPr bwMode="auto">
            <a:xfrm>
              <a:off x="3537825" y="5149828"/>
              <a:ext cx="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16" name="Line 17"/>
            <p:cNvSpPr>
              <a:spLocks noChangeShapeType="1"/>
            </p:cNvSpPr>
            <p:nvPr/>
          </p:nvSpPr>
          <p:spPr bwMode="auto">
            <a:xfrm flipV="1">
              <a:off x="3537825" y="1472072"/>
              <a:ext cx="0" cy="36777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17" name="Line 18"/>
            <p:cNvSpPr>
              <a:spLocks noChangeShapeType="1"/>
            </p:cNvSpPr>
            <p:nvPr/>
          </p:nvSpPr>
          <p:spPr bwMode="auto">
            <a:xfrm>
              <a:off x="3537825" y="1472072"/>
              <a:ext cx="18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18" name="Line 19"/>
            <p:cNvSpPr>
              <a:spLocks noChangeShapeType="1"/>
            </p:cNvSpPr>
            <p:nvPr/>
          </p:nvSpPr>
          <p:spPr bwMode="auto">
            <a:xfrm flipH="1">
              <a:off x="3537825" y="2390109"/>
              <a:ext cx="47239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19" name="Line 20"/>
            <p:cNvSpPr>
              <a:spLocks noChangeShapeType="1"/>
            </p:cNvSpPr>
            <p:nvPr/>
          </p:nvSpPr>
          <p:spPr bwMode="auto">
            <a:xfrm>
              <a:off x="3537825" y="4964725"/>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0" name="Line 21"/>
            <p:cNvSpPr>
              <a:spLocks noChangeShapeType="1"/>
            </p:cNvSpPr>
            <p:nvPr/>
          </p:nvSpPr>
          <p:spPr bwMode="auto">
            <a:xfrm>
              <a:off x="3537825" y="4781491"/>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1" name="Line 22"/>
            <p:cNvSpPr>
              <a:spLocks noChangeShapeType="1"/>
            </p:cNvSpPr>
            <p:nvPr/>
          </p:nvSpPr>
          <p:spPr bwMode="auto">
            <a:xfrm>
              <a:off x="3537825" y="4598258"/>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2" name="Line 23"/>
            <p:cNvSpPr>
              <a:spLocks noChangeShapeType="1"/>
            </p:cNvSpPr>
            <p:nvPr/>
          </p:nvSpPr>
          <p:spPr bwMode="auto">
            <a:xfrm>
              <a:off x="3537825" y="4415025"/>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3" name="Line 24"/>
            <p:cNvSpPr>
              <a:spLocks noChangeShapeType="1"/>
            </p:cNvSpPr>
            <p:nvPr/>
          </p:nvSpPr>
          <p:spPr bwMode="auto">
            <a:xfrm>
              <a:off x="3537825" y="4229922"/>
              <a:ext cx="7931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4" name="Line 25"/>
            <p:cNvSpPr>
              <a:spLocks noChangeShapeType="1"/>
            </p:cNvSpPr>
            <p:nvPr/>
          </p:nvSpPr>
          <p:spPr bwMode="auto">
            <a:xfrm>
              <a:off x="3537825" y="4046689"/>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5" name="Line 26"/>
            <p:cNvSpPr>
              <a:spLocks noChangeShapeType="1"/>
            </p:cNvSpPr>
            <p:nvPr/>
          </p:nvSpPr>
          <p:spPr bwMode="auto">
            <a:xfrm>
              <a:off x="3537825" y="3863455"/>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6" name="Line 27"/>
            <p:cNvSpPr>
              <a:spLocks noChangeShapeType="1"/>
            </p:cNvSpPr>
            <p:nvPr/>
          </p:nvSpPr>
          <p:spPr bwMode="auto">
            <a:xfrm>
              <a:off x="3537825" y="3680222"/>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7" name="Line 28"/>
            <p:cNvSpPr>
              <a:spLocks noChangeShapeType="1"/>
            </p:cNvSpPr>
            <p:nvPr/>
          </p:nvSpPr>
          <p:spPr bwMode="auto">
            <a:xfrm>
              <a:off x="3537825" y="3495118"/>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8" name="Line 29"/>
            <p:cNvSpPr>
              <a:spLocks noChangeShapeType="1"/>
            </p:cNvSpPr>
            <p:nvPr/>
          </p:nvSpPr>
          <p:spPr bwMode="auto">
            <a:xfrm>
              <a:off x="3537825" y="3310016"/>
              <a:ext cx="7931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29" name="Line 30"/>
            <p:cNvSpPr>
              <a:spLocks noChangeShapeType="1"/>
            </p:cNvSpPr>
            <p:nvPr/>
          </p:nvSpPr>
          <p:spPr bwMode="auto">
            <a:xfrm>
              <a:off x="3537825" y="3128651"/>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0" name="Line 31"/>
            <p:cNvSpPr>
              <a:spLocks noChangeShapeType="1"/>
            </p:cNvSpPr>
            <p:nvPr/>
          </p:nvSpPr>
          <p:spPr bwMode="auto">
            <a:xfrm>
              <a:off x="3537825" y="2943549"/>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1" name="Line 32"/>
            <p:cNvSpPr>
              <a:spLocks noChangeShapeType="1"/>
            </p:cNvSpPr>
            <p:nvPr/>
          </p:nvSpPr>
          <p:spPr bwMode="auto">
            <a:xfrm>
              <a:off x="3537825" y="2760316"/>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2" name="Line 33"/>
            <p:cNvSpPr>
              <a:spLocks noChangeShapeType="1"/>
            </p:cNvSpPr>
            <p:nvPr/>
          </p:nvSpPr>
          <p:spPr bwMode="auto">
            <a:xfrm>
              <a:off x="3537825" y="2575212"/>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3" name="Line 34"/>
            <p:cNvSpPr>
              <a:spLocks noChangeShapeType="1"/>
            </p:cNvSpPr>
            <p:nvPr/>
          </p:nvSpPr>
          <p:spPr bwMode="auto">
            <a:xfrm>
              <a:off x="3537825" y="2390109"/>
              <a:ext cx="7931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4" name="Line 35"/>
            <p:cNvSpPr>
              <a:spLocks noChangeShapeType="1"/>
            </p:cNvSpPr>
            <p:nvPr/>
          </p:nvSpPr>
          <p:spPr bwMode="auto">
            <a:xfrm>
              <a:off x="3537825" y="2208745"/>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5" name="Line 36"/>
            <p:cNvSpPr>
              <a:spLocks noChangeShapeType="1"/>
            </p:cNvSpPr>
            <p:nvPr/>
          </p:nvSpPr>
          <p:spPr bwMode="auto">
            <a:xfrm>
              <a:off x="3537825" y="2025512"/>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6" name="Line 37"/>
            <p:cNvSpPr>
              <a:spLocks noChangeShapeType="1"/>
            </p:cNvSpPr>
            <p:nvPr/>
          </p:nvSpPr>
          <p:spPr bwMode="auto">
            <a:xfrm>
              <a:off x="3537825" y="1840409"/>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7" name="Line 38"/>
            <p:cNvSpPr>
              <a:spLocks noChangeShapeType="1"/>
            </p:cNvSpPr>
            <p:nvPr/>
          </p:nvSpPr>
          <p:spPr bwMode="auto">
            <a:xfrm>
              <a:off x="3537825" y="1655306"/>
              <a:ext cx="534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38" name="Rectangle 39"/>
            <p:cNvSpPr>
              <a:spLocks noChangeArrowheads="1"/>
            </p:cNvSpPr>
            <p:nvPr/>
          </p:nvSpPr>
          <p:spPr bwMode="auto">
            <a:xfrm>
              <a:off x="3207287" y="5072030"/>
              <a:ext cx="223872" cy="2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sv-SE" altLang="sv-SE" sz="1125">
                  <a:solidFill>
                    <a:srgbClr val="000000"/>
                  </a:solidFill>
                  <a:latin typeface="+mn-lt"/>
                  <a:ea typeface="MS PGothic" panose="020B0600070205080204" pitchFamily="34" charset="-128"/>
                </a:rPr>
                <a:t>-15</a:t>
              </a:r>
              <a:endParaRPr lang="sv-SE" altLang="sv-SE">
                <a:latin typeface="+mn-lt"/>
                <a:ea typeface="MS PGothic" panose="020B0600070205080204" pitchFamily="34" charset="-128"/>
              </a:endParaRPr>
            </a:p>
          </p:txBody>
        </p:sp>
        <p:sp>
          <p:nvSpPr>
            <p:cNvPr id="39" name="Rectangle 40"/>
            <p:cNvSpPr>
              <a:spLocks noChangeArrowheads="1"/>
            </p:cNvSpPr>
            <p:nvPr/>
          </p:nvSpPr>
          <p:spPr bwMode="auto">
            <a:xfrm>
              <a:off x="3207287" y="4152993"/>
              <a:ext cx="223872" cy="20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sv-SE" altLang="sv-SE" sz="1125">
                  <a:solidFill>
                    <a:srgbClr val="000000"/>
                  </a:solidFill>
                  <a:latin typeface="+mn-lt"/>
                  <a:ea typeface="MS PGothic" panose="020B0600070205080204" pitchFamily="34" charset="-128"/>
                </a:rPr>
                <a:t>-10</a:t>
              </a:r>
              <a:endParaRPr lang="sv-SE" altLang="sv-SE">
                <a:latin typeface="+mn-lt"/>
                <a:ea typeface="MS PGothic" panose="020B0600070205080204" pitchFamily="34" charset="-128"/>
              </a:endParaRPr>
            </a:p>
          </p:txBody>
        </p:sp>
        <p:sp>
          <p:nvSpPr>
            <p:cNvPr id="40" name="Rectangle 41"/>
            <p:cNvSpPr>
              <a:spLocks noChangeArrowheads="1"/>
            </p:cNvSpPr>
            <p:nvPr/>
          </p:nvSpPr>
          <p:spPr bwMode="auto">
            <a:xfrm>
              <a:off x="3315253" y="3235543"/>
              <a:ext cx="136546" cy="2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sv-SE" altLang="sv-SE" sz="1125">
                  <a:solidFill>
                    <a:srgbClr val="000000"/>
                  </a:solidFill>
                  <a:latin typeface="+mn-lt"/>
                  <a:ea typeface="MS PGothic" panose="020B0600070205080204" pitchFamily="34" charset="-128"/>
                </a:rPr>
                <a:t>-5</a:t>
              </a:r>
              <a:endParaRPr lang="sv-SE" altLang="sv-SE">
                <a:latin typeface="+mn-lt"/>
                <a:ea typeface="MS PGothic" panose="020B0600070205080204" pitchFamily="34" charset="-128"/>
              </a:endParaRPr>
            </a:p>
          </p:txBody>
        </p:sp>
        <p:sp>
          <p:nvSpPr>
            <p:cNvPr id="41" name="Rectangle 42"/>
            <p:cNvSpPr>
              <a:spLocks noChangeArrowheads="1"/>
            </p:cNvSpPr>
            <p:nvPr/>
          </p:nvSpPr>
          <p:spPr bwMode="auto">
            <a:xfrm>
              <a:off x="3377176" y="2314919"/>
              <a:ext cx="87325" cy="20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sv-SE" altLang="sv-SE" sz="1125">
                  <a:solidFill>
                    <a:srgbClr val="000000"/>
                  </a:solidFill>
                  <a:latin typeface="+mn-lt"/>
                  <a:ea typeface="MS PGothic" panose="020B0600070205080204" pitchFamily="34" charset="-128"/>
                </a:rPr>
                <a:t>0</a:t>
              </a:r>
              <a:endParaRPr lang="sv-SE" altLang="sv-SE">
                <a:latin typeface="+mn-lt"/>
                <a:ea typeface="MS PGothic" panose="020B0600070205080204" pitchFamily="34" charset="-128"/>
              </a:endParaRPr>
            </a:p>
          </p:txBody>
        </p:sp>
        <p:sp>
          <p:nvSpPr>
            <p:cNvPr id="42" name="Rectangle 44"/>
            <p:cNvSpPr>
              <a:spLocks noChangeArrowheads="1"/>
            </p:cNvSpPr>
            <p:nvPr/>
          </p:nvSpPr>
          <p:spPr bwMode="auto">
            <a:xfrm>
              <a:off x="3897513" y="2397588"/>
              <a:ext cx="499875" cy="1774372"/>
            </a:xfrm>
            <a:prstGeom prst="rect">
              <a:avLst/>
            </a:prstGeom>
            <a:solidFill>
              <a:srgbClr val="FFC000"/>
            </a:solidFill>
            <a:ln w="1588">
              <a:solidFill>
                <a:srgbClr val="000000"/>
              </a:solidFill>
              <a:miter lim="800000"/>
              <a:headEnd/>
              <a:tailEnd/>
            </a:ln>
          </p:spPr>
          <p:txBody>
            <a:bodyPr lIns="68580" tIns="34290" rIns="68580" bIns="34290"/>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sv-SE" altLang="sv-SE" sz="1800">
                <a:latin typeface="Arial" panose="020B0604020202020204" pitchFamily="34" charset="0"/>
              </a:endParaRPr>
            </a:p>
          </p:txBody>
        </p:sp>
        <p:sp>
          <p:nvSpPr>
            <p:cNvPr id="43" name="Rectangle 45"/>
            <p:cNvSpPr>
              <a:spLocks noChangeArrowheads="1"/>
            </p:cNvSpPr>
            <p:nvPr/>
          </p:nvSpPr>
          <p:spPr bwMode="auto">
            <a:xfrm>
              <a:off x="5417427" y="2397588"/>
              <a:ext cx="488808" cy="2576486"/>
            </a:xfrm>
            <a:prstGeom prst="rect">
              <a:avLst/>
            </a:prstGeom>
            <a:solidFill>
              <a:srgbClr val="FFC000"/>
            </a:solidFill>
            <a:ln w="1588">
              <a:solidFill>
                <a:srgbClr val="000000"/>
              </a:solidFill>
              <a:miter lim="800000"/>
              <a:headEnd/>
              <a:tailEnd/>
            </a:ln>
          </p:spPr>
          <p:txBody>
            <a:bodyPr lIns="68580" tIns="34290" rIns="68580" bIns="34290"/>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sv-SE" altLang="sv-SE" sz="1800">
                <a:latin typeface="Arial" panose="020B0604020202020204" pitchFamily="34" charset="0"/>
              </a:endParaRPr>
            </a:p>
          </p:txBody>
        </p:sp>
        <p:sp>
          <p:nvSpPr>
            <p:cNvPr id="44" name="Rectangle 46"/>
            <p:cNvSpPr>
              <a:spLocks noChangeArrowheads="1"/>
            </p:cNvSpPr>
            <p:nvPr/>
          </p:nvSpPr>
          <p:spPr bwMode="auto">
            <a:xfrm>
              <a:off x="6859870" y="2397588"/>
              <a:ext cx="490652" cy="2208149"/>
            </a:xfrm>
            <a:prstGeom prst="rect">
              <a:avLst/>
            </a:prstGeom>
            <a:solidFill>
              <a:srgbClr val="FFC000"/>
            </a:solidFill>
            <a:ln w="1588">
              <a:solidFill>
                <a:srgbClr val="000000"/>
              </a:solidFill>
              <a:miter lim="800000"/>
              <a:headEnd/>
              <a:tailEnd/>
            </a:ln>
          </p:spPr>
          <p:txBody>
            <a:bodyPr lIns="68580" tIns="34290" rIns="68580" bIns="34290"/>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sv-SE" altLang="sv-SE" sz="1800">
                <a:latin typeface="Arial" panose="020B0604020202020204" pitchFamily="34" charset="0"/>
              </a:endParaRPr>
            </a:p>
          </p:txBody>
        </p:sp>
        <p:sp>
          <p:nvSpPr>
            <p:cNvPr id="45" name="Line 48"/>
            <p:cNvSpPr>
              <a:spLocks noChangeShapeType="1"/>
            </p:cNvSpPr>
            <p:nvPr/>
          </p:nvSpPr>
          <p:spPr bwMode="auto">
            <a:xfrm>
              <a:off x="8291245" y="1472072"/>
              <a:ext cx="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46" name="Line 52"/>
            <p:cNvSpPr>
              <a:spLocks noChangeShapeType="1"/>
            </p:cNvSpPr>
            <p:nvPr/>
          </p:nvSpPr>
          <p:spPr bwMode="auto">
            <a:xfrm>
              <a:off x="3537825" y="5149828"/>
              <a:ext cx="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47" name="Line 53"/>
            <p:cNvSpPr>
              <a:spLocks noChangeShapeType="1"/>
            </p:cNvSpPr>
            <p:nvPr/>
          </p:nvSpPr>
          <p:spPr bwMode="auto">
            <a:xfrm flipV="1">
              <a:off x="3537825" y="1472072"/>
              <a:ext cx="0" cy="36777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48" name="Line 54"/>
            <p:cNvSpPr>
              <a:spLocks noChangeShapeType="1"/>
            </p:cNvSpPr>
            <p:nvPr/>
          </p:nvSpPr>
          <p:spPr bwMode="auto">
            <a:xfrm>
              <a:off x="3537825" y="1472072"/>
              <a:ext cx="18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sv-SE"/>
            </a:p>
          </p:txBody>
        </p:sp>
        <p:sp>
          <p:nvSpPr>
            <p:cNvPr id="49" name="Rectangle 44"/>
            <p:cNvSpPr>
              <a:spLocks noChangeArrowheads="1"/>
            </p:cNvSpPr>
            <p:nvPr/>
          </p:nvSpPr>
          <p:spPr bwMode="auto">
            <a:xfrm>
              <a:off x="4467482" y="2397588"/>
              <a:ext cx="498030" cy="1447170"/>
            </a:xfrm>
            <a:prstGeom prst="rect">
              <a:avLst/>
            </a:prstGeom>
            <a:solidFill>
              <a:srgbClr val="0070C0"/>
            </a:solidFill>
            <a:ln w="1588">
              <a:solidFill>
                <a:srgbClr val="0070C0"/>
              </a:solidFill>
              <a:miter lim="800000"/>
              <a:headEnd/>
              <a:tailEnd/>
            </a:ln>
          </p:spPr>
          <p:txBody>
            <a:bodyPr lIns="68580" tIns="34290" rIns="68580" bIns="34290"/>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sv-SE" altLang="sv-SE" sz="1800">
                <a:latin typeface="Arial" panose="020B0604020202020204" pitchFamily="34" charset="0"/>
              </a:endParaRPr>
            </a:p>
          </p:txBody>
        </p:sp>
        <p:sp>
          <p:nvSpPr>
            <p:cNvPr id="50" name="Rectangle 45"/>
            <p:cNvSpPr>
              <a:spLocks noChangeArrowheads="1"/>
            </p:cNvSpPr>
            <p:nvPr/>
          </p:nvSpPr>
          <p:spPr bwMode="auto">
            <a:xfrm>
              <a:off x="5968950" y="2397588"/>
              <a:ext cx="490652" cy="1411644"/>
            </a:xfrm>
            <a:prstGeom prst="rect">
              <a:avLst/>
            </a:prstGeom>
            <a:solidFill>
              <a:srgbClr val="0070C0"/>
            </a:solidFill>
            <a:ln w="1588">
              <a:solidFill>
                <a:srgbClr val="000000"/>
              </a:solidFill>
              <a:miter lim="800000"/>
              <a:headEnd/>
              <a:tailEnd/>
            </a:ln>
          </p:spPr>
          <p:txBody>
            <a:bodyPr lIns="68580" tIns="34290" rIns="68580" bIns="34290"/>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sv-SE" altLang="sv-SE" sz="1800">
                <a:latin typeface="Arial" panose="020B0604020202020204" pitchFamily="34" charset="0"/>
              </a:endParaRPr>
            </a:p>
          </p:txBody>
        </p:sp>
        <p:sp>
          <p:nvSpPr>
            <p:cNvPr id="51" name="Rectangle 46"/>
            <p:cNvSpPr>
              <a:spLocks noChangeArrowheads="1"/>
            </p:cNvSpPr>
            <p:nvPr/>
          </p:nvSpPr>
          <p:spPr bwMode="auto">
            <a:xfrm>
              <a:off x="7424304" y="2397588"/>
              <a:ext cx="490652" cy="1447170"/>
            </a:xfrm>
            <a:prstGeom prst="rect">
              <a:avLst/>
            </a:prstGeom>
            <a:solidFill>
              <a:srgbClr val="0070C0"/>
            </a:solidFill>
            <a:ln w="1588">
              <a:solidFill>
                <a:srgbClr val="000000"/>
              </a:solidFill>
              <a:miter lim="800000"/>
              <a:headEnd/>
              <a:tailEnd/>
            </a:ln>
          </p:spPr>
          <p:txBody>
            <a:bodyPr lIns="68580" tIns="34290" rIns="68580" bIns="34290"/>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endParaRPr lang="sv-SE" altLang="sv-SE" sz="1800">
                <a:latin typeface="Arial" panose="020B0604020202020204" pitchFamily="34" charset="0"/>
              </a:endParaRPr>
            </a:p>
          </p:txBody>
        </p:sp>
        <p:sp>
          <p:nvSpPr>
            <p:cNvPr id="52" name="textruta 62"/>
            <p:cNvSpPr txBox="1">
              <a:spLocks noChangeArrowheads="1"/>
            </p:cNvSpPr>
            <p:nvPr/>
          </p:nvSpPr>
          <p:spPr bwMode="auto">
            <a:xfrm>
              <a:off x="3842177" y="1961941"/>
              <a:ext cx="1422153" cy="3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500">
                  <a:latin typeface="Arial" panose="020B0604020202020204" pitchFamily="34" charset="0"/>
                </a:rPr>
                <a:t>Grundskola </a:t>
              </a:r>
            </a:p>
          </p:txBody>
        </p:sp>
        <p:sp>
          <p:nvSpPr>
            <p:cNvPr id="53" name="textruta 63"/>
            <p:cNvSpPr txBox="1">
              <a:spLocks noChangeArrowheads="1"/>
            </p:cNvSpPr>
            <p:nvPr/>
          </p:nvSpPr>
          <p:spPr bwMode="auto">
            <a:xfrm>
              <a:off x="5279086" y="1961941"/>
              <a:ext cx="1470110" cy="3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500">
                  <a:latin typeface="Arial" panose="020B0604020202020204" pitchFamily="34" charset="0"/>
                </a:rPr>
                <a:t>Gymnasium </a:t>
              </a:r>
            </a:p>
          </p:txBody>
        </p:sp>
        <p:sp>
          <p:nvSpPr>
            <p:cNvPr id="54" name="textruta 64"/>
            <p:cNvSpPr txBox="1">
              <a:spLocks noChangeArrowheads="1"/>
            </p:cNvSpPr>
            <p:nvPr/>
          </p:nvSpPr>
          <p:spPr bwMode="auto">
            <a:xfrm>
              <a:off x="6721529" y="1961941"/>
              <a:ext cx="1272743" cy="3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500">
                  <a:latin typeface="Arial" panose="020B0604020202020204" pitchFamily="34" charset="0"/>
                </a:rPr>
                <a:t>Universitet</a:t>
              </a:r>
            </a:p>
          </p:txBody>
        </p:sp>
        <p:sp>
          <p:nvSpPr>
            <p:cNvPr id="55" name="textruta 40"/>
            <p:cNvSpPr txBox="1">
              <a:spLocks noChangeArrowheads="1"/>
            </p:cNvSpPr>
            <p:nvPr/>
          </p:nvSpPr>
          <p:spPr bwMode="auto">
            <a:xfrm>
              <a:off x="2978924" y="2264837"/>
              <a:ext cx="451917" cy="43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a:t>
              </a:r>
            </a:p>
          </p:txBody>
        </p:sp>
        <p:sp>
          <p:nvSpPr>
            <p:cNvPr id="56" name="textruta 43"/>
            <p:cNvSpPr txBox="1">
              <a:spLocks noChangeArrowheads="1"/>
            </p:cNvSpPr>
            <p:nvPr/>
          </p:nvSpPr>
          <p:spPr bwMode="auto">
            <a:xfrm>
              <a:off x="3897513" y="5071300"/>
              <a:ext cx="676953" cy="4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-9,5</a:t>
              </a:r>
            </a:p>
          </p:txBody>
        </p:sp>
        <p:sp>
          <p:nvSpPr>
            <p:cNvPr id="57" name="textruta 57"/>
            <p:cNvSpPr txBox="1">
              <a:spLocks noChangeArrowheads="1"/>
            </p:cNvSpPr>
            <p:nvPr/>
          </p:nvSpPr>
          <p:spPr bwMode="auto">
            <a:xfrm>
              <a:off x="4415834" y="5071300"/>
              <a:ext cx="675107" cy="4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-7,8</a:t>
              </a:r>
            </a:p>
          </p:txBody>
        </p:sp>
        <p:sp>
          <p:nvSpPr>
            <p:cNvPr id="58" name="textruta 65"/>
            <p:cNvSpPr txBox="1">
              <a:spLocks noChangeArrowheads="1"/>
            </p:cNvSpPr>
            <p:nvPr/>
          </p:nvSpPr>
          <p:spPr bwMode="auto">
            <a:xfrm>
              <a:off x="5378692" y="5071300"/>
              <a:ext cx="824516" cy="4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-14,2</a:t>
              </a:r>
            </a:p>
          </p:txBody>
        </p:sp>
        <p:sp>
          <p:nvSpPr>
            <p:cNvPr id="59" name="textruta 66"/>
            <p:cNvSpPr txBox="1">
              <a:spLocks noChangeArrowheads="1"/>
            </p:cNvSpPr>
            <p:nvPr/>
          </p:nvSpPr>
          <p:spPr bwMode="auto">
            <a:xfrm>
              <a:off x="6020597" y="5071300"/>
              <a:ext cx="676951" cy="4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-7,7</a:t>
              </a:r>
            </a:p>
          </p:txBody>
        </p:sp>
        <p:sp>
          <p:nvSpPr>
            <p:cNvPr id="60" name="textruta 67"/>
            <p:cNvSpPr txBox="1">
              <a:spLocks noChangeArrowheads="1"/>
            </p:cNvSpPr>
            <p:nvPr/>
          </p:nvSpPr>
          <p:spPr bwMode="auto">
            <a:xfrm>
              <a:off x="6775020" y="5071300"/>
              <a:ext cx="826361" cy="4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-13,3</a:t>
              </a:r>
            </a:p>
          </p:txBody>
        </p:sp>
        <p:sp>
          <p:nvSpPr>
            <p:cNvPr id="61" name="textruta 68"/>
            <p:cNvSpPr txBox="1">
              <a:spLocks noChangeArrowheads="1"/>
            </p:cNvSpPr>
            <p:nvPr/>
          </p:nvSpPr>
          <p:spPr bwMode="auto">
            <a:xfrm>
              <a:off x="7448284" y="5071300"/>
              <a:ext cx="676951" cy="4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r>
                <a:rPr lang="sv-SE" altLang="sv-SE" sz="1800">
                  <a:latin typeface="Arial" panose="020B0604020202020204" pitchFamily="34" charset="0"/>
                </a:rPr>
                <a:t>-7,8</a:t>
              </a:r>
            </a:p>
          </p:txBody>
        </p:sp>
      </p:grpSp>
      <p:sp>
        <p:nvSpPr>
          <p:cNvPr id="62" name="Rubrik 3"/>
          <p:cNvSpPr txBox="1">
            <a:spLocks/>
          </p:cNvSpPr>
          <p:nvPr/>
        </p:nvSpPr>
        <p:spPr bwMode="auto">
          <a:xfrm>
            <a:off x="0" y="1412776"/>
            <a:ext cx="9144000" cy="102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r>
              <a:rPr lang="sv-SE" altLang="sv-SE" sz="2800" b="1" kern="0" dirty="0" smtClean="0">
                <a:latin typeface="Arial" panose="020B0604020202020204" pitchFamily="34" charset="0"/>
                <a:cs typeface="Arial" panose="020B0604020202020204" pitchFamily="34" charset="0"/>
              </a:rPr>
              <a:t>Effekt av hälsosamtal 1990-2006:</a:t>
            </a:r>
            <a:r>
              <a:rPr lang="sv-SE" altLang="sv-SE" sz="2800" kern="0" dirty="0" smtClean="0">
                <a:latin typeface="Arial" panose="020B0604020202020204" pitchFamily="34" charset="0"/>
                <a:cs typeface="Arial" panose="020B0604020202020204" pitchFamily="34" charset="0"/>
              </a:rPr>
              <a:t> </a:t>
            </a:r>
          </a:p>
          <a:p>
            <a:r>
              <a:rPr lang="sv-SE" altLang="sv-SE" sz="2000" kern="0" dirty="0" smtClean="0"/>
              <a:t>Dödsfall före 75 års ålder: </a:t>
            </a:r>
            <a:r>
              <a:rPr lang="sv-SE" altLang="sv-SE" sz="2000" kern="0" dirty="0" smtClean="0">
                <a:latin typeface="Calibri Light" panose="020F0302020204030204" pitchFamily="34" charset="0"/>
              </a:rPr>
              <a:t>Standardiserad mortalitet 10% lägre än förväntat, motsvarar </a:t>
            </a:r>
            <a:r>
              <a:rPr lang="sv-SE" altLang="sv-SE" sz="2000" kern="0" dirty="0" smtClean="0"/>
              <a:t>587  förebyggda dödsfall</a:t>
            </a:r>
          </a:p>
        </p:txBody>
      </p:sp>
      <p:sp>
        <p:nvSpPr>
          <p:cNvPr id="63" name="textruta 1"/>
          <p:cNvSpPr txBox="1">
            <a:spLocks noChangeArrowheads="1"/>
          </p:cNvSpPr>
          <p:nvPr/>
        </p:nvSpPr>
        <p:spPr bwMode="auto">
          <a:xfrm>
            <a:off x="115888" y="2492896"/>
            <a:ext cx="87765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buNone/>
              <a:defRPr/>
            </a:pPr>
            <a:r>
              <a:rPr lang="en-GB" altLang="sv-SE" sz="1800" b="1" dirty="0" smtClean="0">
                <a:latin typeface="Arial" panose="020B0604020202020204" pitchFamily="34" charset="0"/>
              </a:rPr>
              <a:t>Intention-to-treat</a:t>
            </a:r>
            <a:r>
              <a:rPr lang="sv-SE" altLang="sv-SE" sz="1800" b="1" dirty="0" smtClean="0">
                <a:latin typeface="Arial" panose="020B0604020202020204" pitchFamily="34" charset="0"/>
              </a:rPr>
              <a:t>-analys: </a:t>
            </a:r>
            <a:r>
              <a:rPr lang="sv-SE" altLang="sv-SE" sz="1800" dirty="0" smtClean="0">
                <a:latin typeface="Arial" panose="020B0604020202020204" pitchFamily="34" charset="0"/>
              </a:rPr>
              <a:t>Mortalitet bland alla </a:t>
            </a:r>
            <a:r>
              <a:rPr lang="sv-SE" altLang="sv-SE" sz="1800" dirty="0">
                <a:latin typeface="Arial" panose="020B0604020202020204" pitchFamily="34" charset="0"/>
              </a:rPr>
              <a:t>som </a:t>
            </a:r>
            <a:r>
              <a:rPr lang="sv-SE" altLang="sv-SE" sz="1800" dirty="0" smtClean="0">
                <a:latin typeface="Arial" panose="020B0604020202020204" pitchFamily="34" charset="0"/>
              </a:rPr>
              <a:t>kunde </a:t>
            </a:r>
            <a:r>
              <a:rPr lang="sv-SE" altLang="sv-SE" sz="1800" dirty="0">
                <a:latin typeface="Arial" panose="020B0604020202020204" pitchFamily="34" charset="0"/>
              </a:rPr>
              <a:t>delta i VHU </a:t>
            </a:r>
            <a:r>
              <a:rPr lang="sv-SE" altLang="sv-SE" sz="1800" dirty="0" smtClean="0">
                <a:latin typeface="Arial" panose="020B0604020202020204" pitchFamily="34" charset="0"/>
              </a:rPr>
              <a:t> jämfört </a:t>
            </a:r>
            <a:r>
              <a:rPr lang="sv-SE" altLang="sv-SE" sz="1800" dirty="0">
                <a:latin typeface="Arial" panose="020B0604020202020204" pitchFamily="34" charset="0"/>
              </a:rPr>
              <a:t>med </a:t>
            </a:r>
            <a:r>
              <a:rPr lang="sv-SE" altLang="sv-SE" sz="1800" dirty="0" smtClean="0">
                <a:latin typeface="Arial" panose="020B0604020202020204" pitchFamily="34" charset="0"/>
              </a:rPr>
              <a:t>mortalitet bland alla </a:t>
            </a:r>
            <a:r>
              <a:rPr lang="sv-SE" altLang="sv-SE" sz="1800" dirty="0">
                <a:latin typeface="Arial" panose="020B0604020202020204" pitchFamily="34" charset="0"/>
              </a:rPr>
              <a:t>svenskar </a:t>
            </a:r>
            <a:r>
              <a:rPr lang="sv-SE" altLang="sv-SE" sz="1800" dirty="0" smtClean="0">
                <a:latin typeface="Arial" panose="020B0604020202020204" pitchFamily="34" charset="0"/>
              </a:rPr>
              <a:t>med </a:t>
            </a:r>
            <a:r>
              <a:rPr lang="sv-SE" altLang="sv-SE" sz="1800" dirty="0">
                <a:latin typeface="Arial" panose="020B0604020202020204" pitchFamily="34" charset="0"/>
              </a:rPr>
              <a:t>samma kön, </a:t>
            </a:r>
            <a:r>
              <a:rPr lang="sv-SE" altLang="sv-SE" sz="1800" dirty="0" smtClean="0">
                <a:latin typeface="Arial" panose="020B0604020202020204" pitchFamily="34" charset="0"/>
              </a:rPr>
              <a:t>ålder och utbildning det år VHU-deltagandet kunde ske</a:t>
            </a:r>
            <a:endParaRPr lang="sv-SE" altLang="sv-SE" sz="1800" dirty="0">
              <a:latin typeface="Arial" panose="020B0604020202020204" pitchFamily="34" charset="0"/>
            </a:endParaRPr>
          </a:p>
        </p:txBody>
      </p:sp>
      <p:sp>
        <p:nvSpPr>
          <p:cNvPr id="64" name="textruta 63"/>
          <p:cNvSpPr txBox="1"/>
          <p:nvPr/>
        </p:nvSpPr>
        <p:spPr>
          <a:xfrm>
            <a:off x="475928" y="6145559"/>
            <a:ext cx="8632576" cy="307777"/>
          </a:xfrm>
          <a:prstGeom prst="rect">
            <a:avLst/>
          </a:prstGeom>
          <a:noFill/>
        </p:spPr>
        <p:txBody>
          <a:bodyPr wrap="square" rtlCol="0">
            <a:spAutoFit/>
          </a:bodyPr>
          <a:lstStyle/>
          <a:p>
            <a:pPr>
              <a:defRPr/>
            </a:pPr>
            <a:r>
              <a:rPr lang="sv-SE" sz="1400" dirty="0" smtClean="0">
                <a:ea typeface="MS PGothic" panose="020B0600070205080204" pitchFamily="34" charset="-128"/>
              </a:rPr>
              <a:t>Yulia Blomstedt, et al.</a:t>
            </a:r>
            <a:r>
              <a:rPr lang="en-US" sz="1400" dirty="0" smtClean="0">
                <a:ea typeface="MS PGothic" panose="020B0600070205080204" pitchFamily="34" charset="-128"/>
              </a:rPr>
              <a:t> BMJ open. 2015;5(12):e009651.</a:t>
            </a:r>
            <a:r>
              <a:rPr lang="sv-SE" sz="1400" dirty="0" smtClean="0">
                <a:ea typeface="MS PGothic" panose="020B0600070205080204" pitchFamily="34" charset="-128"/>
              </a:rPr>
              <a:t> </a:t>
            </a:r>
            <a:r>
              <a:rPr lang="sv-SE" sz="1400" dirty="0">
                <a:ea typeface="MS PGothic" panose="020B0600070205080204" pitchFamily="34" charset="-128"/>
                <a:hlinkClick r:id="rId3"/>
              </a:rPr>
              <a:t>http://</a:t>
            </a:r>
            <a:r>
              <a:rPr lang="sv-SE" sz="1400" dirty="0" smtClean="0">
                <a:ea typeface="MS PGothic" panose="020B0600070205080204" pitchFamily="34" charset="-128"/>
                <a:hlinkClick r:id="rId3"/>
              </a:rPr>
              <a:t>www.ncbi.nlm.nih.gov/pubmed/26685034</a:t>
            </a:r>
            <a:endParaRPr lang="sv-SE" sz="1400" dirty="0">
              <a:ea typeface="MS PGothic" panose="020B0600070205080204" pitchFamily="34" charset="-128"/>
            </a:endParaRPr>
          </a:p>
        </p:txBody>
      </p:sp>
      <p:sp>
        <p:nvSpPr>
          <p:cNvPr id="65" name="textruta 64"/>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Tree>
    <p:extLst>
      <p:ext uri="{BB962C8B-B14F-4D97-AF65-F5344CB8AC3E}">
        <p14:creationId xmlns:p14="http://schemas.microsoft.com/office/powerpoint/2010/main" val="2286709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9" name="textruta 8"/>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
        <p:nvSpPr>
          <p:cNvPr id="14" name="Rubrik 1"/>
          <p:cNvSpPr txBox="1">
            <a:spLocks/>
          </p:cNvSpPr>
          <p:nvPr/>
        </p:nvSpPr>
        <p:spPr bwMode="auto">
          <a:xfrm>
            <a:off x="539552" y="1421487"/>
            <a:ext cx="8136904" cy="16474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sz="2800" b="1" i="0" u="none" strike="noStrike" kern="0" cap="none" spc="0" normalizeH="0" baseline="0" noProof="0" dirty="0" smtClean="0">
                <a:ln>
                  <a:noFill/>
                </a:ln>
                <a:solidFill>
                  <a:schemeClr val="tx2"/>
                </a:solidFill>
                <a:effectLst/>
                <a:uLnTx/>
                <a:uFillTx/>
                <a:latin typeface="+mj-lt"/>
                <a:ea typeface="+mj-ea"/>
                <a:cs typeface="+mj-cs"/>
              </a:rPr>
              <a:t>Händer det nåt</a:t>
            </a:r>
            <a:r>
              <a:rPr kumimoji="0" lang="sv-SE" sz="2800" b="1" i="0" u="none" strike="noStrike" kern="0" cap="none" spc="0" normalizeH="0" noProof="0" dirty="0" smtClean="0">
                <a:ln>
                  <a:noFill/>
                </a:ln>
                <a:solidFill>
                  <a:schemeClr val="tx2"/>
                </a:solidFill>
                <a:effectLst/>
                <a:uLnTx/>
                <a:uFillTx/>
                <a:latin typeface="+mj-lt"/>
                <a:ea typeface="+mj-ea"/>
                <a:cs typeface="+mj-cs"/>
              </a:rPr>
              <a:t> för kortutbildade?</a:t>
            </a:r>
          </a:p>
          <a:p>
            <a:pPr>
              <a:defRPr/>
            </a:pPr>
            <a:r>
              <a:rPr lang="sv-SE" sz="2400" kern="0" baseline="0" dirty="0" smtClean="0">
                <a:solidFill>
                  <a:schemeClr val="tx2"/>
                </a:solidFill>
                <a:latin typeface="+mj-lt"/>
                <a:ea typeface="+mj-ea"/>
                <a:cs typeface="+mj-cs"/>
              </a:rPr>
              <a:t>Resultat från VHU: </a:t>
            </a:r>
          </a:p>
          <a:p>
            <a:pPr>
              <a:defRPr/>
            </a:pPr>
            <a:r>
              <a:rPr lang="sv-SE" sz="2400" kern="0" baseline="0" dirty="0" smtClean="0">
                <a:solidFill>
                  <a:schemeClr val="tx2"/>
                </a:solidFill>
                <a:latin typeface="+mj-lt"/>
                <a:ea typeface="+mj-ea"/>
                <a:cs typeface="+mj-cs"/>
              </a:rPr>
              <a:t>Störst antal </a:t>
            </a:r>
            <a:r>
              <a:rPr lang="sv-SE" sz="2400" kern="0" dirty="0" smtClean="0">
                <a:solidFill>
                  <a:schemeClr val="tx2"/>
                </a:solidFill>
              </a:rPr>
              <a:t>förebyggda </a:t>
            </a:r>
            <a:r>
              <a:rPr lang="sv-SE" sz="2400" kern="0" baseline="0" dirty="0" smtClean="0">
                <a:solidFill>
                  <a:schemeClr val="tx2"/>
                </a:solidFill>
                <a:latin typeface="+mj-lt"/>
                <a:ea typeface="+mj-ea"/>
                <a:cs typeface="+mj-cs"/>
              </a:rPr>
              <a:t>dödsfall</a:t>
            </a:r>
            <a:r>
              <a:rPr lang="sv-SE" sz="2400" kern="0" dirty="0" smtClean="0">
                <a:solidFill>
                  <a:schemeClr val="tx2"/>
                </a:solidFill>
                <a:latin typeface="+mj-lt"/>
                <a:ea typeface="+mj-ea"/>
                <a:cs typeface="+mj-cs"/>
              </a:rPr>
              <a:t> i grupperna med grundskole- eller gymnasieutbildning. Akademiker gynnas inte.</a:t>
            </a:r>
            <a:endParaRPr kumimoji="0" lang="sv-SE" sz="2800" b="0" i="0" u="none" strike="noStrike" kern="0" cap="none" spc="0" normalizeH="0" baseline="0" noProof="0" dirty="0">
              <a:ln>
                <a:noFill/>
              </a:ln>
              <a:solidFill>
                <a:schemeClr val="tx2"/>
              </a:solidFill>
              <a:effectLst/>
              <a:uLnTx/>
              <a:uFillTx/>
              <a:latin typeface="+mj-lt"/>
              <a:ea typeface="+mj-ea"/>
              <a:cs typeface="+mj-cs"/>
            </a:endParaRPr>
          </a:p>
        </p:txBody>
      </p:sp>
      <p:pic>
        <p:nvPicPr>
          <p:cNvPr id="15" name="Bildobjekt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9" y="3057572"/>
            <a:ext cx="4752528" cy="303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15"/>
          <p:cNvSpPr txBox="1"/>
          <p:nvPr/>
        </p:nvSpPr>
        <p:spPr>
          <a:xfrm>
            <a:off x="395537" y="6145559"/>
            <a:ext cx="8568952" cy="307777"/>
          </a:xfrm>
          <a:prstGeom prst="rect">
            <a:avLst/>
          </a:prstGeom>
          <a:noFill/>
        </p:spPr>
        <p:txBody>
          <a:bodyPr wrap="square" rtlCol="0">
            <a:spAutoFit/>
          </a:bodyPr>
          <a:lstStyle/>
          <a:p>
            <a:pPr>
              <a:defRPr/>
            </a:pPr>
            <a:r>
              <a:rPr lang="sv-SE" sz="1400" dirty="0" smtClean="0">
                <a:ea typeface="MS PGothic" panose="020B0600070205080204" pitchFamily="34" charset="-128"/>
              </a:rPr>
              <a:t>Yulia </a:t>
            </a:r>
            <a:r>
              <a:rPr lang="sv-SE" sz="1400" dirty="0">
                <a:ea typeface="MS PGothic" panose="020B0600070205080204" pitchFamily="34" charset="-128"/>
              </a:rPr>
              <a:t>Blomstedt, et al.</a:t>
            </a:r>
            <a:r>
              <a:rPr lang="en-US" sz="1400" dirty="0">
                <a:ea typeface="MS PGothic" panose="020B0600070205080204" pitchFamily="34" charset="-128"/>
              </a:rPr>
              <a:t> BMJ open. 2015;5(12):e009651</a:t>
            </a:r>
            <a:r>
              <a:rPr lang="en-US" sz="1400" dirty="0" smtClean="0">
                <a:ea typeface="MS PGothic" panose="020B0600070205080204" pitchFamily="34" charset="-128"/>
              </a:rPr>
              <a:t>.</a:t>
            </a:r>
            <a:r>
              <a:rPr lang="sv-SE" sz="1400" dirty="0">
                <a:ea typeface="MS PGothic" panose="020B0600070205080204" pitchFamily="34" charset="-128"/>
              </a:rPr>
              <a:t> </a:t>
            </a:r>
            <a:r>
              <a:rPr lang="sv-SE" sz="1400" dirty="0">
                <a:ea typeface="MS PGothic" panose="020B0600070205080204" pitchFamily="34" charset="-128"/>
                <a:hlinkClick r:id="rId4"/>
              </a:rPr>
              <a:t>http://</a:t>
            </a:r>
            <a:r>
              <a:rPr lang="sv-SE" sz="1400" dirty="0" smtClean="0">
                <a:ea typeface="MS PGothic" panose="020B0600070205080204" pitchFamily="34" charset="-128"/>
                <a:hlinkClick r:id="rId4"/>
              </a:rPr>
              <a:t>www.ncbi.nlm.nih.gov/pubmed/26685034</a:t>
            </a:r>
            <a:r>
              <a:rPr lang="sv-SE" sz="1400" dirty="0" smtClean="0">
                <a:ea typeface="MS PGothic" panose="020B0600070205080204" pitchFamily="34" charset="-128"/>
              </a:rPr>
              <a:t> </a:t>
            </a:r>
            <a:endParaRPr lang="sv-SE" sz="1400" dirty="0">
              <a:ea typeface="MS PGothic" panose="020B0600070205080204" pitchFamily="34" charset="-128"/>
            </a:endParaRPr>
          </a:p>
        </p:txBody>
      </p:sp>
    </p:spTree>
    <p:extLst>
      <p:ext uri="{BB962C8B-B14F-4D97-AF65-F5344CB8AC3E}">
        <p14:creationId xmlns:p14="http://schemas.microsoft.com/office/powerpoint/2010/main" val="2286709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aphicFrame>
        <p:nvGraphicFramePr>
          <p:cNvPr id="9" name="Tabell 8"/>
          <p:cNvGraphicFramePr>
            <a:graphicFrameLocks noGrp="1"/>
          </p:cNvGraphicFramePr>
          <p:nvPr>
            <p:extLst>
              <p:ext uri="{D42A27DB-BD31-4B8C-83A1-F6EECF244321}">
                <p14:modId xmlns:p14="http://schemas.microsoft.com/office/powerpoint/2010/main" val="942565814"/>
              </p:ext>
            </p:extLst>
          </p:nvPr>
        </p:nvGraphicFramePr>
        <p:xfrm>
          <a:off x="683568" y="2420888"/>
          <a:ext cx="7938570" cy="2936497"/>
        </p:xfrm>
        <a:graphic>
          <a:graphicData uri="http://schemas.openxmlformats.org/drawingml/2006/table">
            <a:tbl>
              <a:tblPr firstRow="1" firstCol="1" bandRow="1"/>
              <a:tblGrid>
                <a:gridCol w="2016224">
                  <a:extLst>
                    <a:ext uri="{9D8B030D-6E8A-4147-A177-3AD203B41FA5}">
                      <a16:colId xmlns:a16="http://schemas.microsoft.com/office/drawing/2014/main" val="20000"/>
                    </a:ext>
                  </a:extLst>
                </a:gridCol>
                <a:gridCol w="1353053">
                  <a:extLst>
                    <a:ext uri="{9D8B030D-6E8A-4147-A177-3AD203B41FA5}">
                      <a16:colId xmlns:a16="http://schemas.microsoft.com/office/drawing/2014/main" val="20001"/>
                    </a:ext>
                  </a:extLst>
                </a:gridCol>
                <a:gridCol w="1106853">
                  <a:extLst>
                    <a:ext uri="{9D8B030D-6E8A-4147-A177-3AD203B41FA5}">
                      <a16:colId xmlns:a16="http://schemas.microsoft.com/office/drawing/2014/main" val="20002"/>
                    </a:ext>
                  </a:extLst>
                </a:gridCol>
                <a:gridCol w="996478">
                  <a:extLst>
                    <a:ext uri="{9D8B030D-6E8A-4147-A177-3AD203B41FA5}">
                      <a16:colId xmlns:a16="http://schemas.microsoft.com/office/drawing/2014/main" val="20003"/>
                    </a:ext>
                  </a:extLst>
                </a:gridCol>
                <a:gridCol w="1283895">
                  <a:extLst>
                    <a:ext uri="{9D8B030D-6E8A-4147-A177-3AD203B41FA5}">
                      <a16:colId xmlns:a16="http://schemas.microsoft.com/office/drawing/2014/main" val="20004"/>
                    </a:ext>
                  </a:extLst>
                </a:gridCol>
                <a:gridCol w="1182067">
                  <a:extLst>
                    <a:ext uri="{9D8B030D-6E8A-4147-A177-3AD203B41FA5}">
                      <a16:colId xmlns:a16="http://schemas.microsoft.com/office/drawing/2014/main" val="20005"/>
                    </a:ext>
                  </a:extLst>
                </a:gridCol>
              </a:tblGrid>
              <a:tr h="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nSpc>
                          <a:spcPct val="115000"/>
                        </a:lnSpc>
                        <a:spcAft>
                          <a:spcPts val="0"/>
                        </a:spcAft>
                      </a:pPr>
                      <a:r>
                        <a:rPr lang="sv-SE" sz="1600" dirty="0">
                          <a:effectLst/>
                        </a:rPr>
                        <a:t> </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gn="r">
                        <a:lnSpc>
                          <a:spcPct val="115000"/>
                        </a:lnSpc>
                        <a:spcAft>
                          <a:spcPts val="0"/>
                        </a:spcAft>
                      </a:pPr>
                      <a:r>
                        <a:rPr lang="sv-SE" sz="1600" dirty="0" smtClean="0">
                          <a:effectLst/>
                        </a:rPr>
                        <a:t>Män </a:t>
                      </a:r>
                      <a:r>
                        <a:rPr lang="sv-SE" sz="1600" dirty="0">
                          <a:effectLst/>
                        </a:rPr>
                        <a:t>1985 </a:t>
                      </a:r>
                      <a:br>
                        <a:rPr lang="sv-SE" sz="1600" dirty="0">
                          <a:effectLst/>
                        </a:rPr>
                      </a:br>
                      <a:r>
                        <a:rPr lang="sv-SE" sz="1600" dirty="0" smtClean="0">
                          <a:effectLst/>
                        </a:rPr>
                        <a:t>födda mellan </a:t>
                      </a:r>
                      <a:r>
                        <a:rPr lang="sv-SE" sz="1600" dirty="0">
                          <a:effectLst/>
                        </a:rPr>
                        <a:t>1943-1952</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gn="r">
                        <a:lnSpc>
                          <a:spcPct val="115000"/>
                        </a:lnSpc>
                        <a:spcAft>
                          <a:spcPts val="0"/>
                        </a:spcAft>
                      </a:pPr>
                      <a:r>
                        <a:rPr lang="sv-SE" sz="1600" dirty="0" smtClean="0">
                          <a:effectLst/>
                        </a:rPr>
                        <a:t>Döda </a:t>
                      </a:r>
                      <a:r>
                        <a:rPr lang="sv-SE" sz="1600" dirty="0">
                          <a:effectLst/>
                        </a:rPr>
                        <a:t/>
                      </a:r>
                      <a:br>
                        <a:rPr lang="sv-SE" sz="1600" dirty="0">
                          <a:effectLst/>
                        </a:rPr>
                      </a:br>
                      <a:r>
                        <a:rPr lang="sv-SE" sz="1600" dirty="0">
                          <a:effectLst/>
                        </a:rPr>
                        <a:t>1987-2009</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gn="r">
                        <a:lnSpc>
                          <a:spcPct val="115000"/>
                        </a:lnSpc>
                        <a:spcAft>
                          <a:spcPts val="0"/>
                        </a:spcAft>
                      </a:pPr>
                      <a:r>
                        <a:rPr lang="sv-SE" sz="1600" dirty="0" err="1" smtClean="0">
                          <a:effectLst/>
                        </a:rPr>
                        <a:t>Mortality</a:t>
                      </a:r>
                      <a:endParaRPr lang="sv-SE" sz="1600" dirty="0">
                        <a:effectLst/>
                      </a:endParaRPr>
                    </a:p>
                    <a:p>
                      <a:pPr algn="r">
                        <a:lnSpc>
                          <a:spcPct val="115000"/>
                        </a:lnSpc>
                        <a:spcAft>
                          <a:spcPts val="0"/>
                        </a:spcAft>
                      </a:pPr>
                      <a:r>
                        <a:rPr lang="sv-SE" sz="1600" dirty="0">
                          <a:effectLst/>
                        </a:rPr>
                        <a:t>rate</a:t>
                      </a:r>
                      <a:r>
                        <a:rPr lang="sv-SE" sz="1600" baseline="30000" dirty="0">
                          <a:effectLst/>
                        </a:rPr>
                        <a:t>1</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gn="r">
                        <a:lnSpc>
                          <a:spcPct val="115000"/>
                        </a:lnSpc>
                        <a:spcAft>
                          <a:spcPts val="0"/>
                        </a:spcAft>
                      </a:pPr>
                      <a:r>
                        <a:rPr lang="sv-SE" sz="1600" dirty="0" smtClean="0">
                          <a:effectLst/>
                        </a:rPr>
                        <a:t>Oddskvot</a:t>
                      </a:r>
                      <a:endParaRPr lang="sv-SE" sz="1600" dirty="0">
                        <a:effectLst/>
                      </a:endParaRPr>
                    </a:p>
                    <a:p>
                      <a:pPr algn="r">
                        <a:lnSpc>
                          <a:spcPct val="115000"/>
                        </a:lnSpc>
                        <a:spcAft>
                          <a:spcPts val="0"/>
                        </a:spcAft>
                      </a:pPr>
                      <a:r>
                        <a:rPr lang="sv-SE" sz="1600" dirty="0" smtClean="0">
                          <a:effectLst/>
                        </a:rPr>
                        <a:t>jämfört</a:t>
                      </a:r>
                      <a:r>
                        <a:rPr lang="sv-SE" sz="1600" baseline="0" dirty="0" smtClean="0">
                          <a:effectLst/>
                        </a:rPr>
                        <a:t> </a:t>
                      </a:r>
                      <a:r>
                        <a:rPr lang="sv-SE" sz="1600" dirty="0" smtClean="0">
                          <a:effectLst/>
                        </a:rPr>
                        <a:t> med Sverige</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gn="r">
                        <a:lnSpc>
                          <a:spcPct val="115000"/>
                        </a:lnSpc>
                        <a:spcAft>
                          <a:spcPts val="0"/>
                        </a:spcAft>
                      </a:pPr>
                      <a:r>
                        <a:rPr lang="sv-SE" sz="1600" dirty="0" smtClean="0">
                          <a:effectLst/>
                        </a:rPr>
                        <a:t>95 </a:t>
                      </a:r>
                      <a:r>
                        <a:rPr lang="sv-SE" sz="1600" dirty="0">
                          <a:effectLst/>
                        </a:rPr>
                        <a:t>% </a:t>
                      </a:r>
                      <a:r>
                        <a:rPr lang="sv-SE" sz="1600" dirty="0" err="1">
                          <a:effectLst/>
                        </a:rPr>
                        <a:t>CIs</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1001E"/>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nSpc>
                          <a:spcPct val="115000"/>
                        </a:lnSpc>
                        <a:spcAft>
                          <a:spcPts val="0"/>
                        </a:spcAft>
                      </a:pPr>
                      <a:r>
                        <a:rPr lang="sv-SE" sz="1600" dirty="0" smtClean="0">
                          <a:effectLst/>
                        </a:rPr>
                        <a:t>Sverige</a:t>
                      </a:r>
                      <a:r>
                        <a:rPr lang="sv-SE" sz="1600" dirty="0">
                          <a:effectLst/>
                        </a:rPr>
                        <a:t/>
                      </a:r>
                      <a:br>
                        <a:rPr lang="sv-SE" sz="1600" dirty="0">
                          <a:effectLst/>
                        </a:rPr>
                      </a:br>
                      <a:r>
                        <a:rPr lang="sv-SE" sz="1600" dirty="0">
                          <a:effectLst/>
                        </a:rPr>
                        <a:t>(Habo </a:t>
                      </a:r>
                      <a:r>
                        <a:rPr lang="sv-SE" sz="1600" dirty="0" smtClean="0">
                          <a:effectLst/>
                        </a:rPr>
                        <a:t>exkluderat)</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r>
                      <a:br>
                        <a:rPr lang="sv-SE" sz="1600" b="1" dirty="0">
                          <a:effectLst/>
                        </a:rPr>
                      </a:br>
                      <a:r>
                        <a:rPr lang="sv-SE" sz="1600" b="1" dirty="0">
                          <a:effectLst/>
                        </a:rPr>
                        <a:t>656 686</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r>
                      <a:br>
                        <a:rPr lang="sv-SE" sz="1600" b="1" dirty="0">
                          <a:effectLst/>
                        </a:rPr>
                      </a:br>
                      <a:r>
                        <a:rPr lang="sv-SE" sz="1600" b="1" dirty="0">
                          <a:effectLst/>
                        </a:rPr>
                        <a:t>60 612</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r>
                      <a:br>
                        <a:rPr lang="sv-SE" sz="1600" b="1" dirty="0">
                          <a:effectLst/>
                        </a:rPr>
                      </a:br>
                      <a:r>
                        <a:rPr lang="sv-SE" sz="1600" b="1" dirty="0">
                          <a:effectLst/>
                        </a:rPr>
                        <a:t>92.3</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r>
                      <a:br>
                        <a:rPr lang="sv-SE" sz="1600" b="1" dirty="0">
                          <a:effectLst/>
                        </a:rPr>
                      </a:br>
                      <a:r>
                        <a:rPr lang="sv-SE" sz="1600" b="1" dirty="0">
                          <a:effectLst/>
                        </a:rPr>
                        <a:t>1.00</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nSpc>
                          <a:spcPct val="115000"/>
                        </a:lnSpc>
                        <a:spcAft>
                          <a:spcPts val="0"/>
                        </a:spcAft>
                      </a:pPr>
                      <a:r>
                        <a:rPr lang="sv-SE" sz="1600" dirty="0" smtClean="0">
                          <a:effectLst/>
                        </a:rPr>
                        <a:t>Habo </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 </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nSpc>
                          <a:spcPct val="115000"/>
                        </a:lnSpc>
                        <a:spcAft>
                          <a:spcPts val="0"/>
                        </a:spcAft>
                      </a:pPr>
                      <a:r>
                        <a:rPr lang="sv-SE" sz="1600" dirty="0" smtClean="0">
                          <a:effectLst/>
                        </a:rPr>
                        <a:t>   Inbjudna</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smtClean="0">
                          <a:effectLst/>
                        </a:rPr>
                        <a:t>757</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smtClean="0">
                          <a:effectLst/>
                        </a:rPr>
                        <a:t>51</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smtClean="0">
                          <a:effectLst/>
                        </a:rPr>
                        <a:t>67.4</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smtClean="0">
                          <a:effectLst/>
                        </a:rPr>
                        <a:t>0.71</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smtClean="0">
                          <a:effectLst/>
                        </a:rPr>
                        <a:t>0.53 </a:t>
                      </a:r>
                      <a:r>
                        <a:rPr lang="sv-SE" sz="1600" b="1" dirty="0">
                          <a:effectLst/>
                        </a:rPr>
                        <a:t>– 0.95</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nSpc>
                          <a:spcPct val="115000"/>
                        </a:lnSpc>
                        <a:spcAft>
                          <a:spcPts val="0"/>
                        </a:spcAft>
                      </a:pPr>
                      <a:r>
                        <a:rPr lang="sv-SE" sz="1600" dirty="0">
                          <a:effectLst/>
                        </a:rPr>
                        <a:t>   </a:t>
                      </a:r>
                      <a:r>
                        <a:rPr lang="sv-SE" sz="1600" dirty="0" smtClean="0">
                          <a:effectLst/>
                        </a:rPr>
                        <a:t>Deltagare</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a:effectLst/>
                        </a:rPr>
                        <a:t>652</a:t>
                      </a:r>
                      <a:endParaRPr lang="sv-SE" sz="1600" b="1">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a:effectLst/>
                        </a:rPr>
                        <a:t>36</a:t>
                      </a:r>
                      <a:endParaRPr lang="sv-SE" sz="1600" b="1">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a:effectLst/>
                        </a:rPr>
                        <a:t>55.2</a:t>
                      </a:r>
                      <a:endParaRPr lang="sv-SE" sz="1600" b="1">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0.57</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0.40 – 0.81</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20000"/>
                      </a:srgbClr>
                    </a:solidFill>
                  </a:tcPr>
                </a:tc>
                <a:extLst>
                  <a:ext uri="{0D108BD9-81ED-4DB2-BD59-A6C34878D82A}">
                    <a16:rowId xmlns:a16="http://schemas.microsoft.com/office/drawing/2014/main" val="10004"/>
                  </a:ext>
                </a:extLst>
              </a:tr>
              <a:tr h="412753">
                <a:tc>
                  <a:txBody>
                    <a:bodyPr/>
                    <a:lstStyle>
                      <a:lvl1pPr marL="0" algn="l" defTabSz="914400" rtl="0" eaLnBrk="1" latinLnBrk="0" hangingPunct="1">
                        <a:defRPr sz="1800" b="1" kern="1200">
                          <a:solidFill>
                            <a:schemeClr val="lt1"/>
                          </a:solidFill>
                          <a:latin typeface="Arial"/>
                          <a:ea typeface="Bryant Regular"/>
                          <a:cs typeface="Bryant Regular"/>
                        </a:defRPr>
                      </a:lvl1pPr>
                      <a:lvl2pPr marL="457200" algn="l" defTabSz="914400" rtl="0" eaLnBrk="1" latinLnBrk="0" hangingPunct="1">
                        <a:defRPr sz="1800" b="1" kern="1200">
                          <a:solidFill>
                            <a:schemeClr val="lt1"/>
                          </a:solidFill>
                          <a:latin typeface="Arial"/>
                          <a:ea typeface="Bryant Regular"/>
                          <a:cs typeface="Bryant Regular"/>
                        </a:defRPr>
                      </a:lvl2pPr>
                      <a:lvl3pPr marL="914400" algn="l" defTabSz="914400" rtl="0" eaLnBrk="1" latinLnBrk="0" hangingPunct="1">
                        <a:defRPr sz="1800" b="1" kern="1200">
                          <a:solidFill>
                            <a:schemeClr val="lt1"/>
                          </a:solidFill>
                          <a:latin typeface="Arial"/>
                          <a:ea typeface="Bryant Regular"/>
                          <a:cs typeface="Bryant Regular"/>
                        </a:defRPr>
                      </a:lvl3pPr>
                      <a:lvl4pPr marL="1371600" algn="l" defTabSz="914400" rtl="0" eaLnBrk="1" latinLnBrk="0" hangingPunct="1">
                        <a:defRPr sz="1800" b="1" kern="1200">
                          <a:solidFill>
                            <a:schemeClr val="lt1"/>
                          </a:solidFill>
                          <a:latin typeface="Arial"/>
                          <a:ea typeface="Bryant Regular"/>
                          <a:cs typeface="Bryant Regular"/>
                        </a:defRPr>
                      </a:lvl4pPr>
                      <a:lvl5pPr marL="1828800" algn="l" defTabSz="914400" rtl="0" eaLnBrk="1" latinLnBrk="0" hangingPunct="1">
                        <a:defRPr sz="1800" b="1" kern="1200">
                          <a:solidFill>
                            <a:schemeClr val="lt1"/>
                          </a:solidFill>
                          <a:latin typeface="Arial"/>
                          <a:ea typeface="Bryant Regular"/>
                          <a:cs typeface="Bryant Regular"/>
                        </a:defRPr>
                      </a:lvl5pPr>
                      <a:lvl6pPr marL="2286000" algn="l" defTabSz="914400" rtl="0" eaLnBrk="1" latinLnBrk="0" hangingPunct="1">
                        <a:defRPr sz="1800" b="1" kern="1200">
                          <a:solidFill>
                            <a:schemeClr val="lt1"/>
                          </a:solidFill>
                          <a:latin typeface="Arial"/>
                          <a:ea typeface="Bryant Regular"/>
                          <a:cs typeface="Bryant Regular"/>
                        </a:defRPr>
                      </a:lvl6pPr>
                      <a:lvl7pPr marL="2743200" algn="l" defTabSz="914400" rtl="0" eaLnBrk="1" latinLnBrk="0" hangingPunct="1">
                        <a:defRPr sz="1800" b="1" kern="1200">
                          <a:solidFill>
                            <a:schemeClr val="lt1"/>
                          </a:solidFill>
                          <a:latin typeface="Arial"/>
                          <a:ea typeface="Bryant Regular"/>
                          <a:cs typeface="Bryant Regular"/>
                        </a:defRPr>
                      </a:lvl7pPr>
                      <a:lvl8pPr marL="3200400" algn="l" defTabSz="914400" rtl="0" eaLnBrk="1" latinLnBrk="0" hangingPunct="1">
                        <a:defRPr sz="1800" b="1" kern="1200">
                          <a:solidFill>
                            <a:schemeClr val="lt1"/>
                          </a:solidFill>
                          <a:latin typeface="Arial"/>
                          <a:ea typeface="Bryant Regular"/>
                          <a:cs typeface="Bryant Regular"/>
                        </a:defRPr>
                      </a:lvl8pPr>
                      <a:lvl9pPr marL="3657600" algn="l" defTabSz="914400" rtl="0" eaLnBrk="1" latinLnBrk="0" hangingPunct="1">
                        <a:defRPr sz="1800" b="1" kern="1200">
                          <a:solidFill>
                            <a:schemeClr val="lt1"/>
                          </a:solidFill>
                          <a:latin typeface="Arial"/>
                          <a:ea typeface="Bryant Regular"/>
                          <a:cs typeface="Bryant Regular"/>
                        </a:defRPr>
                      </a:lvl9pPr>
                    </a:lstStyle>
                    <a:p>
                      <a:pPr>
                        <a:lnSpc>
                          <a:spcPct val="115000"/>
                        </a:lnSpc>
                        <a:spcAft>
                          <a:spcPts val="0"/>
                        </a:spcAft>
                      </a:pPr>
                      <a:r>
                        <a:rPr lang="sv-SE" sz="1600" dirty="0">
                          <a:effectLst/>
                        </a:rPr>
                        <a:t>   </a:t>
                      </a:r>
                      <a:r>
                        <a:rPr lang="sv-SE" sz="1600" dirty="0" smtClean="0">
                          <a:effectLst/>
                        </a:rPr>
                        <a:t>Icke-deltagare</a:t>
                      </a:r>
                      <a:endParaRPr lang="sv-SE" sz="1600"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105</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15</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142.9</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1.64</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tc>
                  <a:txBody>
                    <a:bodyPr/>
                    <a:lstStyle>
                      <a:lvl1pPr marL="0" algn="l" defTabSz="914400" rtl="0" eaLnBrk="1" latinLnBrk="0" hangingPunct="1">
                        <a:defRPr sz="1800" kern="1200">
                          <a:solidFill>
                            <a:schemeClr val="dk1"/>
                          </a:solidFill>
                          <a:latin typeface="Arial"/>
                          <a:ea typeface="Bryant Regular"/>
                          <a:cs typeface="Bryant Regular"/>
                        </a:defRPr>
                      </a:lvl1pPr>
                      <a:lvl2pPr marL="457200" algn="l" defTabSz="914400" rtl="0" eaLnBrk="1" latinLnBrk="0" hangingPunct="1">
                        <a:defRPr sz="1800" kern="1200">
                          <a:solidFill>
                            <a:schemeClr val="dk1"/>
                          </a:solidFill>
                          <a:latin typeface="Arial"/>
                          <a:ea typeface="Bryant Regular"/>
                          <a:cs typeface="Bryant Regular"/>
                        </a:defRPr>
                      </a:lvl2pPr>
                      <a:lvl3pPr marL="914400" algn="l" defTabSz="914400" rtl="0" eaLnBrk="1" latinLnBrk="0" hangingPunct="1">
                        <a:defRPr sz="1800" kern="1200">
                          <a:solidFill>
                            <a:schemeClr val="dk1"/>
                          </a:solidFill>
                          <a:latin typeface="Arial"/>
                          <a:ea typeface="Bryant Regular"/>
                          <a:cs typeface="Bryant Regular"/>
                        </a:defRPr>
                      </a:lvl3pPr>
                      <a:lvl4pPr marL="1371600" algn="l" defTabSz="914400" rtl="0" eaLnBrk="1" latinLnBrk="0" hangingPunct="1">
                        <a:defRPr sz="1800" kern="1200">
                          <a:solidFill>
                            <a:schemeClr val="dk1"/>
                          </a:solidFill>
                          <a:latin typeface="Arial"/>
                          <a:ea typeface="Bryant Regular"/>
                          <a:cs typeface="Bryant Regular"/>
                        </a:defRPr>
                      </a:lvl4pPr>
                      <a:lvl5pPr marL="1828800" algn="l" defTabSz="914400" rtl="0" eaLnBrk="1" latinLnBrk="0" hangingPunct="1">
                        <a:defRPr sz="1800" kern="1200">
                          <a:solidFill>
                            <a:schemeClr val="dk1"/>
                          </a:solidFill>
                          <a:latin typeface="Arial"/>
                          <a:ea typeface="Bryant Regular"/>
                          <a:cs typeface="Bryant Regular"/>
                        </a:defRPr>
                      </a:lvl5pPr>
                      <a:lvl6pPr marL="2286000" algn="l" defTabSz="914400" rtl="0" eaLnBrk="1" latinLnBrk="0" hangingPunct="1">
                        <a:defRPr sz="1800" kern="1200">
                          <a:solidFill>
                            <a:schemeClr val="dk1"/>
                          </a:solidFill>
                          <a:latin typeface="Arial"/>
                          <a:ea typeface="Bryant Regular"/>
                          <a:cs typeface="Bryant Regular"/>
                        </a:defRPr>
                      </a:lvl6pPr>
                      <a:lvl7pPr marL="2743200" algn="l" defTabSz="914400" rtl="0" eaLnBrk="1" latinLnBrk="0" hangingPunct="1">
                        <a:defRPr sz="1800" kern="1200">
                          <a:solidFill>
                            <a:schemeClr val="dk1"/>
                          </a:solidFill>
                          <a:latin typeface="Arial"/>
                          <a:ea typeface="Bryant Regular"/>
                          <a:cs typeface="Bryant Regular"/>
                        </a:defRPr>
                      </a:lvl7pPr>
                      <a:lvl8pPr marL="3200400" algn="l" defTabSz="914400" rtl="0" eaLnBrk="1" latinLnBrk="0" hangingPunct="1">
                        <a:defRPr sz="1800" kern="1200">
                          <a:solidFill>
                            <a:schemeClr val="dk1"/>
                          </a:solidFill>
                          <a:latin typeface="Arial"/>
                          <a:ea typeface="Bryant Regular"/>
                          <a:cs typeface="Bryant Regular"/>
                        </a:defRPr>
                      </a:lvl8pPr>
                      <a:lvl9pPr marL="3657600" algn="l" defTabSz="914400" rtl="0" eaLnBrk="1" latinLnBrk="0" hangingPunct="1">
                        <a:defRPr sz="1800" kern="1200">
                          <a:solidFill>
                            <a:schemeClr val="dk1"/>
                          </a:solidFill>
                          <a:latin typeface="Arial"/>
                          <a:ea typeface="Bryant Regular"/>
                          <a:cs typeface="Bryant Regular"/>
                        </a:defRPr>
                      </a:lvl9pPr>
                    </a:lstStyle>
                    <a:p>
                      <a:pPr algn="r">
                        <a:lnSpc>
                          <a:spcPct val="115000"/>
                        </a:lnSpc>
                        <a:spcAft>
                          <a:spcPts val="0"/>
                        </a:spcAft>
                      </a:pPr>
                      <a:r>
                        <a:rPr lang="sv-SE" sz="1600" b="1" dirty="0">
                          <a:effectLst/>
                        </a:rPr>
                        <a:t>0.91 – 2.90</a:t>
                      </a:r>
                      <a:endParaRPr lang="sv-SE" sz="1600" b="1" dirty="0">
                        <a:effectLst/>
                        <a:latin typeface="Calibri"/>
                        <a:ea typeface="Calibri"/>
                        <a:cs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1001E">
                        <a:tint val="40000"/>
                      </a:srgbClr>
                    </a:solidFill>
                  </a:tcPr>
                </a:tc>
                <a:extLst>
                  <a:ext uri="{0D108BD9-81ED-4DB2-BD59-A6C34878D82A}">
                    <a16:rowId xmlns:a16="http://schemas.microsoft.com/office/drawing/2014/main" val="10005"/>
                  </a:ext>
                </a:extLst>
              </a:tr>
            </a:tbl>
          </a:graphicData>
        </a:graphic>
      </p:graphicFrame>
      <p:sp>
        <p:nvSpPr>
          <p:cNvPr id="10" name="textruta 9"/>
          <p:cNvSpPr txBox="1"/>
          <p:nvPr/>
        </p:nvSpPr>
        <p:spPr>
          <a:xfrm>
            <a:off x="886711" y="1484784"/>
            <a:ext cx="7361311" cy="830997"/>
          </a:xfrm>
          <a:prstGeom prst="rect">
            <a:avLst/>
          </a:prstGeom>
          <a:noFill/>
        </p:spPr>
        <p:txBody>
          <a:bodyPr wrap="none" rtlCol="0">
            <a:spAutoFit/>
          </a:bodyPr>
          <a:lstStyle/>
          <a:p>
            <a:pPr algn="ctr"/>
            <a:r>
              <a:rPr lang="sv-SE" sz="2400" dirty="0" smtClean="0">
                <a:solidFill>
                  <a:srgbClr val="000000"/>
                </a:solidFill>
                <a:latin typeface="Arial" panose="020B0604020202020204" pitchFamily="34" charset="0"/>
                <a:cs typeface="Arial" panose="020B0604020202020204" pitchFamily="34" charset="0"/>
              </a:rPr>
              <a:t>Standardiserad dödlighet 1987-2009 för män i Habo </a:t>
            </a:r>
          </a:p>
          <a:p>
            <a:pPr algn="ctr"/>
            <a:r>
              <a:rPr lang="sv-SE" sz="2400" dirty="0">
                <a:solidFill>
                  <a:srgbClr val="000000"/>
                </a:solidFill>
                <a:latin typeface="Arial" panose="020B0604020202020204" pitchFamily="34" charset="0"/>
                <a:cs typeface="Arial" panose="020B0604020202020204" pitchFamily="34" charset="0"/>
              </a:rPr>
              <a:t>j</a:t>
            </a:r>
            <a:r>
              <a:rPr lang="sv-SE" sz="2400" dirty="0" smtClean="0">
                <a:solidFill>
                  <a:srgbClr val="000000"/>
                </a:solidFill>
                <a:latin typeface="Arial" panose="020B0604020202020204" pitchFamily="34" charset="0"/>
                <a:cs typeface="Arial" panose="020B0604020202020204" pitchFamily="34" charset="0"/>
              </a:rPr>
              <a:t>ämfört med män i Sverige födda </a:t>
            </a:r>
            <a:r>
              <a:rPr lang="sv-SE" sz="2400" dirty="0">
                <a:solidFill>
                  <a:srgbClr val="000000"/>
                </a:solidFill>
                <a:latin typeface="Arial" panose="020B0604020202020204" pitchFamily="34" charset="0"/>
                <a:cs typeface="Arial" panose="020B0604020202020204" pitchFamily="34" charset="0"/>
              </a:rPr>
              <a:t>1943-1952</a:t>
            </a:r>
          </a:p>
        </p:txBody>
      </p:sp>
      <p:sp>
        <p:nvSpPr>
          <p:cNvPr id="11" name="textruta 10"/>
          <p:cNvSpPr txBox="1"/>
          <p:nvPr/>
        </p:nvSpPr>
        <p:spPr>
          <a:xfrm>
            <a:off x="539552" y="836712"/>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
        <p:nvSpPr>
          <p:cNvPr id="12" name="Rektangel 11"/>
          <p:cNvSpPr/>
          <p:nvPr/>
        </p:nvSpPr>
        <p:spPr>
          <a:xfrm>
            <a:off x="755576" y="5373216"/>
            <a:ext cx="7056784" cy="307777"/>
          </a:xfrm>
          <a:prstGeom prst="rect">
            <a:avLst/>
          </a:prstGeom>
        </p:spPr>
        <p:txBody>
          <a:bodyPr wrap="square">
            <a:spAutoFit/>
          </a:bodyPr>
          <a:lstStyle/>
          <a:p>
            <a:r>
              <a:rPr lang="sv-SE" sz="1400" baseline="30000" dirty="0"/>
              <a:t>1 </a:t>
            </a:r>
            <a:r>
              <a:rPr lang="en-GB" sz="1400" dirty="0" smtClean="0"/>
              <a:t>Mortality rate </a:t>
            </a:r>
            <a:r>
              <a:rPr lang="sv-SE" sz="1400" dirty="0" smtClean="0"/>
              <a:t>beräknad som (antal döda per observerade personår) * </a:t>
            </a:r>
            <a:r>
              <a:rPr lang="sv-SE" sz="1400" dirty="0"/>
              <a:t>1000</a:t>
            </a:r>
          </a:p>
        </p:txBody>
      </p:sp>
      <p:sp>
        <p:nvSpPr>
          <p:cNvPr id="14" name="Ellips 13"/>
          <p:cNvSpPr/>
          <p:nvPr/>
        </p:nvSpPr>
        <p:spPr>
          <a:xfrm>
            <a:off x="6924749" y="4341857"/>
            <a:ext cx="504056" cy="288032"/>
          </a:xfrm>
          <a:prstGeom prst="ellipse">
            <a:avLst/>
          </a:prstGeom>
          <a:noFill/>
          <a:ln w="25400" cap="flat" cmpd="sng" algn="ctr">
            <a:solidFill>
              <a:srgbClr val="F36E6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FFFFFF"/>
              </a:solidFill>
              <a:effectLst/>
              <a:uLnTx/>
              <a:uFillTx/>
              <a:latin typeface="Arial"/>
            </a:endParaRPr>
          </a:p>
        </p:txBody>
      </p:sp>
      <p:sp>
        <p:nvSpPr>
          <p:cNvPr id="15" name="Ellips 14"/>
          <p:cNvSpPr/>
          <p:nvPr/>
        </p:nvSpPr>
        <p:spPr>
          <a:xfrm>
            <a:off x="6937667" y="4606642"/>
            <a:ext cx="504056" cy="288032"/>
          </a:xfrm>
          <a:prstGeom prst="ellipse">
            <a:avLst/>
          </a:prstGeom>
          <a:noFill/>
          <a:ln w="25400" cap="flat" cmpd="sng" algn="ctr">
            <a:solidFill>
              <a:srgbClr val="F36E6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FFFFFF"/>
              </a:solidFill>
              <a:effectLst/>
              <a:uLnTx/>
              <a:uFillTx/>
              <a:latin typeface="Arial"/>
            </a:endParaRPr>
          </a:p>
        </p:txBody>
      </p:sp>
      <p:sp>
        <p:nvSpPr>
          <p:cNvPr id="16" name="textruta 15"/>
          <p:cNvSpPr txBox="1"/>
          <p:nvPr/>
        </p:nvSpPr>
        <p:spPr>
          <a:xfrm>
            <a:off x="1763689" y="6073551"/>
            <a:ext cx="7200799" cy="307777"/>
          </a:xfrm>
          <a:prstGeom prst="rect">
            <a:avLst/>
          </a:prstGeom>
          <a:noFill/>
        </p:spPr>
        <p:txBody>
          <a:bodyPr wrap="square" rtlCol="0">
            <a:spAutoFit/>
          </a:bodyPr>
          <a:lstStyle/>
          <a:p>
            <a:r>
              <a:rPr lang="sv-SE" sz="1400" dirty="0" smtClean="0">
                <a:ea typeface="MS PGothic" panose="020B0600070205080204" pitchFamily="34" charset="-128"/>
              </a:rPr>
              <a:t>Lingfors H, Persson L-G.</a:t>
            </a:r>
            <a:r>
              <a:rPr lang="en-US" sz="1400" dirty="0" smtClean="0">
                <a:ea typeface="MS PGothic" panose="020B0600070205080204" pitchFamily="34" charset="-128"/>
              </a:rPr>
              <a:t> </a:t>
            </a:r>
            <a:r>
              <a:rPr lang="en-US" sz="1400" i="1" dirty="0">
                <a:ea typeface="MS PGothic" panose="020B0600070205080204" pitchFamily="34" charset="-128"/>
              </a:rPr>
              <a:t>BMJ </a:t>
            </a:r>
            <a:r>
              <a:rPr lang="en-US" sz="1400" i="1" dirty="0" smtClean="0">
                <a:ea typeface="MS PGothic" panose="020B0600070205080204" pitchFamily="34" charset="-128"/>
              </a:rPr>
              <a:t>Open </a:t>
            </a:r>
            <a:r>
              <a:rPr lang="sv-SE" sz="1400" dirty="0" smtClean="0"/>
              <a:t>2019;0:e022474</a:t>
            </a:r>
            <a:r>
              <a:rPr lang="sv-SE" sz="1400" dirty="0"/>
              <a:t>. </a:t>
            </a:r>
            <a:r>
              <a:rPr lang="sv-SE" sz="1400" dirty="0" smtClean="0"/>
              <a:t>doi:10.1136/bmjopen-2018-022474</a:t>
            </a:r>
            <a:endParaRPr lang="sv-SE" sz="1400" dirty="0">
              <a:ea typeface="MS PGothic" panose="020B0600070205080204" pitchFamily="34" charset="-128"/>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aphicFrame>
        <p:nvGraphicFramePr>
          <p:cNvPr id="13" name="Diagram 12"/>
          <p:cNvGraphicFramePr/>
          <p:nvPr>
            <p:extLst>
              <p:ext uri="{D42A27DB-BD31-4B8C-83A1-F6EECF244321}">
                <p14:modId xmlns:p14="http://schemas.microsoft.com/office/powerpoint/2010/main" val="100275126"/>
              </p:ext>
            </p:extLst>
          </p:nvPr>
        </p:nvGraphicFramePr>
        <p:xfrm>
          <a:off x="827584" y="2204864"/>
          <a:ext cx="6768752"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ruta 14"/>
          <p:cNvSpPr txBox="1"/>
          <p:nvPr/>
        </p:nvSpPr>
        <p:spPr>
          <a:xfrm>
            <a:off x="1992943" y="5703639"/>
            <a:ext cx="1170513" cy="461665"/>
          </a:xfrm>
          <a:prstGeom prst="rect">
            <a:avLst/>
          </a:prstGeom>
          <a:noFill/>
        </p:spPr>
        <p:txBody>
          <a:bodyPr wrap="none" rtlCol="0">
            <a:spAutoFit/>
          </a:bodyPr>
          <a:lstStyle/>
          <a:p>
            <a:pPr algn="ctr"/>
            <a:r>
              <a:rPr lang="sv-SE" sz="1200" dirty="0" smtClean="0">
                <a:solidFill>
                  <a:srgbClr val="000000"/>
                </a:solidFill>
                <a:latin typeface="Arial" panose="020B0604020202020204" pitchFamily="34" charset="0"/>
                <a:cs typeface="Arial" panose="020B0604020202020204" pitchFamily="34" charset="0"/>
              </a:rPr>
              <a:t>Habo inbjudna</a:t>
            </a:r>
          </a:p>
          <a:p>
            <a:pPr algn="ctr"/>
            <a:r>
              <a:rPr lang="sv-SE" sz="1200" dirty="0" smtClean="0">
                <a:solidFill>
                  <a:srgbClr val="000000"/>
                </a:solidFill>
                <a:latin typeface="Arial" panose="020B0604020202020204" pitchFamily="34" charset="0"/>
                <a:cs typeface="Arial" panose="020B0604020202020204" pitchFamily="34" charset="0"/>
              </a:rPr>
              <a:t>(n=757)</a:t>
            </a:r>
            <a:endParaRPr lang="sv-SE" sz="1200" dirty="0">
              <a:solidFill>
                <a:srgbClr val="000000"/>
              </a:solidFill>
              <a:latin typeface="Arial" panose="020B0604020202020204" pitchFamily="34" charset="0"/>
              <a:cs typeface="Arial" panose="020B0604020202020204" pitchFamily="34" charset="0"/>
            </a:endParaRPr>
          </a:p>
        </p:txBody>
      </p:sp>
      <p:sp>
        <p:nvSpPr>
          <p:cNvPr id="16" name="textruta 15"/>
          <p:cNvSpPr txBox="1"/>
          <p:nvPr/>
        </p:nvSpPr>
        <p:spPr>
          <a:xfrm>
            <a:off x="3998203" y="5703639"/>
            <a:ext cx="1087157" cy="461665"/>
          </a:xfrm>
          <a:prstGeom prst="rect">
            <a:avLst/>
          </a:prstGeom>
          <a:noFill/>
        </p:spPr>
        <p:txBody>
          <a:bodyPr wrap="none" rtlCol="0">
            <a:spAutoFit/>
          </a:bodyPr>
          <a:lstStyle/>
          <a:p>
            <a:pPr algn="ctr"/>
            <a:r>
              <a:rPr lang="sv-SE" sz="1200" dirty="0" smtClean="0">
                <a:solidFill>
                  <a:srgbClr val="000000"/>
                </a:solidFill>
                <a:latin typeface="Arial" panose="020B0604020202020204" pitchFamily="34" charset="0"/>
                <a:cs typeface="Arial" panose="020B0604020202020204" pitchFamily="34" charset="0"/>
              </a:rPr>
              <a:t>Habo deltagit</a:t>
            </a:r>
          </a:p>
          <a:p>
            <a:pPr algn="ctr"/>
            <a:r>
              <a:rPr lang="sv-SE" sz="1200" dirty="0" smtClean="0">
                <a:solidFill>
                  <a:srgbClr val="000000"/>
                </a:solidFill>
                <a:latin typeface="Arial" panose="020B0604020202020204" pitchFamily="34" charset="0"/>
                <a:cs typeface="Arial" panose="020B0604020202020204" pitchFamily="34" charset="0"/>
              </a:rPr>
              <a:t>(n=652)</a:t>
            </a:r>
            <a:endParaRPr lang="sv-SE" sz="1200" dirty="0">
              <a:solidFill>
                <a:srgbClr val="000000"/>
              </a:solidFill>
              <a:latin typeface="Arial" panose="020B0604020202020204" pitchFamily="34" charset="0"/>
              <a:cs typeface="Arial" panose="020B0604020202020204" pitchFamily="34" charset="0"/>
            </a:endParaRPr>
          </a:p>
        </p:txBody>
      </p:sp>
      <p:sp>
        <p:nvSpPr>
          <p:cNvPr id="17" name="textruta 16"/>
          <p:cNvSpPr txBox="1"/>
          <p:nvPr/>
        </p:nvSpPr>
        <p:spPr>
          <a:xfrm>
            <a:off x="5866467" y="5703639"/>
            <a:ext cx="1249060" cy="461665"/>
          </a:xfrm>
          <a:prstGeom prst="rect">
            <a:avLst/>
          </a:prstGeom>
          <a:noFill/>
        </p:spPr>
        <p:txBody>
          <a:bodyPr wrap="none" rtlCol="0">
            <a:spAutoFit/>
          </a:bodyPr>
          <a:lstStyle/>
          <a:p>
            <a:pPr algn="ctr"/>
            <a:r>
              <a:rPr lang="sv-SE" sz="1200" dirty="0" smtClean="0">
                <a:solidFill>
                  <a:srgbClr val="000000"/>
                </a:solidFill>
                <a:latin typeface="Arial" panose="020B0604020202020204" pitchFamily="34" charset="0"/>
                <a:cs typeface="Arial" panose="020B0604020202020204" pitchFamily="34" charset="0"/>
              </a:rPr>
              <a:t>Habo ej deltagit</a:t>
            </a:r>
          </a:p>
          <a:p>
            <a:pPr algn="ctr"/>
            <a:r>
              <a:rPr lang="sv-SE" sz="1200" dirty="0" smtClean="0">
                <a:solidFill>
                  <a:srgbClr val="000000"/>
                </a:solidFill>
                <a:latin typeface="Arial" panose="020B0604020202020204" pitchFamily="34" charset="0"/>
                <a:cs typeface="Arial" panose="020B0604020202020204" pitchFamily="34" charset="0"/>
              </a:rPr>
              <a:t>(n=105)</a:t>
            </a:r>
            <a:endParaRPr lang="sv-SE" sz="1200" dirty="0">
              <a:solidFill>
                <a:srgbClr val="000000"/>
              </a:solidFill>
              <a:latin typeface="Arial" panose="020B0604020202020204" pitchFamily="34" charset="0"/>
              <a:cs typeface="Arial" panose="020B0604020202020204" pitchFamily="34" charset="0"/>
            </a:endParaRPr>
          </a:p>
        </p:txBody>
      </p:sp>
      <p:sp>
        <p:nvSpPr>
          <p:cNvPr id="19" name="textruta 18"/>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händer efter riktade hälsosamtal?</a:t>
            </a:r>
            <a:endParaRPr lang="sv-SE" sz="3200" dirty="0">
              <a:solidFill>
                <a:srgbClr val="000000"/>
              </a:solidFill>
              <a:latin typeface="Arial" charset="0"/>
            </a:endParaRPr>
          </a:p>
        </p:txBody>
      </p:sp>
      <p:sp>
        <p:nvSpPr>
          <p:cNvPr id="20" name="textruta 19"/>
          <p:cNvSpPr txBox="1"/>
          <p:nvPr/>
        </p:nvSpPr>
        <p:spPr>
          <a:xfrm>
            <a:off x="107504" y="1261209"/>
            <a:ext cx="8928992" cy="1015663"/>
          </a:xfrm>
          <a:prstGeom prst="rect">
            <a:avLst/>
          </a:prstGeom>
          <a:noFill/>
        </p:spPr>
        <p:txBody>
          <a:bodyPr wrap="square" rtlCol="0">
            <a:spAutoFit/>
          </a:bodyPr>
          <a:lstStyle/>
          <a:p>
            <a:pPr algn="ctr"/>
            <a:r>
              <a:rPr lang="sv-SE" sz="2000" dirty="0" smtClean="0">
                <a:solidFill>
                  <a:srgbClr val="000000"/>
                </a:solidFill>
                <a:latin typeface="Arial" panose="020B0604020202020204" pitchFamily="34" charset="0"/>
                <a:cs typeface="Arial" panose="020B0604020202020204" pitchFamily="34" charset="0"/>
              </a:rPr>
              <a:t>29 % lägre dödlighet 1987-2009 för män inbjudna till hälsosamtal i Habo 1985-1987 enligt intention-</a:t>
            </a:r>
            <a:r>
              <a:rPr lang="sv-SE" sz="2000" dirty="0" err="1" smtClean="0">
                <a:solidFill>
                  <a:srgbClr val="000000"/>
                </a:solidFill>
                <a:latin typeface="Arial" panose="020B0604020202020204" pitchFamily="34" charset="0"/>
                <a:cs typeface="Arial" panose="020B0604020202020204" pitchFamily="34" charset="0"/>
              </a:rPr>
              <a:t>to</a:t>
            </a:r>
            <a:r>
              <a:rPr lang="sv-SE" sz="2000" dirty="0" smtClean="0">
                <a:solidFill>
                  <a:srgbClr val="000000"/>
                </a:solidFill>
                <a:latin typeface="Arial" panose="020B0604020202020204" pitchFamily="34" charset="0"/>
                <a:cs typeface="Arial" panose="020B0604020202020204" pitchFamily="34" charset="0"/>
              </a:rPr>
              <a:t>-</a:t>
            </a:r>
            <a:r>
              <a:rPr lang="sv-SE" sz="2000" dirty="0" err="1" smtClean="0">
                <a:solidFill>
                  <a:srgbClr val="000000"/>
                </a:solidFill>
                <a:latin typeface="Arial" panose="020B0604020202020204" pitchFamily="34" charset="0"/>
                <a:cs typeface="Arial" panose="020B0604020202020204" pitchFamily="34" charset="0"/>
              </a:rPr>
              <a:t>treat</a:t>
            </a:r>
            <a:r>
              <a:rPr lang="sv-SE" sz="2000" dirty="0" smtClean="0">
                <a:solidFill>
                  <a:srgbClr val="000000"/>
                </a:solidFill>
                <a:latin typeface="Arial" panose="020B0604020202020204" pitchFamily="34" charset="0"/>
                <a:cs typeface="Arial" panose="020B0604020202020204" pitchFamily="34" charset="0"/>
              </a:rPr>
              <a:t> jämfört med män ur samma </a:t>
            </a:r>
          </a:p>
          <a:p>
            <a:pPr algn="ctr"/>
            <a:r>
              <a:rPr lang="sv-SE" sz="2000" dirty="0" smtClean="0">
                <a:solidFill>
                  <a:srgbClr val="000000"/>
                </a:solidFill>
                <a:latin typeface="Arial" panose="020B0604020202020204" pitchFamily="34" charset="0"/>
                <a:cs typeface="Arial" panose="020B0604020202020204" pitchFamily="34" charset="0"/>
              </a:rPr>
              <a:t>ålderskohort (födda 1943-1952) i övriga Sverige</a:t>
            </a:r>
            <a:endParaRPr lang="sv-SE" sz="2000" dirty="0">
              <a:solidFill>
                <a:srgbClr val="000000"/>
              </a:solidFill>
              <a:latin typeface="Arial" panose="020B0604020202020204" pitchFamily="34" charset="0"/>
              <a:cs typeface="Arial" panose="020B0604020202020204" pitchFamily="34" charset="0"/>
            </a:endParaRPr>
          </a:p>
        </p:txBody>
      </p:sp>
      <p:sp>
        <p:nvSpPr>
          <p:cNvPr id="21" name="textruta 20"/>
          <p:cNvSpPr txBox="1"/>
          <p:nvPr/>
        </p:nvSpPr>
        <p:spPr>
          <a:xfrm>
            <a:off x="1763689" y="6145559"/>
            <a:ext cx="7200799" cy="307777"/>
          </a:xfrm>
          <a:prstGeom prst="rect">
            <a:avLst/>
          </a:prstGeom>
          <a:noFill/>
        </p:spPr>
        <p:txBody>
          <a:bodyPr wrap="square" rtlCol="0">
            <a:spAutoFit/>
          </a:bodyPr>
          <a:lstStyle/>
          <a:p>
            <a:r>
              <a:rPr lang="sv-SE" sz="1400" dirty="0" smtClean="0">
                <a:ea typeface="MS PGothic" panose="020B0600070205080204" pitchFamily="34" charset="-128"/>
              </a:rPr>
              <a:t>Lingfors H, Persson L-G.</a:t>
            </a:r>
            <a:r>
              <a:rPr lang="en-US" sz="1400" dirty="0" smtClean="0">
                <a:ea typeface="MS PGothic" panose="020B0600070205080204" pitchFamily="34" charset="-128"/>
              </a:rPr>
              <a:t> </a:t>
            </a:r>
            <a:r>
              <a:rPr lang="en-US" sz="1400" i="1" dirty="0">
                <a:ea typeface="MS PGothic" panose="020B0600070205080204" pitchFamily="34" charset="-128"/>
              </a:rPr>
              <a:t>BMJ </a:t>
            </a:r>
            <a:r>
              <a:rPr lang="en-US" sz="1400" i="1" dirty="0" smtClean="0">
                <a:ea typeface="MS PGothic" panose="020B0600070205080204" pitchFamily="34" charset="-128"/>
              </a:rPr>
              <a:t>Open </a:t>
            </a:r>
            <a:r>
              <a:rPr lang="sv-SE" sz="1400" dirty="0" smtClean="0"/>
              <a:t>2019;0:e022474</a:t>
            </a:r>
            <a:r>
              <a:rPr lang="sv-SE" sz="1400" dirty="0"/>
              <a:t>. </a:t>
            </a:r>
            <a:r>
              <a:rPr lang="sv-SE" sz="1400" dirty="0" smtClean="0"/>
              <a:t>doi:10.1136/bmjopen-2018-022474</a:t>
            </a:r>
            <a:endParaRPr lang="sv-SE" sz="1400" dirty="0">
              <a:ea typeface="MS PGothic" panose="020B0600070205080204" pitchFamily="34" charset="-128"/>
            </a:endParaRPr>
          </a:p>
        </p:txBody>
      </p:sp>
    </p:spTree>
    <p:extLst>
      <p:ext uri="{BB962C8B-B14F-4D97-AF65-F5344CB8AC3E}">
        <p14:creationId xmlns:p14="http://schemas.microsoft.com/office/powerpoint/2010/main" val="2286709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10" name="Rubrik 1"/>
          <p:cNvSpPr txBox="1">
            <a:spLocks/>
          </p:cNvSpPr>
          <p:nvPr/>
        </p:nvSpPr>
        <p:spPr bwMode="auto">
          <a:xfrm>
            <a:off x="683568" y="836712"/>
            <a:ext cx="7772400"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3200" b="1" i="0" u="none" strike="noStrike" kern="0" cap="none" spc="0" normalizeH="0" baseline="0" noProof="0" dirty="0" smtClean="0">
                <a:ln>
                  <a:noFill/>
                </a:ln>
                <a:solidFill>
                  <a:srgbClr val="02AE1F"/>
                </a:solidFill>
                <a:effectLst/>
                <a:uLnTx/>
                <a:uFillTx/>
                <a:latin typeface="Arial"/>
                <a:ea typeface="+mj-ea"/>
                <a:cs typeface="+mj-cs"/>
              </a:rPr>
              <a:t>Varför</a:t>
            </a:r>
            <a:r>
              <a:rPr kumimoji="0" lang="sv-SE" altLang="sv-SE" sz="3200" b="0" i="0" u="none" strike="noStrike" kern="0" cap="none" spc="0" normalizeH="0" baseline="0" noProof="0" dirty="0" smtClean="0">
                <a:ln>
                  <a:noFill/>
                </a:ln>
                <a:solidFill>
                  <a:srgbClr val="02AE1F"/>
                </a:solidFill>
                <a:effectLst/>
                <a:uLnTx/>
                <a:uFillTx/>
                <a:latin typeface="Arial"/>
                <a:ea typeface="+mj-ea"/>
                <a:cs typeface="+mj-cs"/>
              </a:rPr>
              <a:t> riktade hälsosamtal</a:t>
            </a:r>
            <a:br>
              <a:rPr kumimoji="0" lang="sv-SE" altLang="sv-SE" sz="3200" b="0" i="0" u="none" strike="noStrike" kern="0" cap="none" spc="0" normalizeH="0" baseline="0" noProof="0" dirty="0" smtClean="0">
                <a:ln>
                  <a:noFill/>
                </a:ln>
                <a:solidFill>
                  <a:srgbClr val="02AE1F"/>
                </a:solidFill>
                <a:effectLst/>
                <a:uLnTx/>
                <a:uFillTx/>
                <a:latin typeface="Arial"/>
                <a:ea typeface="+mj-ea"/>
                <a:cs typeface="+mj-cs"/>
              </a:rPr>
            </a:br>
            <a:r>
              <a:rPr kumimoji="0" lang="sv-SE" altLang="sv-SE" sz="3200" b="0" i="0" u="none" strike="noStrike" kern="0" cap="none" spc="0" normalizeH="0" baseline="0" noProof="0" dirty="0" smtClean="0">
                <a:ln>
                  <a:noFill/>
                </a:ln>
                <a:solidFill>
                  <a:srgbClr val="02AE1F"/>
                </a:solidFill>
                <a:effectLst/>
                <a:uLnTx/>
                <a:uFillTx/>
                <a:latin typeface="Arial"/>
                <a:ea typeface="+mj-ea"/>
                <a:cs typeface="+mj-cs"/>
              </a:rPr>
              <a:t>– vad är syftet?</a:t>
            </a:r>
            <a:endParaRPr kumimoji="0" lang="sv-SE" sz="3200" b="0" i="0" u="none" strike="noStrike" kern="0" cap="none" spc="0" normalizeH="0" baseline="0" noProof="0" dirty="0">
              <a:ln>
                <a:noFill/>
              </a:ln>
              <a:solidFill>
                <a:srgbClr val="02AE1F"/>
              </a:solidFill>
              <a:effectLst/>
              <a:uLnTx/>
              <a:uFillTx/>
              <a:latin typeface="Arial"/>
              <a:ea typeface="+mj-ea"/>
              <a:cs typeface="+mj-cs"/>
            </a:endParaRPr>
          </a:p>
        </p:txBody>
      </p:sp>
      <p:sp>
        <p:nvSpPr>
          <p:cNvPr id="11" name="Underrubrik 2"/>
          <p:cNvSpPr txBox="1">
            <a:spLocks/>
          </p:cNvSpPr>
          <p:nvPr/>
        </p:nvSpPr>
        <p:spPr bwMode="auto">
          <a:xfrm>
            <a:off x="683568" y="2348880"/>
            <a:ext cx="756084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Syftet är att förebygga hjärtkärlsjukdom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Hjärtkärlsjukdom är den vanligaste dödsorsaken och orsakade 2019 32% av alla dödsfall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Åttio procent av alla hjärtinfarkter orsakas av </a:t>
            </a:r>
            <a:r>
              <a:rPr kumimoji="0" lang="sv-SE" sz="2400" b="0" i="0" u="none" strike="noStrike" kern="0" cap="none" spc="0" normalizeH="0" baseline="0" noProof="0" dirty="0" smtClean="0">
                <a:ln>
                  <a:noFill/>
                </a:ln>
                <a:effectLst/>
                <a:uLnTx/>
                <a:uFillTx/>
                <a:latin typeface="Arial"/>
                <a:ea typeface="+mn-ea"/>
                <a:cs typeface="+mn-cs"/>
              </a:rPr>
              <a:t>ohälsosamma levnadsvanor,</a:t>
            </a:r>
            <a:r>
              <a:rPr kumimoji="0" lang="sv-SE" sz="2400" b="0" i="0" u="none" strike="noStrike" kern="0" cap="none" spc="0" normalizeH="0" baseline="0" noProof="0" dirty="0" smtClean="0">
                <a:ln>
                  <a:noFill/>
                </a:ln>
                <a:solidFill>
                  <a:srgbClr val="000000"/>
                </a:solidFill>
                <a:effectLst/>
                <a:uLnTx/>
                <a:uFillTx/>
                <a:latin typeface="Arial"/>
                <a:ea typeface="+mn-ea"/>
                <a:cs typeface="+mn-cs"/>
              </a:rPr>
              <a:t> vilka kan påverkas och är därför möjliga att förebygga</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Riktade hälsosamtal är en verksam metod för att förbättra levnadsvanorna och förebygga hjärtkärlsjukdom</a:t>
            </a: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20" name="textruta 19"/>
          <p:cNvSpPr txBox="1"/>
          <p:nvPr/>
        </p:nvSpPr>
        <p:spPr>
          <a:xfrm>
            <a:off x="107504" y="764704"/>
            <a:ext cx="8928992" cy="1015663"/>
          </a:xfrm>
          <a:prstGeom prst="rect">
            <a:avLst/>
          </a:prstGeom>
          <a:noFill/>
        </p:spPr>
        <p:txBody>
          <a:bodyPr wrap="square" rtlCol="0">
            <a:spAutoFit/>
          </a:bodyPr>
          <a:lstStyle/>
          <a:p>
            <a:pPr algn="ctr"/>
            <a:r>
              <a:rPr lang="sv-SE" sz="2000" dirty="0" smtClean="0">
                <a:solidFill>
                  <a:srgbClr val="000000"/>
                </a:solidFill>
                <a:latin typeface="Arial" panose="020B0604020202020204" pitchFamily="34" charset="0"/>
                <a:cs typeface="Arial" panose="020B0604020202020204" pitchFamily="34" charset="0"/>
              </a:rPr>
              <a:t>17 % lägre dödlighet efter 22 år för män och kvinnor (n=5761) som besökt primärvården i Sollentuna och tackat ja till att delta i ett program för att förebygga hjärtkärlsjukdom mellan 1988 och 1993</a:t>
            </a:r>
            <a:endParaRPr lang="sv-SE" sz="2000" dirty="0">
              <a:solidFill>
                <a:srgbClr val="000000"/>
              </a:solidFill>
              <a:latin typeface="Arial" panose="020B0604020202020204" pitchFamily="34" charset="0"/>
              <a:cs typeface="Arial" panose="020B0604020202020204" pitchFamily="34" charset="0"/>
            </a:endParaRPr>
          </a:p>
        </p:txBody>
      </p:sp>
      <p:pic>
        <p:nvPicPr>
          <p:cNvPr id="2" name="Bildobjekt 1"/>
          <p:cNvPicPr>
            <a:picLocks noChangeAspect="1"/>
          </p:cNvPicPr>
          <p:nvPr/>
        </p:nvPicPr>
        <p:blipFill>
          <a:blip r:embed="rId3"/>
          <a:stretch>
            <a:fillRect/>
          </a:stretch>
        </p:blipFill>
        <p:spPr>
          <a:xfrm>
            <a:off x="1115616" y="1857553"/>
            <a:ext cx="6829770" cy="3659679"/>
          </a:xfrm>
          <a:prstGeom prst="rect">
            <a:avLst/>
          </a:prstGeom>
        </p:spPr>
      </p:pic>
      <p:sp>
        <p:nvSpPr>
          <p:cNvPr id="14" name="textruta 13"/>
          <p:cNvSpPr txBox="1"/>
          <p:nvPr/>
        </p:nvSpPr>
        <p:spPr>
          <a:xfrm>
            <a:off x="231775" y="5589240"/>
            <a:ext cx="9112623" cy="800219"/>
          </a:xfrm>
          <a:prstGeom prst="rect">
            <a:avLst/>
          </a:prstGeom>
          <a:noFill/>
        </p:spPr>
        <p:txBody>
          <a:bodyPr wrap="none" rtlCol="0">
            <a:spAutoFit/>
          </a:bodyPr>
          <a:lstStyle/>
          <a:p>
            <a:r>
              <a:rPr lang="sv-SE" sz="1400" dirty="0" err="1"/>
              <a:t>Journath</a:t>
            </a:r>
            <a:r>
              <a:rPr lang="sv-SE" sz="1400" dirty="0"/>
              <a:t> G, Hammar N, </a:t>
            </a:r>
            <a:r>
              <a:rPr lang="sv-SE" sz="1400" dirty="0" err="1"/>
              <a:t>Vikstrom</a:t>
            </a:r>
            <a:r>
              <a:rPr lang="sv-SE" sz="1400" dirty="0"/>
              <a:t> M, </a:t>
            </a:r>
            <a:r>
              <a:rPr lang="sv-SE" sz="1400" dirty="0" err="1"/>
              <a:t>Linnersjo</a:t>
            </a:r>
            <a:r>
              <a:rPr lang="sv-SE" sz="1400" dirty="0"/>
              <a:t> A, </a:t>
            </a:r>
            <a:r>
              <a:rPr lang="sv-SE" sz="1400" dirty="0" err="1"/>
              <a:t>Walldius</a:t>
            </a:r>
            <a:r>
              <a:rPr lang="sv-SE" sz="1400" dirty="0"/>
              <a:t> G, Krakau I, et al. A Swedish </a:t>
            </a:r>
            <a:r>
              <a:rPr lang="sv-SE" sz="1400" dirty="0" err="1"/>
              <a:t>primary</a:t>
            </a:r>
            <a:r>
              <a:rPr lang="sv-SE" sz="1400" dirty="0"/>
              <a:t> </a:t>
            </a:r>
            <a:r>
              <a:rPr lang="sv-SE" sz="1400" dirty="0" err="1"/>
              <a:t>healthcare</a:t>
            </a:r>
            <a:r>
              <a:rPr lang="sv-SE" sz="1400" dirty="0"/>
              <a:t> prevention </a:t>
            </a:r>
            <a:endParaRPr lang="sv-SE" sz="1400" dirty="0" smtClean="0"/>
          </a:p>
          <a:p>
            <a:r>
              <a:rPr lang="sv-SE" sz="1400" dirty="0" err="1" smtClean="0"/>
              <a:t>programme</a:t>
            </a:r>
            <a:r>
              <a:rPr lang="sv-SE" sz="1400" dirty="0" smtClean="0"/>
              <a:t> </a:t>
            </a:r>
            <a:r>
              <a:rPr lang="sv-SE" sz="1400" dirty="0" err="1"/>
              <a:t>focusing</a:t>
            </a:r>
            <a:r>
              <a:rPr lang="sv-SE" sz="1400" dirty="0"/>
              <a:t> on promotion </a:t>
            </a:r>
            <a:r>
              <a:rPr lang="sv-SE" sz="1400" dirty="0" err="1"/>
              <a:t>of</a:t>
            </a:r>
            <a:r>
              <a:rPr lang="sv-SE" sz="1400" dirty="0"/>
              <a:t> </a:t>
            </a:r>
            <a:r>
              <a:rPr lang="sv-SE" sz="1400" dirty="0" err="1"/>
              <a:t>physical</a:t>
            </a:r>
            <a:r>
              <a:rPr lang="sv-SE" sz="1400" dirty="0"/>
              <a:t> </a:t>
            </a:r>
            <a:r>
              <a:rPr lang="sv-SE" sz="1400" dirty="0" err="1"/>
              <a:t>activity</a:t>
            </a:r>
            <a:r>
              <a:rPr lang="sv-SE" sz="1400" dirty="0"/>
              <a:t> and a </a:t>
            </a:r>
            <a:r>
              <a:rPr lang="sv-SE" sz="1400" dirty="0" err="1"/>
              <a:t>healthy</a:t>
            </a:r>
            <a:r>
              <a:rPr lang="sv-SE" sz="1400" dirty="0"/>
              <a:t> </a:t>
            </a:r>
            <a:r>
              <a:rPr lang="sv-SE" sz="1400" dirty="0" err="1"/>
              <a:t>lifestyle</a:t>
            </a:r>
            <a:r>
              <a:rPr lang="sv-SE" sz="1400" dirty="0"/>
              <a:t> </a:t>
            </a:r>
            <a:r>
              <a:rPr lang="sv-SE" sz="1400" dirty="0" err="1"/>
              <a:t>reduced</a:t>
            </a:r>
            <a:r>
              <a:rPr lang="sv-SE" sz="1400" dirty="0"/>
              <a:t> </a:t>
            </a:r>
            <a:r>
              <a:rPr lang="sv-SE" sz="1400" dirty="0" err="1"/>
              <a:t>cardiovascular</a:t>
            </a:r>
            <a:r>
              <a:rPr lang="sv-SE" sz="1400" dirty="0"/>
              <a:t> events and </a:t>
            </a:r>
            <a:r>
              <a:rPr lang="sv-SE" sz="1400" dirty="0" err="1"/>
              <a:t>mortality</a:t>
            </a:r>
            <a:r>
              <a:rPr lang="sv-SE" sz="1400" dirty="0"/>
              <a:t>: </a:t>
            </a:r>
            <a:endParaRPr lang="sv-SE" sz="1400" dirty="0" smtClean="0"/>
          </a:p>
          <a:p>
            <a:r>
              <a:rPr lang="sv-SE" sz="1400" dirty="0" smtClean="0"/>
              <a:t>22-year </a:t>
            </a:r>
            <a:r>
              <a:rPr lang="sv-SE" sz="1400" dirty="0" err="1"/>
              <a:t>follow-up</a:t>
            </a:r>
            <a:r>
              <a:rPr lang="sv-SE" sz="1400" dirty="0"/>
              <a:t> </a:t>
            </a:r>
            <a:r>
              <a:rPr lang="sv-SE" sz="1400" dirty="0" err="1"/>
              <a:t>of</a:t>
            </a:r>
            <a:r>
              <a:rPr lang="sv-SE" sz="1400" dirty="0"/>
              <a:t> 5761 </a:t>
            </a:r>
            <a:r>
              <a:rPr lang="sv-SE" sz="1400" dirty="0" err="1"/>
              <a:t>study</a:t>
            </a:r>
            <a:r>
              <a:rPr lang="sv-SE" sz="1400" dirty="0"/>
              <a:t> </a:t>
            </a:r>
            <a:r>
              <a:rPr lang="sv-SE" sz="1400" dirty="0" err="1"/>
              <a:t>participants</a:t>
            </a:r>
            <a:r>
              <a:rPr lang="sv-SE" sz="1400" dirty="0"/>
              <a:t> and a </a:t>
            </a:r>
            <a:r>
              <a:rPr lang="sv-SE" sz="1400" dirty="0" err="1"/>
              <a:t>reference</a:t>
            </a:r>
            <a:r>
              <a:rPr lang="sv-SE" sz="1400" dirty="0"/>
              <a:t> </a:t>
            </a:r>
            <a:r>
              <a:rPr lang="sv-SE" sz="1400" dirty="0" err="1"/>
              <a:t>group</a:t>
            </a:r>
            <a:r>
              <a:rPr lang="sv-SE" sz="1400" dirty="0"/>
              <a:t>. British journal </a:t>
            </a:r>
            <a:r>
              <a:rPr lang="sv-SE" sz="1400" dirty="0" err="1"/>
              <a:t>of</a:t>
            </a:r>
            <a:r>
              <a:rPr lang="sv-SE" sz="1400" dirty="0"/>
              <a:t> sports medicine. 2020</a:t>
            </a:r>
            <a:r>
              <a:rPr lang="sv-SE" dirty="0"/>
              <a:t>.</a:t>
            </a:r>
          </a:p>
        </p:txBody>
      </p:sp>
    </p:spTree>
    <p:extLst>
      <p:ext uri="{BB962C8B-B14F-4D97-AF65-F5344CB8AC3E}">
        <p14:creationId xmlns:p14="http://schemas.microsoft.com/office/powerpoint/2010/main" val="1663891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Samhällsinriktade</a:t>
            </a:r>
            <a:r>
              <a:rPr lang="sv-SE" sz="3200" dirty="0" smtClean="0">
                <a:solidFill>
                  <a:srgbClr val="02AE1F"/>
                </a:solidFill>
                <a:latin typeface="Arial" charset="0"/>
              </a:rPr>
              <a:t> åtgärder</a:t>
            </a:r>
            <a:endParaRPr lang="sv-SE" sz="3200" dirty="0">
              <a:solidFill>
                <a:srgbClr val="000000"/>
              </a:solidFill>
              <a:latin typeface="Arial" charset="0"/>
            </a:endParaRPr>
          </a:p>
        </p:txBody>
      </p:sp>
      <p:sp>
        <p:nvSpPr>
          <p:cNvPr id="9" name="Platshållare för innehåll 2"/>
          <p:cNvSpPr txBox="1">
            <a:spLocks/>
          </p:cNvSpPr>
          <p:nvPr/>
        </p:nvSpPr>
        <p:spPr bwMode="auto">
          <a:xfrm>
            <a:off x="19275" y="2132856"/>
            <a:ext cx="9144000"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sv-SE" altLang="sv-SE" sz="2400" kern="0" dirty="0" smtClean="0">
                <a:solidFill>
                  <a:srgbClr val="000000"/>
                </a:solidFill>
                <a:latin typeface="Arial"/>
              </a:rPr>
              <a:t>Samhällsinriktade åtgärder genom samverkan med till exempel kommuner, idrottsföreningar, livsmedelsbutiker, näringsliv med flera kan förstärka effekten av hälsosamtalen.</a:t>
            </a:r>
          </a:p>
        </p:txBody>
      </p:sp>
      <p:sp>
        <p:nvSpPr>
          <p:cNvPr id="10" name="textruta 9"/>
          <p:cNvSpPr txBox="1"/>
          <p:nvPr/>
        </p:nvSpPr>
        <p:spPr>
          <a:xfrm>
            <a:off x="4860032" y="3789040"/>
            <a:ext cx="3703258" cy="830997"/>
          </a:xfrm>
          <a:prstGeom prst="rect">
            <a:avLst/>
          </a:prstGeom>
          <a:noFill/>
        </p:spPr>
        <p:txBody>
          <a:bodyPr wrap="none" rtlCol="0">
            <a:spAutoFit/>
          </a:bodyPr>
          <a:lstStyle/>
          <a:p>
            <a:r>
              <a:rPr lang="sv-SE" sz="1200" dirty="0">
                <a:solidFill>
                  <a:srgbClr val="000000"/>
                </a:solidFill>
              </a:rPr>
              <a:t>Lingfors H, Persson LG, Lindström K, Ljungquist B, </a:t>
            </a:r>
            <a:endParaRPr lang="sv-SE" sz="1200" dirty="0" smtClean="0">
              <a:solidFill>
                <a:srgbClr val="000000"/>
              </a:solidFill>
            </a:endParaRPr>
          </a:p>
          <a:p>
            <a:r>
              <a:rPr lang="sv-SE" sz="1200" dirty="0" smtClean="0">
                <a:solidFill>
                  <a:srgbClr val="000000"/>
                </a:solidFill>
              </a:rPr>
              <a:t>Bengtsson </a:t>
            </a:r>
            <a:r>
              <a:rPr lang="sv-SE" sz="1200" dirty="0">
                <a:solidFill>
                  <a:srgbClr val="000000"/>
                </a:solidFill>
              </a:rPr>
              <a:t>C. </a:t>
            </a:r>
            <a:r>
              <a:rPr lang="en-GB" sz="1200" dirty="0" smtClean="0">
                <a:solidFill>
                  <a:srgbClr val="000000"/>
                </a:solidFill>
              </a:rPr>
              <a:t>Time </a:t>
            </a:r>
            <a:r>
              <a:rPr lang="en-GB" sz="1200" dirty="0">
                <a:solidFill>
                  <a:srgbClr val="000000"/>
                </a:solidFill>
              </a:rPr>
              <a:t>for a "vision zero" concerning </a:t>
            </a:r>
            <a:endParaRPr lang="en-GB" sz="1200" dirty="0" smtClean="0">
              <a:solidFill>
                <a:srgbClr val="000000"/>
              </a:solidFill>
            </a:endParaRPr>
          </a:p>
          <a:p>
            <a:r>
              <a:rPr lang="en-GB" sz="1200" dirty="0" smtClean="0">
                <a:solidFill>
                  <a:srgbClr val="000000"/>
                </a:solidFill>
              </a:rPr>
              <a:t>premature </a:t>
            </a:r>
            <a:r>
              <a:rPr lang="en-GB" sz="1200" dirty="0">
                <a:solidFill>
                  <a:srgbClr val="000000"/>
                </a:solidFill>
              </a:rPr>
              <a:t>death from ischaemic heart disease? </a:t>
            </a:r>
            <a:endParaRPr lang="en-GB" sz="1200" dirty="0" smtClean="0">
              <a:solidFill>
                <a:srgbClr val="000000"/>
              </a:solidFill>
            </a:endParaRPr>
          </a:p>
          <a:p>
            <a:r>
              <a:rPr lang="en-GB" sz="1200" i="1" dirty="0" err="1" smtClean="0">
                <a:solidFill>
                  <a:srgbClr val="000000"/>
                </a:solidFill>
              </a:rPr>
              <a:t>Scand</a:t>
            </a:r>
            <a:r>
              <a:rPr lang="en-GB" sz="1200" i="1" dirty="0" smtClean="0">
                <a:solidFill>
                  <a:srgbClr val="000000"/>
                </a:solidFill>
              </a:rPr>
              <a:t> </a:t>
            </a:r>
            <a:r>
              <a:rPr lang="en-GB" sz="1200" i="1" dirty="0">
                <a:solidFill>
                  <a:srgbClr val="000000"/>
                </a:solidFill>
              </a:rPr>
              <a:t>J Prim Health Care</a:t>
            </a:r>
            <a:r>
              <a:rPr lang="en-GB" sz="1200" dirty="0">
                <a:solidFill>
                  <a:srgbClr val="000000"/>
                </a:solidFill>
              </a:rPr>
              <a:t>. 2002 Mar;20(1):28-32.</a:t>
            </a:r>
            <a:endParaRPr lang="sv-SE" sz="1200" dirty="0">
              <a:solidFill>
                <a:srgbClr val="000000"/>
              </a:solidFill>
            </a:endParaRPr>
          </a:p>
        </p:txBody>
      </p:sp>
    </p:spTree>
    <p:extLst>
      <p:ext uri="{BB962C8B-B14F-4D97-AF65-F5344CB8AC3E}">
        <p14:creationId xmlns:p14="http://schemas.microsoft.com/office/powerpoint/2010/main" val="197019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Bonuseffekter</a:t>
            </a:r>
            <a:endParaRPr lang="sv-SE" sz="3200" dirty="0">
              <a:solidFill>
                <a:srgbClr val="000000"/>
              </a:solidFill>
              <a:latin typeface="Arial" charset="0"/>
            </a:endParaRPr>
          </a:p>
        </p:txBody>
      </p:sp>
      <p:sp>
        <p:nvSpPr>
          <p:cNvPr id="9" name="Platshållare för innehåll 2"/>
          <p:cNvSpPr txBox="1">
            <a:spLocks/>
          </p:cNvSpPr>
          <p:nvPr/>
        </p:nvSpPr>
        <p:spPr bwMode="auto">
          <a:xfrm>
            <a:off x="-5516" y="2132856"/>
            <a:ext cx="9144000"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sv-SE" altLang="sv-SE" sz="2400" kern="0" dirty="0" smtClean="0">
                <a:solidFill>
                  <a:srgbClr val="000000"/>
                </a:solidFill>
                <a:latin typeface="Arial"/>
              </a:rPr>
              <a:t>Enligt WHO skulle ungefär 30 procent av alla cancersjukdomar kunna förebyggas med hälsosamma levnadsvanor.</a:t>
            </a:r>
          </a:p>
          <a:p>
            <a:pPr algn="l"/>
            <a:r>
              <a:rPr lang="sv-SE" altLang="sv-SE" sz="2400" kern="0" dirty="0" smtClean="0">
                <a:solidFill>
                  <a:srgbClr val="000000"/>
                </a:solidFill>
                <a:latin typeface="Arial"/>
              </a:rPr>
              <a:t>Det innebär att det finns en potential att minska insjuknande och död även i dessa sjukdomar genom hälsosamtal som primärt är riktade mot hjärtkärlsjukdom.</a:t>
            </a:r>
          </a:p>
        </p:txBody>
      </p:sp>
      <p:sp>
        <p:nvSpPr>
          <p:cNvPr id="10" name="textruta 9"/>
          <p:cNvSpPr txBox="1"/>
          <p:nvPr/>
        </p:nvSpPr>
        <p:spPr>
          <a:xfrm>
            <a:off x="4675366" y="5445224"/>
            <a:ext cx="3646639" cy="461665"/>
          </a:xfrm>
          <a:prstGeom prst="rect">
            <a:avLst/>
          </a:prstGeom>
          <a:noFill/>
        </p:spPr>
        <p:txBody>
          <a:bodyPr wrap="none" rtlCol="0">
            <a:spAutoFit/>
          </a:bodyPr>
          <a:lstStyle/>
          <a:p>
            <a:r>
              <a:rPr lang="sv-SE" sz="1200" dirty="0" smtClean="0">
                <a:solidFill>
                  <a:srgbClr val="000000"/>
                </a:solidFill>
              </a:rPr>
              <a:t>Cancer, </a:t>
            </a:r>
            <a:r>
              <a:rPr lang="sv-SE" sz="1200" dirty="0" err="1" smtClean="0">
                <a:solidFill>
                  <a:srgbClr val="000000"/>
                </a:solidFill>
              </a:rPr>
              <a:t>Fact</a:t>
            </a:r>
            <a:r>
              <a:rPr lang="sv-SE" sz="1200" dirty="0" smtClean="0">
                <a:solidFill>
                  <a:srgbClr val="000000"/>
                </a:solidFill>
              </a:rPr>
              <a:t> </a:t>
            </a:r>
            <a:r>
              <a:rPr lang="sv-SE" sz="1200" dirty="0" err="1" smtClean="0">
                <a:solidFill>
                  <a:srgbClr val="000000"/>
                </a:solidFill>
              </a:rPr>
              <a:t>sheet</a:t>
            </a:r>
            <a:r>
              <a:rPr lang="sv-SE" sz="1200" dirty="0" smtClean="0">
                <a:solidFill>
                  <a:srgbClr val="000000"/>
                </a:solidFill>
              </a:rPr>
              <a:t> 297. WHO. 2017. </a:t>
            </a:r>
          </a:p>
          <a:p>
            <a:r>
              <a:rPr lang="sv-SE" sz="1200" dirty="0" smtClean="0">
                <a:solidFill>
                  <a:srgbClr val="000000"/>
                </a:solidFill>
              </a:rPr>
              <a:t>http://www.who.int/</a:t>
            </a:r>
            <a:r>
              <a:rPr lang="sv-SE" sz="1200" dirty="0" err="1" smtClean="0">
                <a:solidFill>
                  <a:srgbClr val="000000"/>
                </a:solidFill>
              </a:rPr>
              <a:t>mediacentre</a:t>
            </a:r>
            <a:r>
              <a:rPr lang="sv-SE" sz="1200" dirty="0" smtClean="0">
                <a:solidFill>
                  <a:srgbClr val="000000"/>
                </a:solidFill>
              </a:rPr>
              <a:t>/</a:t>
            </a:r>
            <a:r>
              <a:rPr lang="sv-SE" sz="1200" dirty="0" err="1" smtClean="0">
                <a:solidFill>
                  <a:srgbClr val="000000"/>
                </a:solidFill>
              </a:rPr>
              <a:t>factsheets</a:t>
            </a:r>
            <a:r>
              <a:rPr lang="sv-SE" sz="1200" dirty="0" smtClean="0">
                <a:solidFill>
                  <a:srgbClr val="000000"/>
                </a:solidFill>
              </a:rPr>
              <a:t>/fs297/en)</a:t>
            </a:r>
            <a:endParaRPr lang="sv-SE" sz="1200" dirty="0">
              <a:solidFill>
                <a:srgbClr val="000000"/>
              </a:solidFill>
            </a:endParaRPr>
          </a:p>
        </p:txBody>
      </p:sp>
    </p:spTree>
    <p:extLst>
      <p:ext uri="{BB962C8B-B14F-4D97-AF65-F5344CB8AC3E}">
        <p14:creationId xmlns:p14="http://schemas.microsoft.com/office/powerpoint/2010/main" val="102719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kostar det?</a:t>
            </a:r>
            <a:endParaRPr lang="sv-SE" sz="3200" dirty="0">
              <a:solidFill>
                <a:srgbClr val="000000"/>
              </a:solidFill>
              <a:latin typeface="Arial" charset="0"/>
            </a:endParaRPr>
          </a:p>
        </p:txBody>
      </p:sp>
      <p:sp>
        <p:nvSpPr>
          <p:cNvPr id="11" name="Rubrik 1"/>
          <p:cNvSpPr txBox="1">
            <a:spLocks/>
          </p:cNvSpPr>
          <p:nvPr/>
        </p:nvSpPr>
        <p:spPr bwMode="auto">
          <a:xfrm>
            <a:off x="251520" y="1556792"/>
            <a:ext cx="8712968"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defRPr/>
            </a:pPr>
            <a:r>
              <a:rPr lang="sv-SE" sz="2800" b="1" kern="0" dirty="0" smtClean="0">
                <a:solidFill>
                  <a:srgbClr val="000000"/>
                </a:solidFill>
                <a:latin typeface="Arial"/>
              </a:rPr>
              <a:t>Effekter: </a:t>
            </a:r>
            <a:r>
              <a:rPr lang="sv-SE" altLang="sv-SE" sz="2800" kern="0" dirty="0">
                <a:solidFill>
                  <a:srgbClr val="000000"/>
                </a:solidFill>
                <a:latin typeface="Arial" charset="0"/>
              </a:rPr>
              <a:t>Vad kostade </a:t>
            </a:r>
            <a:r>
              <a:rPr lang="sv-SE" altLang="sv-SE" sz="2800" kern="0" dirty="0" smtClean="0">
                <a:solidFill>
                  <a:srgbClr val="000000"/>
                </a:solidFill>
                <a:latin typeface="Arial" charset="0"/>
              </a:rPr>
              <a:t>VHU? </a:t>
            </a:r>
            <a:r>
              <a:rPr lang="sv-SE" altLang="sv-SE" sz="2800" kern="0" dirty="0">
                <a:solidFill>
                  <a:srgbClr val="000000"/>
                </a:solidFill>
                <a:latin typeface="Arial" charset="0"/>
              </a:rPr>
              <a:t>Hälsoekonomisk </a:t>
            </a:r>
            <a:r>
              <a:rPr lang="sv-SE" altLang="sv-SE" sz="2800" kern="0" dirty="0" smtClean="0">
                <a:solidFill>
                  <a:srgbClr val="000000"/>
                </a:solidFill>
                <a:latin typeface="Arial" charset="0"/>
              </a:rPr>
              <a:t>analys</a:t>
            </a:r>
          </a:p>
          <a:p>
            <a:pPr eaLnBrk="0" fontAlgn="base" hangingPunct="0">
              <a:spcBef>
                <a:spcPct val="0"/>
              </a:spcBef>
              <a:spcAft>
                <a:spcPct val="0"/>
              </a:spcAft>
              <a:defRPr/>
            </a:pPr>
            <a:endParaRPr lang="en-US" sz="1200" kern="0" dirty="0" smtClean="0">
              <a:solidFill>
                <a:srgbClr val="000000"/>
              </a:solidFill>
              <a:latin typeface="Arial" charset="0"/>
            </a:endParaRPr>
          </a:p>
          <a:p>
            <a:pPr eaLnBrk="0" fontAlgn="base" hangingPunct="0">
              <a:spcBef>
                <a:spcPct val="0"/>
              </a:spcBef>
              <a:spcAft>
                <a:spcPct val="0"/>
              </a:spcAft>
              <a:defRPr/>
            </a:pPr>
            <a:r>
              <a:rPr lang="en-US" sz="1200" kern="0" dirty="0" smtClean="0">
                <a:solidFill>
                  <a:srgbClr val="333399">
                    <a:lumMod val="75000"/>
                  </a:srgbClr>
                </a:solidFill>
                <a:latin typeface="Arial" charset="0"/>
              </a:rPr>
              <a:t>Lindholm </a:t>
            </a:r>
            <a:r>
              <a:rPr lang="en-US" sz="1200" kern="0" dirty="0">
                <a:solidFill>
                  <a:srgbClr val="333399">
                    <a:lumMod val="75000"/>
                  </a:srgbClr>
                </a:solidFill>
                <a:latin typeface="Arial" charset="0"/>
              </a:rPr>
              <a:t>L, Stenling A, Norberg M, Stenlund H, Weinehall L. A cost-effectiveness analysis of a community based CVD program in Sweden based on a retrospective register cohort. </a:t>
            </a:r>
            <a:r>
              <a:rPr lang="sv-SE" sz="1200" kern="0" dirty="0">
                <a:solidFill>
                  <a:srgbClr val="333399">
                    <a:lumMod val="75000"/>
                  </a:srgbClr>
                </a:solidFill>
                <a:latin typeface="Arial" charset="0"/>
              </a:rPr>
              <a:t>BMC Public Health. 2018;18(1):452</a:t>
            </a:r>
            <a:r>
              <a:rPr lang="sv-SE" sz="1200" kern="0" dirty="0" smtClean="0">
                <a:solidFill>
                  <a:srgbClr val="333399">
                    <a:lumMod val="75000"/>
                  </a:srgbClr>
                </a:solidFill>
                <a:latin typeface="Arial" charset="0"/>
              </a:rPr>
              <a:t>.</a:t>
            </a:r>
            <a:endParaRPr lang="sv-SE" altLang="sv-SE" sz="1100" kern="0" dirty="0">
              <a:solidFill>
                <a:srgbClr val="333399">
                  <a:lumMod val="75000"/>
                </a:srgbClr>
              </a:solidFill>
              <a:latin typeface="Arial" charset="0"/>
            </a:endParaRPr>
          </a:p>
        </p:txBody>
      </p:sp>
      <p:sp>
        <p:nvSpPr>
          <p:cNvPr id="12" name="Platshållare för innehåll 2"/>
          <p:cNvSpPr txBox="1">
            <a:spLocks/>
          </p:cNvSpPr>
          <p:nvPr/>
        </p:nvSpPr>
        <p:spPr bwMode="auto">
          <a:xfrm>
            <a:off x="35496" y="3068960"/>
            <a:ext cx="9144000"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sv-SE" altLang="sv-SE" sz="2400" kern="0" dirty="0" smtClean="0">
                <a:solidFill>
                  <a:srgbClr val="000000"/>
                </a:solidFill>
                <a:latin typeface="Arial"/>
              </a:rPr>
              <a:t>587 ej inträffade </a:t>
            </a:r>
            <a:r>
              <a:rPr lang="sv-SE" altLang="sv-SE" sz="2400" kern="0" dirty="0" err="1" smtClean="0">
                <a:solidFill>
                  <a:srgbClr val="000000"/>
                </a:solidFill>
                <a:latin typeface="Arial"/>
              </a:rPr>
              <a:t>förtida</a:t>
            </a:r>
            <a:r>
              <a:rPr lang="sv-SE" altLang="sv-SE" sz="2400" kern="0" dirty="0" smtClean="0">
                <a:solidFill>
                  <a:srgbClr val="000000"/>
                </a:solidFill>
                <a:latin typeface="Arial"/>
              </a:rPr>
              <a:t> dödsfall motsvarar 3500 vunna levnadsår varav ca 2900 med god livskvalitet</a:t>
            </a:r>
          </a:p>
          <a:p>
            <a:pPr marL="342900" indent="-342900" algn="l">
              <a:buFont typeface="Arial" panose="020B0604020202020204" pitchFamily="34" charset="0"/>
              <a:buChar char="•"/>
            </a:pPr>
            <a:r>
              <a:rPr lang="sv-SE" altLang="sv-SE" sz="2400" kern="0" dirty="0" smtClean="0">
                <a:solidFill>
                  <a:srgbClr val="000000"/>
                </a:solidFill>
                <a:latin typeface="Arial"/>
              </a:rPr>
              <a:t>Kostar 99 MSEK, Sparar 165 MSEK = </a:t>
            </a:r>
            <a:r>
              <a:rPr lang="sv-SE" altLang="sv-SE" sz="2400" b="1" kern="0" dirty="0" smtClean="0">
                <a:solidFill>
                  <a:srgbClr val="000000"/>
                </a:solidFill>
                <a:latin typeface="Arial"/>
              </a:rPr>
              <a:t>Nettovinst! 66 MSEK!</a:t>
            </a:r>
          </a:p>
          <a:p>
            <a:pPr marL="342900" indent="-342900" algn="l">
              <a:buFont typeface="Arial" panose="020B0604020202020204" pitchFamily="34" charset="0"/>
              <a:buChar char="•"/>
            </a:pPr>
            <a:r>
              <a:rPr lang="sv-SE" altLang="sv-SE" sz="2400" kern="0" dirty="0" smtClean="0">
                <a:solidFill>
                  <a:srgbClr val="000000"/>
                </a:solidFill>
                <a:latin typeface="Arial"/>
              </a:rPr>
              <a:t>Kostnaden för sjukvården ca hälften av  värdet på besparingen</a:t>
            </a:r>
          </a:p>
          <a:p>
            <a:pPr marL="342900" indent="-342900" algn="l">
              <a:buFont typeface="Arial" panose="020B0604020202020204" pitchFamily="34" charset="0"/>
              <a:buChar char="•"/>
            </a:pPr>
            <a:r>
              <a:rPr lang="sv-SE" altLang="sv-SE" sz="2400" kern="0" dirty="0" smtClean="0">
                <a:solidFill>
                  <a:srgbClr val="000000"/>
                </a:solidFill>
                <a:latin typeface="Arial"/>
              </a:rPr>
              <a:t>Samhällskostnad 650 kr för varje extra levnadsår med full livskvalitet (tumregel för kostnadseffektiv sjukvård=500 000kr)</a:t>
            </a:r>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a:t>
            </a:r>
            <a:r>
              <a:rPr lang="sv-SE" sz="3200" dirty="0" smtClean="0">
                <a:solidFill>
                  <a:srgbClr val="02AE1F"/>
                </a:solidFill>
                <a:latin typeface="Arial" charset="0"/>
              </a:rPr>
              <a:t> behövs för att genomföra hälsosamtal?</a:t>
            </a:r>
            <a:endParaRPr lang="sv-SE" sz="3200" dirty="0">
              <a:solidFill>
                <a:srgbClr val="000000"/>
              </a:solidFill>
              <a:latin typeface="Arial" charset="0"/>
            </a:endParaRPr>
          </a:p>
        </p:txBody>
      </p:sp>
      <p:sp>
        <p:nvSpPr>
          <p:cNvPr id="9" name="Text Box 4"/>
          <p:cNvSpPr txBox="1">
            <a:spLocks noChangeArrowheads="1"/>
          </p:cNvSpPr>
          <p:nvPr/>
        </p:nvSpPr>
        <p:spPr bwMode="auto">
          <a:xfrm>
            <a:off x="2472867" y="1813173"/>
            <a:ext cx="41873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sv-SE" altLang="sv-SE" sz="2400" dirty="0" smtClean="0"/>
              <a:t>Personal utbildad i:</a:t>
            </a:r>
          </a:p>
          <a:p>
            <a:pPr eaLnBrk="1" hangingPunct="1">
              <a:spcBef>
                <a:spcPct val="0"/>
              </a:spcBef>
              <a:buFontTx/>
              <a:buNone/>
            </a:pPr>
            <a:endParaRPr lang="sv-SE" altLang="sv-SE" sz="2400" dirty="0" smtClean="0"/>
          </a:p>
          <a:p>
            <a:pPr marL="285750" indent="-285750" eaLnBrk="1" hangingPunct="1">
              <a:spcBef>
                <a:spcPct val="0"/>
              </a:spcBef>
            </a:pPr>
            <a:r>
              <a:rPr lang="sv-SE" altLang="sv-SE" sz="2400" dirty="0" smtClean="0"/>
              <a:t>Motiverande samtal</a:t>
            </a:r>
          </a:p>
          <a:p>
            <a:pPr marL="285750" indent="-285750" eaLnBrk="1" hangingPunct="1">
              <a:spcBef>
                <a:spcPct val="0"/>
              </a:spcBef>
            </a:pPr>
            <a:endParaRPr lang="sv-SE" altLang="sv-SE" sz="2400" dirty="0" smtClean="0"/>
          </a:p>
          <a:p>
            <a:pPr marL="285750" indent="-285750" eaLnBrk="1" hangingPunct="1">
              <a:spcBef>
                <a:spcPct val="0"/>
              </a:spcBef>
            </a:pPr>
            <a:r>
              <a:rPr lang="sv-SE" altLang="sv-SE" sz="2400" dirty="0" smtClean="0"/>
              <a:t>Riktade hälsosamtal</a:t>
            </a:r>
          </a:p>
          <a:p>
            <a:pPr eaLnBrk="1" hangingPunct="1">
              <a:spcBef>
                <a:spcPct val="0"/>
              </a:spcBef>
              <a:buNone/>
            </a:pPr>
            <a:endParaRPr lang="sv-SE" altLang="sv-SE" sz="2400" dirty="0" smtClean="0"/>
          </a:p>
          <a:p>
            <a:pPr marL="285750" indent="-285750" eaLnBrk="1" hangingPunct="1">
              <a:spcBef>
                <a:spcPct val="0"/>
              </a:spcBef>
            </a:pPr>
            <a:r>
              <a:rPr lang="sv-SE" altLang="sv-SE" sz="2400" dirty="0" smtClean="0"/>
              <a:t>Årlig fortbildning</a:t>
            </a:r>
          </a:p>
          <a:p>
            <a:pPr eaLnBrk="1" hangingPunct="1">
              <a:spcBef>
                <a:spcPct val="0"/>
              </a:spcBef>
              <a:buFontTx/>
              <a:buNone/>
            </a:pPr>
            <a:endParaRPr lang="sv-SE" altLang="sv-SE" sz="2400" dirty="0"/>
          </a:p>
          <a:p>
            <a:pPr marL="285750" indent="-285750" eaLnBrk="1" hangingPunct="1">
              <a:spcBef>
                <a:spcPct val="0"/>
              </a:spcBef>
            </a:pPr>
            <a:r>
              <a:rPr lang="sv-SE" altLang="sv-SE" sz="2400" dirty="0" smtClean="0"/>
              <a:t>Manual</a:t>
            </a:r>
          </a:p>
          <a:p>
            <a:pPr eaLnBrk="1" hangingPunct="1">
              <a:spcBef>
                <a:spcPct val="0"/>
              </a:spcBef>
              <a:buFontTx/>
              <a:buNone/>
            </a:pPr>
            <a:endParaRPr lang="sv-SE" altLang="sv-SE" sz="2400" dirty="0"/>
          </a:p>
          <a:p>
            <a:pPr marL="285750" indent="-285750" eaLnBrk="1" hangingPunct="1">
              <a:spcBef>
                <a:spcPct val="0"/>
              </a:spcBef>
            </a:pPr>
            <a:r>
              <a:rPr lang="sv-SE" altLang="sv-SE" sz="2400" dirty="0" smtClean="0"/>
              <a:t>Metod- och kompetensstöd</a:t>
            </a:r>
            <a:endParaRPr lang="sv-SE" altLang="sv-SE" sz="2400"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Vem</a:t>
            </a:r>
            <a:r>
              <a:rPr lang="sv-SE" sz="3200" dirty="0" smtClean="0">
                <a:solidFill>
                  <a:srgbClr val="02AE1F"/>
                </a:solidFill>
                <a:latin typeface="Arial" charset="0"/>
              </a:rPr>
              <a:t> kan genomföra hälsosamtal?</a:t>
            </a:r>
            <a:endParaRPr lang="sv-SE" sz="3200" dirty="0">
              <a:solidFill>
                <a:srgbClr val="000000"/>
              </a:solidFill>
              <a:latin typeface="Arial" charset="0"/>
            </a:endParaRPr>
          </a:p>
        </p:txBody>
      </p:sp>
      <p:sp>
        <p:nvSpPr>
          <p:cNvPr id="9" name="Text Box 4"/>
          <p:cNvSpPr txBox="1">
            <a:spLocks noChangeArrowheads="1"/>
          </p:cNvSpPr>
          <p:nvPr/>
        </p:nvSpPr>
        <p:spPr bwMode="auto">
          <a:xfrm>
            <a:off x="467544" y="13407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sv-SE" altLang="sv-SE" sz="2400" dirty="0" smtClean="0"/>
          </a:p>
        </p:txBody>
      </p:sp>
      <p:sp>
        <p:nvSpPr>
          <p:cNvPr id="2" name="Rektangel 1"/>
          <p:cNvSpPr/>
          <p:nvPr/>
        </p:nvSpPr>
        <p:spPr>
          <a:xfrm>
            <a:off x="467544" y="1412776"/>
            <a:ext cx="8208911" cy="4524315"/>
          </a:xfrm>
          <a:prstGeom prst="rect">
            <a:avLst/>
          </a:prstGeom>
        </p:spPr>
        <p:txBody>
          <a:bodyPr wrap="square">
            <a:spAutoFit/>
          </a:bodyPr>
          <a:lstStyle/>
          <a:p>
            <a:r>
              <a:rPr lang="sv-SE" sz="2400" dirty="0" smtClean="0"/>
              <a:t>         </a:t>
            </a:r>
            <a:r>
              <a:rPr lang="sv-SE" sz="2400" b="1" dirty="0" smtClean="0"/>
              <a:t>Kompetenskrav för den som håller riktade hälsosamtal</a:t>
            </a:r>
          </a:p>
          <a:p>
            <a:pPr marL="342900" indent="-342900">
              <a:buFont typeface="Arial" panose="020B0604020202020204" pitchFamily="34" charset="0"/>
              <a:buChar char="•"/>
            </a:pPr>
            <a:endParaRPr lang="sv-SE" sz="2400" dirty="0" smtClean="0"/>
          </a:p>
          <a:p>
            <a:pPr marL="342900" indent="-342900">
              <a:buFont typeface="Arial" panose="020B0604020202020204" pitchFamily="34" charset="0"/>
              <a:buChar char="•"/>
            </a:pPr>
            <a:r>
              <a:rPr lang="sv-SE" sz="2400" dirty="0" smtClean="0"/>
              <a:t>ha </a:t>
            </a:r>
            <a:r>
              <a:rPr lang="sv-SE" sz="2400" dirty="0"/>
              <a:t>minst 3 års högskole-/universitetsutbildning (eller motsvarande) inom hälso- och sjukvård, företrädesvis distriktssköterska eller sjuksköterska, men även läkare, dietist, arbetsterapeut och fysioterapeut </a:t>
            </a:r>
          </a:p>
          <a:p>
            <a:pPr marL="342900" indent="-342900">
              <a:buFont typeface="Arial" panose="020B0604020202020204" pitchFamily="34" charset="0"/>
              <a:buChar char="•"/>
            </a:pPr>
            <a:r>
              <a:rPr lang="sv-SE" sz="2400" dirty="0" smtClean="0"/>
              <a:t>ha </a:t>
            </a:r>
            <a:r>
              <a:rPr lang="sv-SE" sz="2400" dirty="0"/>
              <a:t>av regionen godkänd utbildning i riktade </a:t>
            </a:r>
            <a:r>
              <a:rPr lang="sv-SE" sz="2400" dirty="0" smtClean="0"/>
              <a:t>hälsosamtal</a:t>
            </a:r>
          </a:p>
          <a:p>
            <a:pPr marL="342900" indent="-342900">
              <a:buFont typeface="Arial" panose="020B0604020202020204" pitchFamily="34" charset="0"/>
              <a:buChar char="•"/>
            </a:pPr>
            <a:r>
              <a:rPr lang="sv-SE" sz="2400" dirty="0">
                <a:ea typeface="Calibri" panose="020F0502020204030204" pitchFamily="34" charset="0"/>
              </a:rPr>
              <a:t>ha av regionen godkänd utbildning i motiverande samtal med kompetens att kunna tillämpa teoribaserade och strukturerade åtgärder som motiverande strategier och beteendetekniker med ett personcentrerat och hälsofrämjande förhållningssätt </a:t>
            </a:r>
            <a:r>
              <a:rPr lang="sv-SE" sz="2400" dirty="0" smtClean="0"/>
              <a:t> </a:t>
            </a:r>
            <a:endParaRPr lang="sv-SE" sz="2400" dirty="0"/>
          </a:p>
        </p:txBody>
      </p:sp>
    </p:spTree>
    <p:extLst>
      <p:ext uri="{BB962C8B-B14F-4D97-AF65-F5344CB8AC3E}">
        <p14:creationId xmlns:p14="http://schemas.microsoft.com/office/powerpoint/2010/main" val="1498578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Vem</a:t>
            </a:r>
            <a:r>
              <a:rPr lang="sv-SE" sz="3200" dirty="0" smtClean="0">
                <a:solidFill>
                  <a:srgbClr val="02AE1F"/>
                </a:solidFill>
                <a:latin typeface="Arial" charset="0"/>
              </a:rPr>
              <a:t> kan genomföra hälsosamtal?</a:t>
            </a:r>
            <a:endParaRPr lang="sv-SE" sz="3200" dirty="0">
              <a:solidFill>
                <a:srgbClr val="000000"/>
              </a:solidFill>
              <a:latin typeface="Arial" charset="0"/>
            </a:endParaRPr>
          </a:p>
        </p:txBody>
      </p:sp>
      <p:sp>
        <p:nvSpPr>
          <p:cNvPr id="9" name="Text Box 4"/>
          <p:cNvSpPr txBox="1">
            <a:spLocks noChangeArrowheads="1"/>
          </p:cNvSpPr>
          <p:nvPr/>
        </p:nvSpPr>
        <p:spPr bwMode="auto">
          <a:xfrm>
            <a:off x="467544" y="13407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sv-SE" altLang="sv-SE" sz="2400" dirty="0" smtClean="0"/>
          </a:p>
        </p:txBody>
      </p:sp>
      <p:sp>
        <p:nvSpPr>
          <p:cNvPr id="2" name="Rektangel 1"/>
          <p:cNvSpPr/>
          <p:nvPr/>
        </p:nvSpPr>
        <p:spPr>
          <a:xfrm>
            <a:off x="467544" y="1802432"/>
            <a:ext cx="8208911" cy="4893647"/>
          </a:xfrm>
          <a:prstGeom prst="rect">
            <a:avLst/>
          </a:prstGeom>
        </p:spPr>
        <p:txBody>
          <a:bodyPr wrap="square">
            <a:spAutoFit/>
          </a:bodyPr>
          <a:lstStyle/>
          <a:p>
            <a:r>
              <a:rPr lang="sv-SE" sz="2400" b="1" dirty="0" smtClean="0"/>
              <a:t>        Kompetenskrav </a:t>
            </a:r>
            <a:r>
              <a:rPr lang="sv-SE" sz="2400" b="1" dirty="0"/>
              <a:t>för den som håller riktade hälsosamtal</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smtClean="0">
                <a:ea typeface="Calibri" panose="020F0502020204030204" pitchFamily="34" charset="0"/>
              </a:rPr>
              <a:t>ha </a:t>
            </a:r>
            <a:r>
              <a:rPr lang="sv-SE" sz="2400" dirty="0">
                <a:ea typeface="Calibri" panose="020F0502020204030204" pitchFamily="34" charset="0"/>
              </a:rPr>
              <a:t>kunskap om att evidensbaserad patientinformation om levnadsvanor kan hittas på 1177 Vårdguiden </a:t>
            </a:r>
            <a:r>
              <a:rPr lang="sv-SE" sz="2400" dirty="0" smtClean="0"/>
              <a:t>ha av regionen godkänd utbildning i riktade hälsosamtal</a:t>
            </a:r>
          </a:p>
          <a:p>
            <a:pPr marL="342900" indent="-342900">
              <a:buFont typeface="Arial" panose="020B0604020202020204" pitchFamily="34" charset="0"/>
              <a:buChar char="•"/>
            </a:pPr>
            <a:r>
              <a:rPr lang="sv-SE" sz="2400" dirty="0">
                <a:ea typeface="Calibri" panose="020F0502020204030204" pitchFamily="34" charset="0"/>
              </a:rPr>
              <a:t>delta regelbundet i fortbildning och följa kunskapsutvecklingen för att vara uppdaterad avseende evidens inom området hjärtkärlsjukdom och typ 2 </a:t>
            </a:r>
            <a:r>
              <a:rPr lang="sv-SE" sz="2400" dirty="0" smtClean="0">
                <a:ea typeface="Calibri" panose="020F0502020204030204" pitchFamily="34" charset="0"/>
              </a:rPr>
              <a:t>diabetes</a:t>
            </a:r>
          </a:p>
          <a:p>
            <a:r>
              <a:rPr lang="sv-SE" dirty="0" smtClean="0"/>
              <a:t>•    </a:t>
            </a:r>
            <a:r>
              <a:rPr lang="sv-SE" sz="2400" dirty="0" smtClean="0"/>
              <a:t>arbeta </a:t>
            </a:r>
            <a:r>
              <a:rPr lang="sv-SE" sz="2400" dirty="0"/>
              <a:t>regelbundet och i tillräcklig omfattning </a:t>
            </a:r>
            <a:r>
              <a:rPr lang="sv-SE" sz="2400" dirty="0" smtClean="0"/>
              <a:t>med</a:t>
            </a:r>
          </a:p>
          <a:p>
            <a:r>
              <a:rPr lang="sv-SE" sz="2400" dirty="0"/>
              <a:t>     deltagare/patienter som ska genomföra förändringar </a:t>
            </a:r>
            <a:r>
              <a:rPr lang="sv-SE" sz="2400" dirty="0" smtClean="0"/>
              <a:t>med</a:t>
            </a:r>
          </a:p>
          <a:p>
            <a:r>
              <a:rPr lang="sv-SE" sz="2400" dirty="0"/>
              <a:t>     </a:t>
            </a:r>
            <a:r>
              <a:rPr lang="sv-SE" sz="2400" dirty="0" smtClean="0"/>
              <a:t>utgångspunkt </a:t>
            </a:r>
            <a:r>
              <a:rPr lang="sv-SE" sz="2400" dirty="0"/>
              <a:t>från innehållet i metoden riktade hälsosamtal</a:t>
            </a:r>
            <a:r>
              <a:rPr lang="sv-SE" sz="2400" dirty="0">
                <a:ea typeface="Calibri" panose="020F0502020204030204" pitchFamily="34" charset="0"/>
              </a:rPr>
              <a:t> </a:t>
            </a:r>
            <a:endParaRPr lang="sv-SE" sz="2400" dirty="0"/>
          </a:p>
          <a:p>
            <a:endParaRPr lang="sv-SE" sz="2400" dirty="0"/>
          </a:p>
          <a:p>
            <a:endParaRPr lang="sv-SE" sz="2400" dirty="0"/>
          </a:p>
        </p:txBody>
      </p:sp>
    </p:spTree>
    <p:extLst>
      <p:ext uri="{BB962C8B-B14F-4D97-AF65-F5344CB8AC3E}">
        <p14:creationId xmlns:p14="http://schemas.microsoft.com/office/powerpoint/2010/main" val="1976518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7544"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Hur</a:t>
            </a:r>
            <a:r>
              <a:rPr lang="sv-SE" sz="3200" dirty="0" smtClean="0">
                <a:solidFill>
                  <a:srgbClr val="02AE1F"/>
                </a:solidFill>
                <a:latin typeface="Arial" charset="0"/>
              </a:rPr>
              <a:t> går det till?</a:t>
            </a:r>
            <a:endParaRPr lang="sv-SE" sz="3200" dirty="0">
              <a:solidFill>
                <a:srgbClr val="000000"/>
              </a:solidFill>
              <a:latin typeface="Arial" charset="0"/>
            </a:endParaRPr>
          </a:p>
        </p:txBody>
      </p:sp>
      <p:sp>
        <p:nvSpPr>
          <p:cNvPr id="12" name="textruta 11"/>
          <p:cNvSpPr txBox="1"/>
          <p:nvPr/>
        </p:nvSpPr>
        <p:spPr>
          <a:xfrm>
            <a:off x="470363" y="1412776"/>
            <a:ext cx="8206093" cy="4462760"/>
          </a:xfrm>
          <a:prstGeom prst="rect">
            <a:avLst/>
          </a:prstGeom>
          <a:noFill/>
        </p:spPr>
        <p:txBody>
          <a:bodyPr wrap="none" rtlCol="0">
            <a:spAutoFit/>
          </a:bodyPr>
          <a:lstStyle/>
          <a:p>
            <a:pPr lvl="0" eaLnBrk="0" fontAlgn="base" hangingPunct="0">
              <a:spcBef>
                <a:spcPct val="20000"/>
              </a:spcBef>
              <a:spcAft>
                <a:spcPct val="0"/>
              </a:spcAft>
              <a:defRPr/>
            </a:pPr>
            <a:r>
              <a:rPr lang="sv-SE" sz="2000" b="1" kern="0" dirty="0" smtClean="0">
                <a:solidFill>
                  <a:srgbClr val="000000"/>
                </a:solidFill>
                <a:latin typeface="Arial"/>
              </a:rPr>
              <a:t>Innan hälsosamtalet </a:t>
            </a:r>
          </a:p>
          <a:p>
            <a:pPr lvl="0" eaLnBrk="0" fontAlgn="base" hangingPunct="0">
              <a:spcBef>
                <a:spcPct val="20000"/>
              </a:spcBef>
              <a:spcAft>
                <a:spcPct val="0"/>
              </a:spcAft>
              <a:buFont typeface="Arial" pitchFamily="34" charset="0"/>
              <a:buChar char="•"/>
              <a:defRPr/>
            </a:pPr>
            <a:r>
              <a:rPr lang="sv-SE" sz="2000" kern="0" dirty="0" smtClean="0">
                <a:solidFill>
                  <a:srgbClr val="000000"/>
                </a:solidFill>
                <a:latin typeface="Arial"/>
              </a:rPr>
              <a:t> Inbjudan </a:t>
            </a:r>
            <a:r>
              <a:rPr lang="sv-SE" sz="2000" kern="0" dirty="0">
                <a:solidFill>
                  <a:srgbClr val="000000"/>
                </a:solidFill>
                <a:latin typeface="Arial"/>
              </a:rPr>
              <a:t>via telefon </a:t>
            </a:r>
            <a:r>
              <a:rPr lang="sv-SE" sz="2000" kern="0" dirty="0" smtClean="0">
                <a:solidFill>
                  <a:srgbClr val="000000"/>
                </a:solidFill>
                <a:latin typeface="Arial"/>
              </a:rPr>
              <a:t>,per post eller </a:t>
            </a:r>
            <a:r>
              <a:rPr lang="sv-SE" sz="2000" kern="0" dirty="0">
                <a:solidFill>
                  <a:srgbClr val="000000"/>
                </a:solidFill>
                <a:latin typeface="Arial"/>
              </a:rPr>
              <a:t>digitalt </a:t>
            </a:r>
          </a:p>
          <a:p>
            <a:pPr lvl="0" eaLnBrk="0" fontAlgn="base" hangingPunct="0">
              <a:spcBef>
                <a:spcPct val="20000"/>
              </a:spcBef>
              <a:spcAft>
                <a:spcPct val="0"/>
              </a:spcAft>
              <a:buFont typeface="Arial" pitchFamily="34" charset="0"/>
              <a:buChar char="•"/>
              <a:defRPr/>
            </a:pPr>
            <a:r>
              <a:rPr lang="sv-SE" sz="2000" kern="0" dirty="0">
                <a:solidFill>
                  <a:srgbClr val="000000"/>
                </a:solidFill>
                <a:latin typeface="Arial"/>
              </a:rPr>
              <a:t> Frågor om levnadsvanor, ärftlighet, livssituation och upplevd </a:t>
            </a:r>
            <a:r>
              <a:rPr lang="sv-SE" sz="2000" kern="0" dirty="0" smtClean="0">
                <a:solidFill>
                  <a:srgbClr val="000000"/>
                </a:solidFill>
                <a:latin typeface="Arial"/>
              </a:rPr>
              <a:t>hälsa     </a:t>
            </a:r>
            <a:endParaRPr lang="sv-SE" sz="2000" kern="0" dirty="0">
              <a:solidFill>
                <a:srgbClr val="000000"/>
              </a:solidFill>
              <a:latin typeface="Arial"/>
            </a:endParaRPr>
          </a:p>
          <a:p>
            <a:pPr lvl="0" eaLnBrk="0" fontAlgn="base" hangingPunct="0">
              <a:spcBef>
                <a:spcPct val="20000"/>
              </a:spcBef>
              <a:spcAft>
                <a:spcPct val="0"/>
              </a:spcAft>
              <a:buFont typeface="Arial" pitchFamily="34" charset="0"/>
              <a:buChar char="•"/>
              <a:defRPr/>
            </a:pPr>
            <a:r>
              <a:rPr lang="sv-SE" sz="2000" kern="0" dirty="0" smtClean="0">
                <a:solidFill>
                  <a:srgbClr val="000000"/>
                </a:solidFill>
                <a:latin typeface="Arial"/>
              </a:rPr>
              <a:t> Prover </a:t>
            </a:r>
            <a:r>
              <a:rPr lang="sv-SE" sz="2000" kern="0" dirty="0">
                <a:solidFill>
                  <a:srgbClr val="000000"/>
                </a:solidFill>
                <a:latin typeface="Arial"/>
              </a:rPr>
              <a:t>tas </a:t>
            </a:r>
            <a:r>
              <a:rPr lang="sv-SE" sz="2000" kern="0" dirty="0" smtClean="0">
                <a:solidFill>
                  <a:srgbClr val="000000"/>
                </a:solidFill>
                <a:latin typeface="Arial"/>
              </a:rPr>
              <a:t>(t.ex. blodfetter</a:t>
            </a:r>
            <a:r>
              <a:rPr lang="sv-SE" sz="2000" kern="0" dirty="0">
                <a:solidFill>
                  <a:srgbClr val="000000"/>
                </a:solidFill>
                <a:latin typeface="Arial"/>
              </a:rPr>
              <a:t>, blodsocker)</a:t>
            </a:r>
          </a:p>
          <a:p>
            <a:pPr lvl="0" eaLnBrk="0" fontAlgn="base" hangingPunct="0">
              <a:spcBef>
                <a:spcPct val="20000"/>
              </a:spcBef>
              <a:spcAft>
                <a:spcPct val="0"/>
              </a:spcAft>
              <a:defRPr/>
            </a:pPr>
            <a:r>
              <a:rPr lang="sv-SE" sz="2000" b="1" kern="0" dirty="0" smtClean="0">
                <a:solidFill>
                  <a:srgbClr val="000000"/>
                </a:solidFill>
                <a:latin typeface="Arial"/>
              </a:rPr>
              <a:t>Under hälsosamtalet</a:t>
            </a:r>
          </a:p>
          <a:p>
            <a:pPr lvl="0" eaLnBrk="0" fontAlgn="base" hangingPunct="0">
              <a:spcBef>
                <a:spcPct val="20000"/>
              </a:spcBef>
              <a:spcAft>
                <a:spcPct val="0"/>
              </a:spcAft>
              <a:buFont typeface="Arial" pitchFamily="34" charset="0"/>
              <a:buChar char="•"/>
              <a:defRPr/>
            </a:pPr>
            <a:r>
              <a:rPr lang="sv-SE" sz="2000" kern="0" dirty="0" smtClean="0">
                <a:solidFill>
                  <a:srgbClr val="000000"/>
                </a:solidFill>
                <a:latin typeface="Arial"/>
              </a:rPr>
              <a:t> Mätningar (t.ex. blodtryck</a:t>
            </a:r>
            <a:r>
              <a:rPr lang="sv-SE" sz="2000" kern="0" dirty="0">
                <a:solidFill>
                  <a:srgbClr val="000000"/>
                </a:solidFill>
                <a:latin typeface="Arial"/>
              </a:rPr>
              <a:t>, vikt, längd, midja, </a:t>
            </a:r>
            <a:r>
              <a:rPr lang="sv-SE" sz="2000" kern="0" dirty="0" smtClean="0">
                <a:solidFill>
                  <a:srgbClr val="000000"/>
                </a:solidFill>
                <a:latin typeface="Arial"/>
              </a:rPr>
              <a:t>stuss</a:t>
            </a:r>
            <a:r>
              <a:rPr lang="sv-SE" sz="2000" kern="0" dirty="0">
                <a:solidFill>
                  <a:srgbClr val="000000"/>
                </a:solidFill>
                <a:latin typeface="Arial"/>
              </a:rPr>
              <a:t>)</a:t>
            </a:r>
          </a:p>
          <a:p>
            <a:pPr lvl="0" eaLnBrk="0" fontAlgn="base" hangingPunct="0">
              <a:spcBef>
                <a:spcPct val="20000"/>
              </a:spcBef>
              <a:spcAft>
                <a:spcPct val="0"/>
              </a:spcAft>
              <a:buFont typeface="Arial" pitchFamily="34" charset="0"/>
              <a:buChar char="•"/>
              <a:defRPr/>
            </a:pPr>
            <a:r>
              <a:rPr lang="sv-SE" sz="2000" kern="0" dirty="0">
                <a:solidFill>
                  <a:srgbClr val="000000"/>
                </a:solidFill>
                <a:latin typeface="Arial"/>
              </a:rPr>
              <a:t> Grafiskt </a:t>
            </a:r>
            <a:r>
              <a:rPr lang="sv-SE" sz="2000" kern="0" dirty="0" smtClean="0">
                <a:solidFill>
                  <a:srgbClr val="000000"/>
                </a:solidFill>
                <a:latin typeface="Arial"/>
              </a:rPr>
              <a:t>pedagogiskt hjälpmedel skapas (Stjärnprofil, Hälsokurva)</a:t>
            </a:r>
            <a:endParaRPr lang="sv-SE" sz="2000" kern="0" dirty="0">
              <a:solidFill>
                <a:srgbClr val="000000"/>
              </a:solidFill>
              <a:latin typeface="Arial"/>
            </a:endParaRPr>
          </a:p>
          <a:p>
            <a:pPr lvl="0" eaLnBrk="0" fontAlgn="base" hangingPunct="0">
              <a:spcBef>
                <a:spcPct val="20000"/>
              </a:spcBef>
              <a:spcAft>
                <a:spcPct val="0"/>
              </a:spcAft>
              <a:buFont typeface="Arial" pitchFamily="34" charset="0"/>
              <a:buChar char="•"/>
              <a:defRPr/>
            </a:pPr>
            <a:r>
              <a:rPr lang="sv-SE" sz="2000" kern="0" dirty="0">
                <a:solidFill>
                  <a:srgbClr val="000000"/>
                </a:solidFill>
                <a:latin typeface="Arial"/>
              </a:rPr>
              <a:t> </a:t>
            </a:r>
            <a:r>
              <a:rPr lang="sv-SE" sz="2000" kern="0" dirty="0" smtClean="0">
                <a:solidFill>
                  <a:srgbClr val="000000"/>
                </a:solidFill>
                <a:latin typeface="Arial"/>
              </a:rPr>
              <a:t>Personcentrerat hälsosamtal genomförs</a:t>
            </a:r>
          </a:p>
          <a:p>
            <a:pPr lvl="0" eaLnBrk="0" fontAlgn="base" hangingPunct="0">
              <a:spcBef>
                <a:spcPct val="20000"/>
              </a:spcBef>
              <a:spcAft>
                <a:spcPct val="0"/>
              </a:spcAft>
              <a:buFont typeface="Arial" pitchFamily="34" charset="0"/>
              <a:buChar char="•"/>
              <a:defRPr/>
            </a:pPr>
            <a:r>
              <a:rPr lang="sv-SE" sz="2000" kern="0" dirty="0">
                <a:solidFill>
                  <a:srgbClr val="000000"/>
                </a:solidFill>
                <a:latin typeface="Arial"/>
              </a:rPr>
              <a:t> </a:t>
            </a:r>
            <a:r>
              <a:rPr lang="sv-SE" sz="2000" kern="0" dirty="0" smtClean="0">
                <a:solidFill>
                  <a:srgbClr val="000000"/>
                </a:solidFill>
                <a:latin typeface="Arial"/>
              </a:rPr>
              <a:t>Råd och stöd vid behov</a:t>
            </a:r>
          </a:p>
          <a:p>
            <a:pPr lvl="0" eaLnBrk="0" fontAlgn="base" hangingPunct="0">
              <a:spcBef>
                <a:spcPct val="20000"/>
              </a:spcBef>
              <a:spcAft>
                <a:spcPct val="0"/>
              </a:spcAft>
              <a:defRPr/>
            </a:pPr>
            <a:r>
              <a:rPr lang="sv-SE" sz="2000" b="1" kern="0" dirty="0" smtClean="0">
                <a:solidFill>
                  <a:srgbClr val="000000"/>
                </a:solidFill>
                <a:latin typeface="Arial"/>
              </a:rPr>
              <a:t>Efter hälsosamtalet</a:t>
            </a:r>
          </a:p>
          <a:p>
            <a:pPr lvl="0" eaLnBrk="0" fontAlgn="base" hangingPunct="0">
              <a:spcBef>
                <a:spcPct val="20000"/>
              </a:spcBef>
              <a:spcAft>
                <a:spcPct val="0"/>
              </a:spcAft>
              <a:buFont typeface="Arial" pitchFamily="34" charset="0"/>
              <a:buChar char="•"/>
              <a:defRPr/>
            </a:pPr>
            <a:r>
              <a:rPr lang="sv-SE" sz="2000" kern="0" dirty="0">
                <a:solidFill>
                  <a:srgbClr val="000000"/>
                </a:solidFill>
                <a:latin typeface="Arial"/>
              </a:rPr>
              <a:t> </a:t>
            </a:r>
            <a:r>
              <a:rPr lang="sv-SE" sz="2000" kern="0" dirty="0" smtClean="0">
                <a:solidFill>
                  <a:srgbClr val="000000"/>
                </a:solidFill>
                <a:latin typeface="Arial"/>
              </a:rPr>
              <a:t>Erbjudande om uppföljning vid behov och om önskemål finns</a:t>
            </a:r>
          </a:p>
          <a:p>
            <a:pPr lvl="0" eaLnBrk="0" fontAlgn="base" hangingPunct="0">
              <a:spcBef>
                <a:spcPct val="20000"/>
              </a:spcBef>
              <a:spcAft>
                <a:spcPct val="0"/>
              </a:spcAft>
              <a:buFont typeface="Arial" pitchFamily="34" charset="0"/>
              <a:buChar char="•"/>
              <a:defRPr/>
            </a:pPr>
            <a:r>
              <a:rPr lang="sv-SE" sz="2000" kern="0" dirty="0">
                <a:solidFill>
                  <a:srgbClr val="000000"/>
                </a:solidFill>
                <a:latin typeface="Arial"/>
              </a:rPr>
              <a:t> </a:t>
            </a:r>
            <a:r>
              <a:rPr lang="sv-SE" sz="2000" kern="0" dirty="0" smtClean="0">
                <a:solidFill>
                  <a:srgbClr val="000000"/>
                </a:solidFill>
                <a:latin typeface="Arial"/>
              </a:rPr>
              <a:t>Erbjudande om hänvisning/remiss till annan resurs vid behov</a:t>
            </a:r>
            <a:endParaRPr lang="sv-SE"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539552"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Vilka </a:t>
            </a:r>
            <a:r>
              <a:rPr lang="sv-SE" sz="3200" dirty="0" smtClean="0">
                <a:solidFill>
                  <a:srgbClr val="02AE1F"/>
                </a:solidFill>
                <a:latin typeface="Arial" charset="0"/>
              </a:rPr>
              <a:t>deltar i riktade hälsosamtal?</a:t>
            </a:r>
            <a:endParaRPr lang="sv-SE" sz="3200" dirty="0">
              <a:solidFill>
                <a:srgbClr val="000000"/>
              </a:solidFill>
              <a:latin typeface="Arial" charset="0"/>
            </a:endParaRPr>
          </a:p>
        </p:txBody>
      </p:sp>
      <p:sp>
        <p:nvSpPr>
          <p:cNvPr id="9" name="Rubrik 1"/>
          <p:cNvSpPr txBox="1">
            <a:spLocks/>
          </p:cNvSpPr>
          <p:nvPr/>
        </p:nvSpPr>
        <p:spPr>
          <a:xfrm>
            <a:off x="107950" y="1340768"/>
            <a:ext cx="89281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v-SE" altLang="en-US" sz="3100" dirty="0" smtClean="0">
                <a:latin typeface="+mn-lt"/>
                <a:ea typeface="ＭＳ Ｐゴシック" panose="020B0600070205080204" pitchFamily="34" charset="-128"/>
              </a:rPr>
              <a:t>VHU: Andel deltagare i olika utbildningsgrupper  </a:t>
            </a:r>
            <a:r>
              <a:rPr lang="sv-SE" altLang="en-US" sz="2700" dirty="0" smtClean="0">
                <a:latin typeface="+mn-lt"/>
                <a:ea typeface="ＭＳ Ｐゴシック" panose="020B0600070205080204" pitchFamily="34" charset="-128"/>
              </a:rPr>
              <a:t>      </a:t>
            </a:r>
            <a:r>
              <a:rPr lang="sv-SE" altLang="en-US" dirty="0" smtClean="0">
                <a:latin typeface="+mn-lt"/>
                <a:ea typeface="ＭＳ Ｐゴシック" panose="020B0600070205080204" pitchFamily="34" charset="-128"/>
              </a:rPr>
              <a:t/>
            </a:r>
            <a:br>
              <a:rPr lang="sv-SE" altLang="en-US" dirty="0" smtClean="0">
                <a:latin typeface="+mn-lt"/>
                <a:ea typeface="ＭＳ Ｐゴシック" panose="020B0600070205080204" pitchFamily="34" charset="-128"/>
              </a:rPr>
            </a:br>
            <a:r>
              <a:rPr lang="sv-SE" altLang="en-US" dirty="0" smtClean="0">
                <a:latin typeface="+mn-lt"/>
                <a:ea typeface="ＭＳ Ｐゴシック" panose="020B0600070205080204" pitchFamily="34" charset="-128"/>
              </a:rPr>
              <a:t>         </a:t>
            </a:r>
            <a:r>
              <a:rPr lang="sv-SE" altLang="en-US" sz="2800" dirty="0" smtClean="0">
                <a:latin typeface="+mn-lt"/>
                <a:ea typeface="ＭＳ Ｐゴシック" panose="020B0600070205080204" pitchFamily="34" charset="-128"/>
              </a:rPr>
              <a:t>Män                                         Kvinnor</a:t>
            </a:r>
            <a:endParaRPr lang="sv-SE" altLang="en-US" dirty="0">
              <a:latin typeface="+mn-lt"/>
              <a:ea typeface="ＭＳ Ｐゴシック" panose="020B0600070205080204" pitchFamily="34" charset="-128"/>
            </a:endParaRPr>
          </a:p>
        </p:txBody>
      </p:sp>
      <p:grpSp>
        <p:nvGrpSpPr>
          <p:cNvPr id="10" name="Group 94"/>
          <p:cNvGrpSpPr>
            <a:grpSpLocks noChangeAspect="1"/>
          </p:cNvGrpSpPr>
          <p:nvPr/>
        </p:nvGrpSpPr>
        <p:grpSpPr bwMode="auto">
          <a:xfrm>
            <a:off x="106363" y="2492896"/>
            <a:ext cx="4471987" cy="3095625"/>
            <a:chOff x="67" y="1344"/>
            <a:chExt cx="2817" cy="1950"/>
          </a:xfrm>
        </p:grpSpPr>
        <p:sp>
          <p:nvSpPr>
            <p:cNvPr id="11" name="AutoShape 93"/>
            <p:cNvSpPr>
              <a:spLocks noChangeAspect="1" noChangeArrowheads="1" noTextEdit="1"/>
            </p:cNvSpPr>
            <p:nvPr/>
          </p:nvSpPr>
          <p:spPr bwMode="auto">
            <a:xfrm>
              <a:off x="67" y="1344"/>
              <a:ext cx="2765" cy="1950"/>
            </a:xfrm>
            <a:prstGeom prst="rect">
              <a:avLst/>
            </a:prstGeom>
            <a:noFill/>
            <a:ln w="9525">
              <a:noFill/>
              <a:miter lim="800000"/>
              <a:headEnd/>
              <a:tailEnd/>
            </a:ln>
          </p:spPr>
          <p:txBody>
            <a:bodyPr/>
            <a:lstStyle/>
            <a:p>
              <a:endParaRPr lang="sv-SE"/>
            </a:p>
          </p:txBody>
        </p:sp>
        <p:sp>
          <p:nvSpPr>
            <p:cNvPr id="12" name="Rectangle 95"/>
            <p:cNvSpPr>
              <a:spLocks noChangeArrowheads="1"/>
            </p:cNvSpPr>
            <p:nvPr/>
          </p:nvSpPr>
          <p:spPr bwMode="auto">
            <a:xfrm>
              <a:off x="70" y="1348"/>
              <a:ext cx="2759" cy="1942"/>
            </a:xfrm>
            <a:prstGeom prst="rect">
              <a:avLst/>
            </a:prstGeom>
            <a:solidFill>
              <a:srgbClr val="FFFFFF"/>
            </a:solidFill>
            <a:ln w="9525">
              <a:noFill/>
              <a:miter lim="800000"/>
              <a:headEnd/>
              <a:tailEnd/>
            </a:ln>
          </p:spPr>
          <p:txBody>
            <a:bodyPr/>
            <a:lstStyle/>
            <a:p>
              <a:pPr eaLnBrk="1" hangingPunct="1"/>
              <a:endParaRPr lang="sv-SE" altLang="sv-SE" sz="2400">
                <a:latin typeface="Verdana" pitchFamily="34" charset="0"/>
              </a:endParaRPr>
            </a:p>
          </p:txBody>
        </p:sp>
        <p:sp>
          <p:nvSpPr>
            <p:cNvPr id="13" name="Rectangle 96"/>
            <p:cNvSpPr>
              <a:spLocks noChangeArrowheads="1"/>
            </p:cNvSpPr>
            <p:nvPr/>
          </p:nvSpPr>
          <p:spPr bwMode="auto">
            <a:xfrm>
              <a:off x="368" y="1482"/>
              <a:ext cx="1419" cy="925"/>
            </a:xfrm>
            <a:prstGeom prst="rect">
              <a:avLst/>
            </a:prstGeom>
            <a:solidFill>
              <a:srgbClr val="FFFFFF"/>
            </a:solidFill>
            <a:ln w="9525">
              <a:noFill/>
              <a:miter lim="800000"/>
              <a:headEnd/>
              <a:tailEnd/>
            </a:ln>
          </p:spPr>
          <p:txBody>
            <a:bodyPr/>
            <a:lstStyle/>
            <a:p>
              <a:pPr eaLnBrk="1" hangingPunct="1"/>
              <a:endParaRPr lang="sv-SE" altLang="sv-SE" sz="2400">
                <a:latin typeface="Verdana" pitchFamily="34" charset="0"/>
              </a:endParaRPr>
            </a:p>
          </p:txBody>
        </p:sp>
        <p:sp>
          <p:nvSpPr>
            <p:cNvPr id="14" name="Freeform 97"/>
            <p:cNvSpPr>
              <a:spLocks noEditPoints="1"/>
            </p:cNvSpPr>
            <p:nvPr/>
          </p:nvSpPr>
          <p:spPr bwMode="auto">
            <a:xfrm>
              <a:off x="364" y="1475"/>
              <a:ext cx="1413" cy="812"/>
            </a:xfrm>
            <a:custGeom>
              <a:avLst/>
              <a:gdLst>
                <a:gd name="T0" fmla="*/ 0 w 1413"/>
                <a:gd name="T1" fmla="*/ 805 h 812"/>
                <a:gd name="T2" fmla="*/ 1413 w 1413"/>
                <a:gd name="T3" fmla="*/ 805 h 812"/>
                <a:gd name="T4" fmla="*/ 1413 w 1413"/>
                <a:gd name="T5" fmla="*/ 812 h 812"/>
                <a:gd name="T6" fmla="*/ 0 w 1413"/>
                <a:gd name="T7" fmla="*/ 812 h 812"/>
                <a:gd name="T8" fmla="*/ 0 w 1413"/>
                <a:gd name="T9" fmla="*/ 805 h 812"/>
                <a:gd name="T10" fmla="*/ 0 w 1413"/>
                <a:gd name="T11" fmla="*/ 692 h 812"/>
                <a:gd name="T12" fmla="*/ 1413 w 1413"/>
                <a:gd name="T13" fmla="*/ 692 h 812"/>
                <a:gd name="T14" fmla="*/ 1413 w 1413"/>
                <a:gd name="T15" fmla="*/ 699 h 812"/>
                <a:gd name="T16" fmla="*/ 0 w 1413"/>
                <a:gd name="T17" fmla="*/ 699 h 812"/>
                <a:gd name="T18" fmla="*/ 0 w 1413"/>
                <a:gd name="T19" fmla="*/ 692 h 812"/>
                <a:gd name="T20" fmla="*/ 0 w 1413"/>
                <a:gd name="T21" fmla="*/ 579 h 812"/>
                <a:gd name="T22" fmla="*/ 1413 w 1413"/>
                <a:gd name="T23" fmla="*/ 579 h 812"/>
                <a:gd name="T24" fmla="*/ 1413 w 1413"/>
                <a:gd name="T25" fmla="*/ 586 h 812"/>
                <a:gd name="T26" fmla="*/ 0 w 1413"/>
                <a:gd name="T27" fmla="*/ 586 h 812"/>
                <a:gd name="T28" fmla="*/ 0 w 1413"/>
                <a:gd name="T29" fmla="*/ 579 h 812"/>
                <a:gd name="T30" fmla="*/ 0 w 1413"/>
                <a:gd name="T31" fmla="*/ 459 h 812"/>
                <a:gd name="T32" fmla="*/ 1413 w 1413"/>
                <a:gd name="T33" fmla="*/ 459 h 812"/>
                <a:gd name="T34" fmla="*/ 1413 w 1413"/>
                <a:gd name="T35" fmla="*/ 466 h 812"/>
                <a:gd name="T36" fmla="*/ 0 w 1413"/>
                <a:gd name="T37" fmla="*/ 466 h 812"/>
                <a:gd name="T38" fmla="*/ 0 w 1413"/>
                <a:gd name="T39" fmla="*/ 459 h 812"/>
                <a:gd name="T40" fmla="*/ 0 w 1413"/>
                <a:gd name="T41" fmla="*/ 346 h 812"/>
                <a:gd name="T42" fmla="*/ 1413 w 1413"/>
                <a:gd name="T43" fmla="*/ 346 h 812"/>
                <a:gd name="T44" fmla="*/ 1413 w 1413"/>
                <a:gd name="T45" fmla="*/ 353 h 812"/>
                <a:gd name="T46" fmla="*/ 0 w 1413"/>
                <a:gd name="T47" fmla="*/ 353 h 812"/>
                <a:gd name="T48" fmla="*/ 0 w 1413"/>
                <a:gd name="T49" fmla="*/ 346 h 812"/>
                <a:gd name="T50" fmla="*/ 0 w 1413"/>
                <a:gd name="T51" fmla="*/ 233 h 812"/>
                <a:gd name="T52" fmla="*/ 1413 w 1413"/>
                <a:gd name="T53" fmla="*/ 233 h 812"/>
                <a:gd name="T54" fmla="*/ 1413 w 1413"/>
                <a:gd name="T55" fmla="*/ 240 h 812"/>
                <a:gd name="T56" fmla="*/ 0 w 1413"/>
                <a:gd name="T57" fmla="*/ 240 h 812"/>
                <a:gd name="T58" fmla="*/ 0 w 1413"/>
                <a:gd name="T59" fmla="*/ 233 h 812"/>
                <a:gd name="T60" fmla="*/ 0 w 1413"/>
                <a:gd name="T61" fmla="*/ 113 h 812"/>
                <a:gd name="T62" fmla="*/ 1413 w 1413"/>
                <a:gd name="T63" fmla="*/ 113 h 812"/>
                <a:gd name="T64" fmla="*/ 1413 w 1413"/>
                <a:gd name="T65" fmla="*/ 120 h 812"/>
                <a:gd name="T66" fmla="*/ 0 w 1413"/>
                <a:gd name="T67" fmla="*/ 120 h 812"/>
                <a:gd name="T68" fmla="*/ 0 w 1413"/>
                <a:gd name="T69" fmla="*/ 113 h 812"/>
                <a:gd name="T70" fmla="*/ 0 w 1413"/>
                <a:gd name="T71" fmla="*/ 0 h 812"/>
                <a:gd name="T72" fmla="*/ 1413 w 1413"/>
                <a:gd name="T73" fmla="*/ 0 h 812"/>
                <a:gd name="T74" fmla="*/ 1413 w 1413"/>
                <a:gd name="T75" fmla="*/ 7 h 812"/>
                <a:gd name="T76" fmla="*/ 0 w 1413"/>
                <a:gd name="T77" fmla="*/ 7 h 812"/>
                <a:gd name="T78" fmla="*/ 0 w 1413"/>
                <a:gd name="T79" fmla="*/ 0 h 8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13" h="812">
                  <a:moveTo>
                    <a:pt x="0" y="805"/>
                  </a:moveTo>
                  <a:lnTo>
                    <a:pt x="1413" y="805"/>
                  </a:lnTo>
                  <a:lnTo>
                    <a:pt x="1413" y="812"/>
                  </a:lnTo>
                  <a:lnTo>
                    <a:pt x="0" y="812"/>
                  </a:lnTo>
                  <a:lnTo>
                    <a:pt x="0" y="805"/>
                  </a:lnTo>
                  <a:close/>
                  <a:moveTo>
                    <a:pt x="0" y="692"/>
                  </a:moveTo>
                  <a:lnTo>
                    <a:pt x="1413" y="692"/>
                  </a:lnTo>
                  <a:lnTo>
                    <a:pt x="1413" y="699"/>
                  </a:lnTo>
                  <a:lnTo>
                    <a:pt x="0" y="699"/>
                  </a:lnTo>
                  <a:lnTo>
                    <a:pt x="0" y="692"/>
                  </a:lnTo>
                  <a:close/>
                  <a:moveTo>
                    <a:pt x="0" y="579"/>
                  </a:moveTo>
                  <a:lnTo>
                    <a:pt x="1413" y="579"/>
                  </a:lnTo>
                  <a:lnTo>
                    <a:pt x="1413" y="586"/>
                  </a:lnTo>
                  <a:lnTo>
                    <a:pt x="0" y="586"/>
                  </a:lnTo>
                  <a:lnTo>
                    <a:pt x="0" y="579"/>
                  </a:lnTo>
                  <a:close/>
                  <a:moveTo>
                    <a:pt x="0" y="459"/>
                  </a:moveTo>
                  <a:lnTo>
                    <a:pt x="1413" y="459"/>
                  </a:lnTo>
                  <a:lnTo>
                    <a:pt x="1413" y="466"/>
                  </a:lnTo>
                  <a:lnTo>
                    <a:pt x="0" y="466"/>
                  </a:lnTo>
                  <a:lnTo>
                    <a:pt x="0" y="459"/>
                  </a:lnTo>
                  <a:close/>
                  <a:moveTo>
                    <a:pt x="0" y="346"/>
                  </a:moveTo>
                  <a:lnTo>
                    <a:pt x="1413" y="346"/>
                  </a:lnTo>
                  <a:lnTo>
                    <a:pt x="1413" y="353"/>
                  </a:lnTo>
                  <a:lnTo>
                    <a:pt x="0" y="353"/>
                  </a:lnTo>
                  <a:lnTo>
                    <a:pt x="0" y="346"/>
                  </a:lnTo>
                  <a:close/>
                  <a:moveTo>
                    <a:pt x="0" y="233"/>
                  </a:moveTo>
                  <a:lnTo>
                    <a:pt x="1413" y="233"/>
                  </a:lnTo>
                  <a:lnTo>
                    <a:pt x="1413" y="240"/>
                  </a:lnTo>
                  <a:lnTo>
                    <a:pt x="0" y="240"/>
                  </a:lnTo>
                  <a:lnTo>
                    <a:pt x="0" y="233"/>
                  </a:lnTo>
                  <a:close/>
                  <a:moveTo>
                    <a:pt x="0" y="113"/>
                  </a:moveTo>
                  <a:lnTo>
                    <a:pt x="1413" y="113"/>
                  </a:lnTo>
                  <a:lnTo>
                    <a:pt x="1413" y="120"/>
                  </a:lnTo>
                  <a:lnTo>
                    <a:pt x="0" y="120"/>
                  </a:lnTo>
                  <a:lnTo>
                    <a:pt x="0" y="113"/>
                  </a:lnTo>
                  <a:close/>
                  <a:moveTo>
                    <a:pt x="0" y="0"/>
                  </a:moveTo>
                  <a:lnTo>
                    <a:pt x="1413" y="0"/>
                  </a:lnTo>
                  <a:lnTo>
                    <a:pt x="1413" y="7"/>
                  </a:lnTo>
                  <a:lnTo>
                    <a:pt x="0" y="7"/>
                  </a:lnTo>
                  <a:lnTo>
                    <a:pt x="0" y="0"/>
                  </a:lnTo>
                  <a:close/>
                </a:path>
              </a:pathLst>
            </a:custGeom>
            <a:solidFill>
              <a:srgbClr val="868686"/>
            </a:solidFill>
            <a:ln w="11113" cap="flat">
              <a:solidFill>
                <a:srgbClr val="868686"/>
              </a:solidFill>
              <a:prstDash val="solid"/>
              <a:bevel/>
              <a:headEnd/>
              <a:tailEnd/>
            </a:ln>
          </p:spPr>
          <p:txBody>
            <a:bodyPr/>
            <a:lstStyle/>
            <a:p>
              <a:endParaRPr lang="sv-SE"/>
            </a:p>
          </p:txBody>
        </p:sp>
        <p:sp>
          <p:nvSpPr>
            <p:cNvPr id="15" name="Rectangle 98"/>
            <p:cNvSpPr>
              <a:spLocks noChangeArrowheads="1"/>
            </p:cNvSpPr>
            <p:nvPr/>
          </p:nvSpPr>
          <p:spPr bwMode="auto">
            <a:xfrm>
              <a:off x="361" y="1478"/>
              <a:ext cx="7" cy="919"/>
            </a:xfrm>
            <a:prstGeom prst="rect">
              <a:avLst/>
            </a:prstGeom>
            <a:solidFill>
              <a:srgbClr val="868686"/>
            </a:solidFill>
            <a:ln w="11113">
              <a:solidFill>
                <a:srgbClr val="868686"/>
              </a:solidFill>
              <a:bevel/>
              <a:headEnd/>
              <a:tailEnd/>
            </a:ln>
          </p:spPr>
          <p:txBody>
            <a:bodyPr/>
            <a:lstStyle/>
            <a:p>
              <a:pPr eaLnBrk="1" hangingPunct="1"/>
              <a:endParaRPr lang="sv-SE" altLang="sv-SE" sz="2400">
                <a:latin typeface="Verdana" pitchFamily="34" charset="0"/>
              </a:endParaRPr>
            </a:p>
          </p:txBody>
        </p:sp>
        <p:sp>
          <p:nvSpPr>
            <p:cNvPr id="16" name="Freeform 99"/>
            <p:cNvSpPr>
              <a:spLocks noEditPoints="1"/>
            </p:cNvSpPr>
            <p:nvPr/>
          </p:nvSpPr>
          <p:spPr bwMode="auto">
            <a:xfrm>
              <a:off x="331" y="1475"/>
              <a:ext cx="33" cy="925"/>
            </a:xfrm>
            <a:custGeom>
              <a:avLst/>
              <a:gdLst>
                <a:gd name="T0" fmla="*/ 0 w 33"/>
                <a:gd name="T1" fmla="*/ 918 h 925"/>
                <a:gd name="T2" fmla="*/ 33 w 33"/>
                <a:gd name="T3" fmla="*/ 918 h 925"/>
                <a:gd name="T4" fmla="*/ 33 w 33"/>
                <a:gd name="T5" fmla="*/ 925 h 925"/>
                <a:gd name="T6" fmla="*/ 0 w 33"/>
                <a:gd name="T7" fmla="*/ 925 h 925"/>
                <a:gd name="T8" fmla="*/ 0 w 33"/>
                <a:gd name="T9" fmla="*/ 918 h 925"/>
                <a:gd name="T10" fmla="*/ 0 w 33"/>
                <a:gd name="T11" fmla="*/ 805 h 925"/>
                <a:gd name="T12" fmla="*/ 33 w 33"/>
                <a:gd name="T13" fmla="*/ 805 h 925"/>
                <a:gd name="T14" fmla="*/ 33 w 33"/>
                <a:gd name="T15" fmla="*/ 812 h 925"/>
                <a:gd name="T16" fmla="*/ 0 w 33"/>
                <a:gd name="T17" fmla="*/ 812 h 925"/>
                <a:gd name="T18" fmla="*/ 0 w 33"/>
                <a:gd name="T19" fmla="*/ 805 h 925"/>
                <a:gd name="T20" fmla="*/ 0 w 33"/>
                <a:gd name="T21" fmla="*/ 692 h 925"/>
                <a:gd name="T22" fmla="*/ 33 w 33"/>
                <a:gd name="T23" fmla="*/ 692 h 925"/>
                <a:gd name="T24" fmla="*/ 33 w 33"/>
                <a:gd name="T25" fmla="*/ 699 h 925"/>
                <a:gd name="T26" fmla="*/ 0 w 33"/>
                <a:gd name="T27" fmla="*/ 699 h 925"/>
                <a:gd name="T28" fmla="*/ 0 w 33"/>
                <a:gd name="T29" fmla="*/ 692 h 925"/>
                <a:gd name="T30" fmla="*/ 0 w 33"/>
                <a:gd name="T31" fmla="*/ 579 h 925"/>
                <a:gd name="T32" fmla="*/ 33 w 33"/>
                <a:gd name="T33" fmla="*/ 579 h 925"/>
                <a:gd name="T34" fmla="*/ 33 w 33"/>
                <a:gd name="T35" fmla="*/ 586 h 925"/>
                <a:gd name="T36" fmla="*/ 0 w 33"/>
                <a:gd name="T37" fmla="*/ 586 h 925"/>
                <a:gd name="T38" fmla="*/ 0 w 33"/>
                <a:gd name="T39" fmla="*/ 579 h 925"/>
                <a:gd name="T40" fmla="*/ 0 w 33"/>
                <a:gd name="T41" fmla="*/ 459 h 925"/>
                <a:gd name="T42" fmla="*/ 33 w 33"/>
                <a:gd name="T43" fmla="*/ 459 h 925"/>
                <a:gd name="T44" fmla="*/ 33 w 33"/>
                <a:gd name="T45" fmla="*/ 466 h 925"/>
                <a:gd name="T46" fmla="*/ 0 w 33"/>
                <a:gd name="T47" fmla="*/ 466 h 925"/>
                <a:gd name="T48" fmla="*/ 0 w 33"/>
                <a:gd name="T49" fmla="*/ 459 h 925"/>
                <a:gd name="T50" fmla="*/ 0 w 33"/>
                <a:gd name="T51" fmla="*/ 346 h 925"/>
                <a:gd name="T52" fmla="*/ 33 w 33"/>
                <a:gd name="T53" fmla="*/ 346 h 925"/>
                <a:gd name="T54" fmla="*/ 33 w 33"/>
                <a:gd name="T55" fmla="*/ 353 h 925"/>
                <a:gd name="T56" fmla="*/ 0 w 33"/>
                <a:gd name="T57" fmla="*/ 353 h 925"/>
                <a:gd name="T58" fmla="*/ 0 w 33"/>
                <a:gd name="T59" fmla="*/ 346 h 925"/>
                <a:gd name="T60" fmla="*/ 0 w 33"/>
                <a:gd name="T61" fmla="*/ 233 h 925"/>
                <a:gd name="T62" fmla="*/ 33 w 33"/>
                <a:gd name="T63" fmla="*/ 233 h 925"/>
                <a:gd name="T64" fmla="*/ 33 w 33"/>
                <a:gd name="T65" fmla="*/ 240 h 925"/>
                <a:gd name="T66" fmla="*/ 0 w 33"/>
                <a:gd name="T67" fmla="*/ 240 h 925"/>
                <a:gd name="T68" fmla="*/ 0 w 33"/>
                <a:gd name="T69" fmla="*/ 233 h 925"/>
                <a:gd name="T70" fmla="*/ 0 w 33"/>
                <a:gd name="T71" fmla="*/ 113 h 925"/>
                <a:gd name="T72" fmla="*/ 33 w 33"/>
                <a:gd name="T73" fmla="*/ 113 h 925"/>
                <a:gd name="T74" fmla="*/ 33 w 33"/>
                <a:gd name="T75" fmla="*/ 120 h 925"/>
                <a:gd name="T76" fmla="*/ 0 w 33"/>
                <a:gd name="T77" fmla="*/ 120 h 925"/>
                <a:gd name="T78" fmla="*/ 0 w 33"/>
                <a:gd name="T79" fmla="*/ 113 h 925"/>
                <a:gd name="T80" fmla="*/ 0 w 33"/>
                <a:gd name="T81" fmla="*/ 0 h 925"/>
                <a:gd name="T82" fmla="*/ 33 w 33"/>
                <a:gd name="T83" fmla="*/ 0 h 925"/>
                <a:gd name="T84" fmla="*/ 33 w 33"/>
                <a:gd name="T85" fmla="*/ 7 h 925"/>
                <a:gd name="T86" fmla="*/ 0 w 33"/>
                <a:gd name="T87" fmla="*/ 7 h 925"/>
                <a:gd name="T88" fmla="*/ 0 w 33"/>
                <a:gd name="T89" fmla="*/ 0 h 9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925">
                  <a:moveTo>
                    <a:pt x="0" y="918"/>
                  </a:moveTo>
                  <a:lnTo>
                    <a:pt x="33" y="918"/>
                  </a:lnTo>
                  <a:lnTo>
                    <a:pt x="33" y="925"/>
                  </a:lnTo>
                  <a:lnTo>
                    <a:pt x="0" y="925"/>
                  </a:lnTo>
                  <a:lnTo>
                    <a:pt x="0" y="918"/>
                  </a:lnTo>
                  <a:close/>
                  <a:moveTo>
                    <a:pt x="0" y="805"/>
                  </a:moveTo>
                  <a:lnTo>
                    <a:pt x="33" y="805"/>
                  </a:lnTo>
                  <a:lnTo>
                    <a:pt x="33" y="812"/>
                  </a:lnTo>
                  <a:lnTo>
                    <a:pt x="0" y="812"/>
                  </a:lnTo>
                  <a:lnTo>
                    <a:pt x="0" y="805"/>
                  </a:lnTo>
                  <a:close/>
                  <a:moveTo>
                    <a:pt x="0" y="692"/>
                  </a:moveTo>
                  <a:lnTo>
                    <a:pt x="33" y="692"/>
                  </a:lnTo>
                  <a:lnTo>
                    <a:pt x="33" y="699"/>
                  </a:lnTo>
                  <a:lnTo>
                    <a:pt x="0" y="699"/>
                  </a:lnTo>
                  <a:lnTo>
                    <a:pt x="0" y="692"/>
                  </a:lnTo>
                  <a:close/>
                  <a:moveTo>
                    <a:pt x="0" y="579"/>
                  </a:moveTo>
                  <a:lnTo>
                    <a:pt x="33" y="579"/>
                  </a:lnTo>
                  <a:lnTo>
                    <a:pt x="33" y="586"/>
                  </a:lnTo>
                  <a:lnTo>
                    <a:pt x="0" y="586"/>
                  </a:lnTo>
                  <a:lnTo>
                    <a:pt x="0" y="579"/>
                  </a:lnTo>
                  <a:close/>
                  <a:moveTo>
                    <a:pt x="0" y="459"/>
                  </a:moveTo>
                  <a:lnTo>
                    <a:pt x="33" y="459"/>
                  </a:lnTo>
                  <a:lnTo>
                    <a:pt x="33" y="466"/>
                  </a:lnTo>
                  <a:lnTo>
                    <a:pt x="0" y="466"/>
                  </a:lnTo>
                  <a:lnTo>
                    <a:pt x="0" y="459"/>
                  </a:lnTo>
                  <a:close/>
                  <a:moveTo>
                    <a:pt x="0" y="346"/>
                  </a:moveTo>
                  <a:lnTo>
                    <a:pt x="33" y="346"/>
                  </a:lnTo>
                  <a:lnTo>
                    <a:pt x="33" y="353"/>
                  </a:lnTo>
                  <a:lnTo>
                    <a:pt x="0" y="353"/>
                  </a:lnTo>
                  <a:lnTo>
                    <a:pt x="0" y="346"/>
                  </a:lnTo>
                  <a:close/>
                  <a:moveTo>
                    <a:pt x="0" y="233"/>
                  </a:moveTo>
                  <a:lnTo>
                    <a:pt x="33" y="233"/>
                  </a:lnTo>
                  <a:lnTo>
                    <a:pt x="33" y="240"/>
                  </a:lnTo>
                  <a:lnTo>
                    <a:pt x="0" y="240"/>
                  </a:lnTo>
                  <a:lnTo>
                    <a:pt x="0" y="233"/>
                  </a:lnTo>
                  <a:close/>
                  <a:moveTo>
                    <a:pt x="0" y="113"/>
                  </a:moveTo>
                  <a:lnTo>
                    <a:pt x="33" y="113"/>
                  </a:lnTo>
                  <a:lnTo>
                    <a:pt x="33" y="120"/>
                  </a:lnTo>
                  <a:lnTo>
                    <a:pt x="0" y="120"/>
                  </a:lnTo>
                  <a:lnTo>
                    <a:pt x="0" y="113"/>
                  </a:lnTo>
                  <a:close/>
                  <a:moveTo>
                    <a:pt x="0" y="0"/>
                  </a:moveTo>
                  <a:lnTo>
                    <a:pt x="33" y="0"/>
                  </a:lnTo>
                  <a:lnTo>
                    <a:pt x="33" y="7"/>
                  </a:lnTo>
                  <a:lnTo>
                    <a:pt x="0" y="7"/>
                  </a:lnTo>
                  <a:lnTo>
                    <a:pt x="0" y="0"/>
                  </a:lnTo>
                  <a:close/>
                </a:path>
              </a:pathLst>
            </a:custGeom>
            <a:solidFill>
              <a:srgbClr val="868686"/>
            </a:solidFill>
            <a:ln w="11113" cap="flat">
              <a:solidFill>
                <a:srgbClr val="868686"/>
              </a:solidFill>
              <a:prstDash val="solid"/>
              <a:bevel/>
              <a:headEnd/>
              <a:tailEnd/>
            </a:ln>
          </p:spPr>
          <p:txBody>
            <a:bodyPr/>
            <a:lstStyle/>
            <a:p>
              <a:endParaRPr lang="sv-SE"/>
            </a:p>
          </p:txBody>
        </p:sp>
        <p:sp>
          <p:nvSpPr>
            <p:cNvPr id="17" name="Rectangle 100"/>
            <p:cNvSpPr>
              <a:spLocks noChangeArrowheads="1"/>
            </p:cNvSpPr>
            <p:nvPr/>
          </p:nvSpPr>
          <p:spPr bwMode="auto">
            <a:xfrm>
              <a:off x="364" y="2393"/>
              <a:ext cx="1413" cy="7"/>
            </a:xfrm>
            <a:prstGeom prst="rect">
              <a:avLst/>
            </a:prstGeom>
            <a:solidFill>
              <a:srgbClr val="868686"/>
            </a:solidFill>
            <a:ln w="11113">
              <a:solidFill>
                <a:srgbClr val="868686"/>
              </a:solidFill>
              <a:bevel/>
              <a:headEnd/>
              <a:tailEnd/>
            </a:ln>
          </p:spPr>
          <p:txBody>
            <a:bodyPr/>
            <a:lstStyle/>
            <a:p>
              <a:pPr eaLnBrk="1" hangingPunct="1"/>
              <a:endParaRPr lang="sv-SE" altLang="sv-SE" sz="2400">
                <a:latin typeface="Verdana" pitchFamily="34" charset="0"/>
              </a:endParaRPr>
            </a:p>
          </p:txBody>
        </p:sp>
        <p:sp>
          <p:nvSpPr>
            <p:cNvPr id="18" name="Freeform 101"/>
            <p:cNvSpPr>
              <a:spLocks noEditPoints="1"/>
            </p:cNvSpPr>
            <p:nvPr/>
          </p:nvSpPr>
          <p:spPr bwMode="auto">
            <a:xfrm>
              <a:off x="361" y="2397"/>
              <a:ext cx="1420" cy="600"/>
            </a:xfrm>
            <a:custGeom>
              <a:avLst/>
              <a:gdLst>
                <a:gd name="T0" fmla="*/ 7 w 1420"/>
                <a:gd name="T1" fmla="*/ 0 h 600"/>
                <a:gd name="T2" fmla="*/ 7 w 1420"/>
                <a:gd name="T3" fmla="*/ 42 h 600"/>
                <a:gd name="T4" fmla="*/ 0 w 1420"/>
                <a:gd name="T5" fmla="*/ 42 h 600"/>
                <a:gd name="T6" fmla="*/ 0 w 1420"/>
                <a:gd name="T7" fmla="*/ 0 h 600"/>
                <a:gd name="T8" fmla="*/ 7 w 1420"/>
                <a:gd name="T9" fmla="*/ 0 h 600"/>
                <a:gd name="T10" fmla="*/ 7 w 1420"/>
                <a:gd name="T11" fmla="*/ 0 h 600"/>
                <a:gd name="T12" fmla="*/ 7 w 1420"/>
                <a:gd name="T13" fmla="*/ 600 h 600"/>
                <a:gd name="T14" fmla="*/ 0 w 1420"/>
                <a:gd name="T15" fmla="*/ 600 h 600"/>
                <a:gd name="T16" fmla="*/ 0 w 1420"/>
                <a:gd name="T17" fmla="*/ 0 h 600"/>
                <a:gd name="T18" fmla="*/ 7 w 1420"/>
                <a:gd name="T19" fmla="*/ 0 h 600"/>
                <a:gd name="T20" fmla="*/ 358 w 1420"/>
                <a:gd name="T21" fmla="*/ 0 h 600"/>
                <a:gd name="T22" fmla="*/ 358 w 1420"/>
                <a:gd name="T23" fmla="*/ 42 h 600"/>
                <a:gd name="T24" fmla="*/ 352 w 1420"/>
                <a:gd name="T25" fmla="*/ 42 h 600"/>
                <a:gd name="T26" fmla="*/ 352 w 1420"/>
                <a:gd name="T27" fmla="*/ 0 h 600"/>
                <a:gd name="T28" fmla="*/ 358 w 1420"/>
                <a:gd name="T29" fmla="*/ 0 h 600"/>
                <a:gd name="T30" fmla="*/ 358 w 1420"/>
                <a:gd name="T31" fmla="*/ 0 h 600"/>
                <a:gd name="T32" fmla="*/ 358 w 1420"/>
                <a:gd name="T33" fmla="*/ 600 h 600"/>
                <a:gd name="T34" fmla="*/ 352 w 1420"/>
                <a:gd name="T35" fmla="*/ 600 h 600"/>
                <a:gd name="T36" fmla="*/ 352 w 1420"/>
                <a:gd name="T37" fmla="*/ 0 h 600"/>
                <a:gd name="T38" fmla="*/ 358 w 1420"/>
                <a:gd name="T39" fmla="*/ 0 h 600"/>
                <a:gd name="T40" fmla="*/ 717 w 1420"/>
                <a:gd name="T41" fmla="*/ 0 h 600"/>
                <a:gd name="T42" fmla="*/ 717 w 1420"/>
                <a:gd name="T43" fmla="*/ 42 h 600"/>
                <a:gd name="T44" fmla="*/ 710 w 1420"/>
                <a:gd name="T45" fmla="*/ 42 h 600"/>
                <a:gd name="T46" fmla="*/ 710 w 1420"/>
                <a:gd name="T47" fmla="*/ 0 h 600"/>
                <a:gd name="T48" fmla="*/ 717 w 1420"/>
                <a:gd name="T49" fmla="*/ 0 h 600"/>
                <a:gd name="T50" fmla="*/ 717 w 1420"/>
                <a:gd name="T51" fmla="*/ 0 h 600"/>
                <a:gd name="T52" fmla="*/ 717 w 1420"/>
                <a:gd name="T53" fmla="*/ 600 h 600"/>
                <a:gd name="T54" fmla="*/ 710 w 1420"/>
                <a:gd name="T55" fmla="*/ 600 h 600"/>
                <a:gd name="T56" fmla="*/ 710 w 1420"/>
                <a:gd name="T57" fmla="*/ 0 h 600"/>
                <a:gd name="T58" fmla="*/ 717 w 1420"/>
                <a:gd name="T59" fmla="*/ 0 h 600"/>
                <a:gd name="T60" fmla="*/ 1068 w 1420"/>
                <a:gd name="T61" fmla="*/ 0 h 600"/>
                <a:gd name="T62" fmla="*/ 1068 w 1420"/>
                <a:gd name="T63" fmla="*/ 42 h 600"/>
                <a:gd name="T64" fmla="*/ 1061 w 1420"/>
                <a:gd name="T65" fmla="*/ 42 h 600"/>
                <a:gd name="T66" fmla="*/ 1061 w 1420"/>
                <a:gd name="T67" fmla="*/ 0 h 600"/>
                <a:gd name="T68" fmla="*/ 1068 w 1420"/>
                <a:gd name="T69" fmla="*/ 0 h 600"/>
                <a:gd name="T70" fmla="*/ 1068 w 1420"/>
                <a:gd name="T71" fmla="*/ 0 h 600"/>
                <a:gd name="T72" fmla="*/ 1068 w 1420"/>
                <a:gd name="T73" fmla="*/ 600 h 600"/>
                <a:gd name="T74" fmla="*/ 1061 w 1420"/>
                <a:gd name="T75" fmla="*/ 600 h 600"/>
                <a:gd name="T76" fmla="*/ 1061 w 1420"/>
                <a:gd name="T77" fmla="*/ 0 h 600"/>
                <a:gd name="T78" fmla="*/ 1068 w 1420"/>
                <a:gd name="T79" fmla="*/ 0 h 600"/>
                <a:gd name="T80" fmla="*/ 1420 w 1420"/>
                <a:gd name="T81" fmla="*/ 0 h 600"/>
                <a:gd name="T82" fmla="*/ 1420 w 1420"/>
                <a:gd name="T83" fmla="*/ 42 h 600"/>
                <a:gd name="T84" fmla="*/ 1413 w 1420"/>
                <a:gd name="T85" fmla="*/ 42 h 600"/>
                <a:gd name="T86" fmla="*/ 1413 w 1420"/>
                <a:gd name="T87" fmla="*/ 0 h 600"/>
                <a:gd name="T88" fmla="*/ 1420 w 1420"/>
                <a:gd name="T89" fmla="*/ 0 h 600"/>
                <a:gd name="T90" fmla="*/ 1420 w 1420"/>
                <a:gd name="T91" fmla="*/ 0 h 600"/>
                <a:gd name="T92" fmla="*/ 1420 w 1420"/>
                <a:gd name="T93" fmla="*/ 600 h 600"/>
                <a:gd name="T94" fmla="*/ 1413 w 1420"/>
                <a:gd name="T95" fmla="*/ 600 h 600"/>
                <a:gd name="T96" fmla="*/ 1413 w 1420"/>
                <a:gd name="T97" fmla="*/ 0 h 600"/>
                <a:gd name="T98" fmla="*/ 1420 w 1420"/>
                <a:gd name="T99" fmla="*/ 0 h 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20" h="600">
                  <a:moveTo>
                    <a:pt x="7" y="0"/>
                  </a:moveTo>
                  <a:lnTo>
                    <a:pt x="7" y="42"/>
                  </a:lnTo>
                  <a:lnTo>
                    <a:pt x="0" y="42"/>
                  </a:lnTo>
                  <a:lnTo>
                    <a:pt x="0" y="0"/>
                  </a:lnTo>
                  <a:lnTo>
                    <a:pt x="7" y="0"/>
                  </a:lnTo>
                  <a:close/>
                  <a:moveTo>
                    <a:pt x="7" y="0"/>
                  </a:moveTo>
                  <a:lnTo>
                    <a:pt x="7" y="600"/>
                  </a:lnTo>
                  <a:lnTo>
                    <a:pt x="0" y="600"/>
                  </a:lnTo>
                  <a:lnTo>
                    <a:pt x="0" y="0"/>
                  </a:lnTo>
                  <a:lnTo>
                    <a:pt x="7" y="0"/>
                  </a:lnTo>
                  <a:close/>
                  <a:moveTo>
                    <a:pt x="358" y="0"/>
                  </a:moveTo>
                  <a:lnTo>
                    <a:pt x="358" y="42"/>
                  </a:lnTo>
                  <a:lnTo>
                    <a:pt x="352" y="42"/>
                  </a:lnTo>
                  <a:lnTo>
                    <a:pt x="352" y="0"/>
                  </a:lnTo>
                  <a:lnTo>
                    <a:pt x="358" y="0"/>
                  </a:lnTo>
                  <a:close/>
                  <a:moveTo>
                    <a:pt x="358" y="0"/>
                  </a:moveTo>
                  <a:lnTo>
                    <a:pt x="358" y="600"/>
                  </a:lnTo>
                  <a:lnTo>
                    <a:pt x="352" y="600"/>
                  </a:lnTo>
                  <a:lnTo>
                    <a:pt x="352" y="0"/>
                  </a:lnTo>
                  <a:lnTo>
                    <a:pt x="358" y="0"/>
                  </a:lnTo>
                  <a:close/>
                  <a:moveTo>
                    <a:pt x="717" y="0"/>
                  </a:moveTo>
                  <a:lnTo>
                    <a:pt x="717" y="42"/>
                  </a:lnTo>
                  <a:lnTo>
                    <a:pt x="710" y="42"/>
                  </a:lnTo>
                  <a:lnTo>
                    <a:pt x="710" y="0"/>
                  </a:lnTo>
                  <a:lnTo>
                    <a:pt x="717" y="0"/>
                  </a:lnTo>
                  <a:close/>
                  <a:moveTo>
                    <a:pt x="717" y="0"/>
                  </a:moveTo>
                  <a:lnTo>
                    <a:pt x="717" y="600"/>
                  </a:lnTo>
                  <a:lnTo>
                    <a:pt x="710" y="600"/>
                  </a:lnTo>
                  <a:lnTo>
                    <a:pt x="710" y="0"/>
                  </a:lnTo>
                  <a:lnTo>
                    <a:pt x="717" y="0"/>
                  </a:lnTo>
                  <a:close/>
                  <a:moveTo>
                    <a:pt x="1068" y="0"/>
                  </a:moveTo>
                  <a:lnTo>
                    <a:pt x="1068" y="42"/>
                  </a:lnTo>
                  <a:lnTo>
                    <a:pt x="1061" y="42"/>
                  </a:lnTo>
                  <a:lnTo>
                    <a:pt x="1061" y="0"/>
                  </a:lnTo>
                  <a:lnTo>
                    <a:pt x="1068" y="0"/>
                  </a:lnTo>
                  <a:close/>
                  <a:moveTo>
                    <a:pt x="1068" y="0"/>
                  </a:moveTo>
                  <a:lnTo>
                    <a:pt x="1068" y="600"/>
                  </a:lnTo>
                  <a:lnTo>
                    <a:pt x="1061" y="600"/>
                  </a:lnTo>
                  <a:lnTo>
                    <a:pt x="1061" y="0"/>
                  </a:lnTo>
                  <a:lnTo>
                    <a:pt x="1068" y="0"/>
                  </a:lnTo>
                  <a:close/>
                  <a:moveTo>
                    <a:pt x="1420" y="0"/>
                  </a:moveTo>
                  <a:lnTo>
                    <a:pt x="1420" y="42"/>
                  </a:lnTo>
                  <a:lnTo>
                    <a:pt x="1413" y="42"/>
                  </a:lnTo>
                  <a:lnTo>
                    <a:pt x="1413" y="0"/>
                  </a:lnTo>
                  <a:lnTo>
                    <a:pt x="1420" y="0"/>
                  </a:lnTo>
                  <a:close/>
                  <a:moveTo>
                    <a:pt x="1420" y="0"/>
                  </a:moveTo>
                  <a:lnTo>
                    <a:pt x="1420" y="600"/>
                  </a:lnTo>
                  <a:lnTo>
                    <a:pt x="1413" y="600"/>
                  </a:lnTo>
                  <a:lnTo>
                    <a:pt x="1413" y="0"/>
                  </a:lnTo>
                  <a:lnTo>
                    <a:pt x="1420" y="0"/>
                  </a:lnTo>
                  <a:close/>
                </a:path>
              </a:pathLst>
            </a:custGeom>
            <a:solidFill>
              <a:srgbClr val="868686"/>
            </a:solidFill>
            <a:ln w="11113" cap="flat">
              <a:solidFill>
                <a:srgbClr val="868686"/>
              </a:solidFill>
              <a:prstDash val="solid"/>
              <a:bevel/>
              <a:headEnd/>
              <a:tailEnd/>
            </a:ln>
          </p:spPr>
          <p:txBody>
            <a:bodyPr/>
            <a:lstStyle/>
            <a:p>
              <a:endParaRPr lang="sv-SE"/>
            </a:p>
          </p:txBody>
        </p:sp>
        <p:sp>
          <p:nvSpPr>
            <p:cNvPr id="19" name="Freeform 102"/>
            <p:cNvSpPr>
              <a:spLocks noEditPoints="1"/>
            </p:cNvSpPr>
            <p:nvPr/>
          </p:nvSpPr>
          <p:spPr bwMode="auto">
            <a:xfrm>
              <a:off x="361" y="2997"/>
              <a:ext cx="1420" cy="226"/>
            </a:xfrm>
            <a:custGeom>
              <a:avLst/>
              <a:gdLst>
                <a:gd name="T0" fmla="*/ 7 w 1420"/>
                <a:gd name="T1" fmla="*/ 0 h 226"/>
                <a:gd name="T2" fmla="*/ 7 w 1420"/>
                <a:gd name="T3" fmla="*/ 226 h 226"/>
                <a:gd name="T4" fmla="*/ 0 w 1420"/>
                <a:gd name="T5" fmla="*/ 226 h 226"/>
                <a:gd name="T6" fmla="*/ 0 w 1420"/>
                <a:gd name="T7" fmla="*/ 0 h 226"/>
                <a:gd name="T8" fmla="*/ 7 w 1420"/>
                <a:gd name="T9" fmla="*/ 0 h 226"/>
                <a:gd name="T10" fmla="*/ 1420 w 1420"/>
                <a:gd name="T11" fmla="*/ 0 h 226"/>
                <a:gd name="T12" fmla="*/ 1420 w 1420"/>
                <a:gd name="T13" fmla="*/ 226 h 226"/>
                <a:gd name="T14" fmla="*/ 1413 w 1420"/>
                <a:gd name="T15" fmla="*/ 226 h 226"/>
                <a:gd name="T16" fmla="*/ 1413 w 1420"/>
                <a:gd name="T17" fmla="*/ 0 h 226"/>
                <a:gd name="T18" fmla="*/ 1420 w 1420"/>
                <a:gd name="T19" fmla="*/ 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0" h="226">
                  <a:moveTo>
                    <a:pt x="7" y="0"/>
                  </a:moveTo>
                  <a:lnTo>
                    <a:pt x="7" y="226"/>
                  </a:lnTo>
                  <a:lnTo>
                    <a:pt x="0" y="226"/>
                  </a:lnTo>
                  <a:lnTo>
                    <a:pt x="0" y="0"/>
                  </a:lnTo>
                  <a:lnTo>
                    <a:pt x="7" y="0"/>
                  </a:lnTo>
                  <a:close/>
                  <a:moveTo>
                    <a:pt x="1420" y="0"/>
                  </a:moveTo>
                  <a:lnTo>
                    <a:pt x="1420" y="226"/>
                  </a:lnTo>
                  <a:lnTo>
                    <a:pt x="1413" y="226"/>
                  </a:lnTo>
                  <a:lnTo>
                    <a:pt x="1413" y="0"/>
                  </a:lnTo>
                  <a:lnTo>
                    <a:pt x="1420" y="0"/>
                  </a:lnTo>
                  <a:close/>
                </a:path>
              </a:pathLst>
            </a:custGeom>
            <a:solidFill>
              <a:srgbClr val="868686"/>
            </a:solidFill>
            <a:ln w="11113" cap="flat">
              <a:solidFill>
                <a:srgbClr val="868686"/>
              </a:solidFill>
              <a:prstDash val="solid"/>
              <a:bevel/>
              <a:headEnd/>
              <a:tailEnd/>
            </a:ln>
          </p:spPr>
          <p:txBody>
            <a:bodyPr/>
            <a:lstStyle/>
            <a:p>
              <a:endParaRPr lang="sv-SE"/>
            </a:p>
          </p:txBody>
        </p:sp>
        <p:sp>
          <p:nvSpPr>
            <p:cNvPr id="20" name="Freeform 103"/>
            <p:cNvSpPr>
              <a:spLocks/>
            </p:cNvSpPr>
            <p:nvPr/>
          </p:nvSpPr>
          <p:spPr bwMode="auto">
            <a:xfrm>
              <a:off x="530" y="1679"/>
              <a:ext cx="1083" cy="135"/>
            </a:xfrm>
            <a:custGeom>
              <a:avLst/>
              <a:gdLst>
                <a:gd name="T0" fmla="*/ 0 w 2563"/>
                <a:gd name="T1" fmla="*/ 0 h 306"/>
                <a:gd name="T2" fmla="*/ 0 w 2563"/>
                <a:gd name="T3" fmla="*/ 0 h 306"/>
                <a:gd name="T4" fmla="*/ 0 w 2563"/>
                <a:gd name="T5" fmla="*/ 0 h 306"/>
                <a:gd name="T6" fmla="*/ 1 w 2563"/>
                <a:gd name="T7" fmla="*/ 0 h 306"/>
                <a:gd name="T8" fmla="*/ 1 w 2563"/>
                <a:gd name="T9" fmla="*/ 0 h 306"/>
                <a:gd name="T10" fmla="*/ 1 w 2563"/>
                <a:gd name="T11" fmla="*/ 0 h 306"/>
                <a:gd name="T12" fmla="*/ 1 w 2563"/>
                <a:gd name="T13" fmla="*/ 0 h 306"/>
                <a:gd name="T14" fmla="*/ 1 w 2563"/>
                <a:gd name="T15" fmla="*/ 0 h 306"/>
                <a:gd name="T16" fmla="*/ 0 w 2563"/>
                <a:gd name="T17" fmla="*/ 0 h 306"/>
                <a:gd name="T18" fmla="*/ 0 w 2563"/>
                <a:gd name="T19" fmla="*/ 0 h 306"/>
                <a:gd name="T20" fmla="*/ 0 w 2563"/>
                <a:gd name="T21" fmla="*/ 0 h 306"/>
                <a:gd name="T22" fmla="*/ 0 w 2563"/>
                <a:gd name="T23" fmla="*/ 0 h 306"/>
                <a:gd name="T24" fmla="*/ 0 w 2563"/>
                <a:gd name="T25" fmla="*/ 0 h 3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63" h="306">
                  <a:moveTo>
                    <a:pt x="28" y="162"/>
                  </a:moveTo>
                  <a:lnTo>
                    <a:pt x="876" y="258"/>
                  </a:lnTo>
                  <a:lnTo>
                    <a:pt x="870" y="258"/>
                  </a:lnTo>
                  <a:lnTo>
                    <a:pt x="1702" y="130"/>
                  </a:lnTo>
                  <a:lnTo>
                    <a:pt x="2534" y="2"/>
                  </a:lnTo>
                  <a:cubicBezTo>
                    <a:pt x="2547" y="0"/>
                    <a:pt x="2559" y="9"/>
                    <a:pt x="2561" y="22"/>
                  </a:cubicBezTo>
                  <a:cubicBezTo>
                    <a:pt x="2563" y="35"/>
                    <a:pt x="2554" y="47"/>
                    <a:pt x="2541" y="49"/>
                  </a:cubicBezTo>
                  <a:lnTo>
                    <a:pt x="1709" y="177"/>
                  </a:lnTo>
                  <a:lnTo>
                    <a:pt x="877" y="305"/>
                  </a:lnTo>
                  <a:cubicBezTo>
                    <a:pt x="875" y="306"/>
                    <a:pt x="873" y="306"/>
                    <a:pt x="871" y="305"/>
                  </a:cubicBezTo>
                  <a:lnTo>
                    <a:pt x="23" y="209"/>
                  </a:lnTo>
                  <a:cubicBezTo>
                    <a:pt x="10" y="208"/>
                    <a:pt x="0" y="196"/>
                    <a:pt x="2" y="183"/>
                  </a:cubicBezTo>
                  <a:cubicBezTo>
                    <a:pt x="3" y="170"/>
                    <a:pt x="15" y="160"/>
                    <a:pt x="28" y="162"/>
                  </a:cubicBezTo>
                  <a:close/>
                </a:path>
              </a:pathLst>
            </a:custGeom>
            <a:solidFill>
              <a:srgbClr val="4A7EBB"/>
            </a:solidFill>
            <a:ln w="11113" cap="flat">
              <a:solidFill>
                <a:srgbClr val="4A7EBB"/>
              </a:solidFill>
              <a:prstDash val="solid"/>
              <a:bevel/>
              <a:headEnd/>
              <a:tailEnd/>
            </a:ln>
          </p:spPr>
          <p:txBody>
            <a:bodyPr/>
            <a:lstStyle/>
            <a:p>
              <a:endParaRPr lang="sv-SE"/>
            </a:p>
          </p:txBody>
        </p:sp>
        <p:sp>
          <p:nvSpPr>
            <p:cNvPr id="21" name="Freeform 104"/>
            <p:cNvSpPr>
              <a:spLocks/>
            </p:cNvSpPr>
            <p:nvPr/>
          </p:nvSpPr>
          <p:spPr bwMode="auto">
            <a:xfrm>
              <a:off x="530" y="1651"/>
              <a:ext cx="1083" cy="121"/>
            </a:xfrm>
            <a:custGeom>
              <a:avLst/>
              <a:gdLst>
                <a:gd name="T0" fmla="*/ 0 w 2562"/>
                <a:gd name="T1" fmla="*/ 0 h 274"/>
                <a:gd name="T2" fmla="*/ 0 w 2562"/>
                <a:gd name="T3" fmla="*/ 0 h 274"/>
                <a:gd name="T4" fmla="*/ 1 w 2562"/>
                <a:gd name="T5" fmla="*/ 0 h 274"/>
                <a:gd name="T6" fmla="*/ 1 w 2562"/>
                <a:gd name="T7" fmla="*/ 0 h 274"/>
                <a:gd name="T8" fmla="*/ 1 w 2562"/>
                <a:gd name="T9" fmla="*/ 0 h 274"/>
                <a:gd name="T10" fmla="*/ 1 w 2562"/>
                <a:gd name="T11" fmla="*/ 0 h 274"/>
                <a:gd name="T12" fmla="*/ 1 w 2562"/>
                <a:gd name="T13" fmla="*/ 0 h 274"/>
                <a:gd name="T14" fmla="*/ 0 w 2562"/>
                <a:gd name="T15" fmla="*/ 0 h 274"/>
                <a:gd name="T16" fmla="*/ 0 w 2562"/>
                <a:gd name="T17" fmla="*/ 0 h 274"/>
                <a:gd name="T18" fmla="*/ 0 w 2562"/>
                <a:gd name="T19" fmla="*/ 0 h 274"/>
                <a:gd name="T20" fmla="*/ 0 w 2562"/>
                <a:gd name="T21" fmla="*/ 0 h 2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62" h="274">
                  <a:moveTo>
                    <a:pt x="24" y="225"/>
                  </a:moveTo>
                  <a:lnTo>
                    <a:pt x="872" y="193"/>
                  </a:lnTo>
                  <a:lnTo>
                    <a:pt x="1702" y="114"/>
                  </a:lnTo>
                  <a:lnTo>
                    <a:pt x="2533" y="2"/>
                  </a:lnTo>
                  <a:cubicBezTo>
                    <a:pt x="2546" y="0"/>
                    <a:pt x="2558" y="9"/>
                    <a:pt x="2560" y="22"/>
                  </a:cubicBezTo>
                  <a:cubicBezTo>
                    <a:pt x="2562" y="35"/>
                    <a:pt x="2553" y="47"/>
                    <a:pt x="2540" y="49"/>
                  </a:cubicBezTo>
                  <a:lnTo>
                    <a:pt x="1707" y="161"/>
                  </a:lnTo>
                  <a:lnTo>
                    <a:pt x="873" y="241"/>
                  </a:lnTo>
                  <a:lnTo>
                    <a:pt x="25" y="273"/>
                  </a:lnTo>
                  <a:cubicBezTo>
                    <a:pt x="12" y="274"/>
                    <a:pt x="1" y="264"/>
                    <a:pt x="0" y="250"/>
                  </a:cubicBezTo>
                  <a:cubicBezTo>
                    <a:pt x="0" y="237"/>
                    <a:pt x="10" y="226"/>
                    <a:pt x="24" y="225"/>
                  </a:cubicBezTo>
                  <a:close/>
                </a:path>
              </a:pathLst>
            </a:custGeom>
            <a:solidFill>
              <a:srgbClr val="BE4B48"/>
            </a:solidFill>
            <a:ln w="11113" cap="flat">
              <a:solidFill>
                <a:srgbClr val="BE4B48"/>
              </a:solidFill>
              <a:prstDash val="solid"/>
              <a:bevel/>
              <a:headEnd/>
              <a:tailEnd/>
            </a:ln>
          </p:spPr>
          <p:txBody>
            <a:bodyPr/>
            <a:lstStyle/>
            <a:p>
              <a:endParaRPr lang="sv-SE"/>
            </a:p>
          </p:txBody>
        </p:sp>
        <p:sp>
          <p:nvSpPr>
            <p:cNvPr id="22" name="Freeform 105"/>
            <p:cNvSpPr>
              <a:spLocks/>
            </p:cNvSpPr>
            <p:nvPr/>
          </p:nvSpPr>
          <p:spPr bwMode="auto">
            <a:xfrm>
              <a:off x="530" y="1707"/>
              <a:ext cx="1083" cy="100"/>
            </a:xfrm>
            <a:custGeom>
              <a:avLst/>
              <a:gdLst>
                <a:gd name="T0" fmla="*/ 0 w 2562"/>
                <a:gd name="T1" fmla="*/ 0 h 226"/>
                <a:gd name="T2" fmla="*/ 0 w 2562"/>
                <a:gd name="T3" fmla="*/ 0 h 226"/>
                <a:gd name="T4" fmla="*/ 1 w 2562"/>
                <a:gd name="T5" fmla="*/ 0 h 226"/>
                <a:gd name="T6" fmla="*/ 1 w 2562"/>
                <a:gd name="T7" fmla="*/ 0 h 226"/>
                <a:gd name="T8" fmla="*/ 1 w 2562"/>
                <a:gd name="T9" fmla="*/ 0 h 226"/>
                <a:gd name="T10" fmla="*/ 1 w 2562"/>
                <a:gd name="T11" fmla="*/ 0 h 226"/>
                <a:gd name="T12" fmla="*/ 1 w 2562"/>
                <a:gd name="T13" fmla="*/ 0 h 226"/>
                <a:gd name="T14" fmla="*/ 0 w 2562"/>
                <a:gd name="T15" fmla="*/ 0 h 226"/>
                <a:gd name="T16" fmla="*/ 0 w 2562"/>
                <a:gd name="T17" fmla="*/ 0 h 226"/>
                <a:gd name="T18" fmla="*/ 0 w 2562"/>
                <a:gd name="T19" fmla="*/ 0 h 226"/>
                <a:gd name="T20" fmla="*/ 0 w 2562"/>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62" h="226">
                  <a:moveTo>
                    <a:pt x="23" y="178"/>
                  </a:moveTo>
                  <a:lnTo>
                    <a:pt x="871" y="114"/>
                  </a:lnTo>
                  <a:lnTo>
                    <a:pt x="1704" y="113"/>
                  </a:lnTo>
                  <a:lnTo>
                    <a:pt x="2533" y="2"/>
                  </a:lnTo>
                  <a:cubicBezTo>
                    <a:pt x="2546" y="0"/>
                    <a:pt x="2558" y="9"/>
                    <a:pt x="2560" y="22"/>
                  </a:cubicBezTo>
                  <a:cubicBezTo>
                    <a:pt x="2562" y="35"/>
                    <a:pt x="2553" y="47"/>
                    <a:pt x="2540" y="49"/>
                  </a:cubicBezTo>
                  <a:lnTo>
                    <a:pt x="1704" y="161"/>
                  </a:lnTo>
                  <a:lnTo>
                    <a:pt x="874" y="161"/>
                  </a:lnTo>
                  <a:lnTo>
                    <a:pt x="26" y="225"/>
                  </a:lnTo>
                  <a:cubicBezTo>
                    <a:pt x="13" y="226"/>
                    <a:pt x="2" y="216"/>
                    <a:pt x="1" y="203"/>
                  </a:cubicBezTo>
                  <a:cubicBezTo>
                    <a:pt x="0" y="190"/>
                    <a:pt x="9" y="179"/>
                    <a:pt x="23" y="178"/>
                  </a:cubicBezTo>
                  <a:close/>
                </a:path>
              </a:pathLst>
            </a:custGeom>
            <a:solidFill>
              <a:srgbClr val="98B954"/>
            </a:solidFill>
            <a:ln w="11113" cap="flat">
              <a:solidFill>
                <a:srgbClr val="98B954"/>
              </a:solidFill>
              <a:prstDash val="solid"/>
              <a:bevel/>
              <a:headEnd/>
              <a:tailEnd/>
            </a:ln>
          </p:spPr>
          <p:txBody>
            <a:bodyPr/>
            <a:lstStyle/>
            <a:p>
              <a:endParaRPr lang="sv-SE"/>
            </a:p>
          </p:txBody>
        </p:sp>
        <p:sp>
          <p:nvSpPr>
            <p:cNvPr id="23" name="Rectangle 106"/>
            <p:cNvSpPr>
              <a:spLocks noChangeArrowheads="1"/>
            </p:cNvSpPr>
            <p:nvPr/>
          </p:nvSpPr>
          <p:spPr bwMode="auto">
            <a:xfrm>
              <a:off x="201" y="2325"/>
              <a:ext cx="122"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0</a:t>
              </a:r>
              <a:endParaRPr lang="sv-SE" altLang="sv-SE">
                <a:cs typeface="Arial" pitchFamily="34" charset="0"/>
              </a:endParaRPr>
            </a:p>
          </p:txBody>
        </p:sp>
        <p:sp>
          <p:nvSpPr>
            <p:cNvPr id="24" name="Rectangle 107"/>
            <p:cNvSpPr>
              <a:spLocks noChangeArrowheads="1"/>
            </p:cNvSpPr>
            <p:nvPr/>
          </p:nvSpPr>
          <p:spPr bwMode="auto">
            <a:xfrm>
              <a:off x="146" y="2210"/>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10</a:t>
              </a:r>
              <a:endParaRPr lang="sv-SE" altLang="sv-SE">
                <a:cs typeface="Arial" pitchFamily="34" charset="0"/>
              </a:endParaRPr>
            </a:p>
          </p:txBody>
        </p:sp>
        <p:sp>
          <p:nvSpPr>
            <p:cNvPr id="25" name="Rectangle 108"/>
            <p:cNvSpPr>
              <a:spLocks noChangeArrowheads="1"/>
            </p:cNvSpPr>
            <p:nvPr/>
          </p:nvSpPr>
          <p:spPr bwMode="auto">
            <a:xfrm>
              <a:off x="146" y="2095"/>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20</a:t>
              </a:r>
              <a:endParaRPr lang="sv-SE" altLang="sv-SE">
                <a:cs typeface="Arial" pitchFamily="34" charset="0"/>
              </a:endParaRPr>
            </a:p>
          </p:txBody>
        </p:sp>
        <p:sp>
          <p:nvSpPr>
            <p:cNvPr id="26" name="Rectangle 109"/>
            <p:cNvSpPr>
              <a:spLocks noChangeArrowheads="1"/>
            </p:cNvSpPr>
            <p:nvPr/>
          </p:nvSpPr>
          <p:spPr bwMode="auto">
            <a:xfrm>
              <a:off x="146" y="1980"/>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30</a:t>
              </a:r>
              <a:endParaRPr lang="sv-SE" altLang="sv-SE">
                <a:cs typeface="Arial" pitchFamily="34" charset="0"/>
              </a:endParaRPr>
            </a:p>
          </p:txBody>
        </p:sp>
        <p:sp>
          <p:nvSpPr>
            <p:cNvPr id="27" name="Rectangle 110"/>
            <p:cNvSpPr>
              <a:spLocks noChangeArrowheads="1"/>
            </p:cNvSpPr>
            <p:nvPr/>
          </p:nvSpPr>
          <p:spPr bwMode="auto">
            <a:xfrm>
              <a:off x="146" y="1865"/>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40</a:t>
              </a:r>
              <a:endParaRPr lang="sv-SE" altLang="sv-SE">
                <a:cs typeface="Arial" pitchFamily="34" charset="0"/>
              </a:endParaRPr>
            </a:p>
          </p:txBody>
        </p:sp>
        <p:sp>
          <p:nvSpPr>
            <p:cNvPr id="28" name="Rectangle 111"/>
            <p:cNvSpPr>
              <a:spLocks noChangeArrowheads="1"/>
            </p:cNvSpPr>
            <p:nvPr/>
          </p:nvSpPr>
          <p:spPr bwMode="auto">
            <a:xfrm>
              <a:off x="146" y="1750"/>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50</a:t>
              </a:r>
              <a:endParaRPr lang="sv-SE" altLang="sv-SE">
                <a:cs typeface="Arial" pitchFamily="34" charset="0"/>
              </a:endParaRPr>
            </a:p>
          </p:txBody>
        </p:sp>
        <p:sp>
          <p:nvSpPr>
            <p:cNvPr id="29" name="Rectangle 112"/>
            <p:cNvSpPr>
              <a:spLocks noChangeArrowheads="1"/>
            </p:cNvSpPr>
            <p:nvPr/>
          </p:nvSpPr>
          <p:spPr bwMode="auto">
            <a:xfrm>
              <a:off x="146" y="1635"/>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60</a:t>
              </a:r>
              <a:endParaRPr lang="sv-SE" altLang="sv-SE">
                <a:cs typeface="Arial" pitchFamily="34" charset="0"/>
              </a:endParaRPr>
            </a:p>
          </p:txBody>
        </p:sp>
        <p:sp>
          <p:nvSpPr>
            <p:cNvPr id="30" name="Rectangle 113"/>
            <p:cNvSpPr>
              <a:spLocks noChangeArrowheads="1"/>
            </p:cNvSpPr>
            <p:nvPr/>
          </p:nvSpPr>
          <p:spPr bwMode="auto">
            <a:xfrm>
              <a:off x="146" y="1520"/>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70</a:t>
              </a:r>
              <a:endParaRPr lang="sv-SE" altLang="sv-SE">
                <a:cs typeface="Arial" pitchFamily="34" charset="0"/>
              </a:endParaRPr>
            </a:p>
          </p:txBody>
        </p:sp>
        <p:sp>
          <p:nvSpPr>
            <p:cNvPr id="31" name="Rectangle 114"/>
            <p:cNvSpPr>
              <a:spLocks noChangeArrowheads="1"/>
            </p:cNvSpPr>
            <p:nvPr/>
          </p:nvSpPr>
          <p:spPr bwMode="auto">
            <a:xfrm>
              <a:off x="146" y="1405"/>
              <a:ext cx="176" cy="183"/>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80</a:t>
              </a:r>
              <a:endParaRPr lang="sv-SE" altLang="sv-SE">
                <a:cs typeface="Arial" pitchFamily="34" charset="0"/>
              </a:endParaRPr>
            </a:p>
          </p:txBody>
        </p:sp>
        <p:sp>
          <p:nvSpPr>
            <p:cNvPr id="32" name="Rectangle 116"/>
            <p:cNvSpPr>
              <a:spLocks noChangeArrowheads="1"/>
            </p:cNvSpPr>
            <p:nvPr/>
          </p:nvSpPr>
          <p:spPr bwMode="auto">
            <a:xfrm>
              <a:off x="585" y="2750"/>
              <a:ext cx="0" cy="174"/>
            </a:xfrm>
            <a:prstGeom prst="rect">
              <a:avLst/>
            </a:prstGeom>
            <a:noFill/>
            <a:ln w="9525">
              <a:noFill/>
              <a:miter lim="800000"/>
              <a:headEnd/>
              <a:tailEnd/>
            </a:ln>
          </p:spPr>
          <p:txBody>
            <a:bodyPr wrap="none" lIns="0" tIns="0" rIns="0" bIns="0">
              <a:spAutoFit/>
            </a:bodyPr>
            <a:lstStyle/>
            <a:p>
              <a:pPr eaLnBrk="1" hangingPunct="1"/>
              <a:endParaRPr lang="sv-SE" altLang="sv-SE">
                <a:cs typeface="Arial" pitchFamily="34" charset="0"/>
              </a:endParaRPr>
            </a:p>
          </p:txBody>
        </p:sp>
        <p:sp>
          <p:nvSpPr>
            <p:cNvPr id="33" name="Rectangle 119"/>
            <p:cNvSpPr>
              <a:spLocks noChangeArrowheads="1"/>
            </p:cNvSpPr>
            <p:nvPr/>
          </p:nvSpPr>
          <p:spPr bwMode="auto">
            <a:xfrm>
              <a:off x="939" y="2750"/>
              <a:ext cx="0" cy="174"/>
            </a:xfrm>
            <a:prstGeom prst="rect">
              <a:avLst/>
            </a:prstGeom>
            <a:noFill/>
            <a:ln w="9525">
              <a:noFill/>
              <a:miter lim="800000"/>
              <a:headEnd/>
              <a:tailEnd/>
            </a:ln>
          </p:spPr>
          <p:txBody>
            <a:bodyPr wrap="none" lIns="0" tIns="0" rIns="0" bIns="0">
              <a:spAutoFit/>
            </a:bodyPr>
            <a:lstStyle/>
            <a:p>
              <a:pPr eaLnBrk="1" hangingPunct="1"/>
              <a:endParaRPr lang="sv-SE" altLang="sv-SE">
                <a:cs typeface="Arial" pitchFamily="34" charset="0"/>
              </a:endParaRPr>
            </a:p>
          </p:txBody>
        </p:sp>
        <p:sp>
          <p:nvSpPr>
            <p:cNvPr id="34" name="Rectangle 122"/>
            <p:cNvSpPr>
              <a:spLocks noChangeArrowheads="1"/>
            </p:cNvSpPr>
            <p:nvPr/>
          </p:nvSpPr>
          <p:spPr bwMode="auto">
            <a:xfrm>
              <a:off x="1292" y="2750"/>
              <a:ext cx="0" cy="174"/>
            </a:xfrm>
            <a:prstGeom prst="rect">
              <a:avLst/>
            </a:prstGeom>
            <a:noFill/>
            <a:ln w="9525">
              <a:noFill/>
              <a:miter lim="800000"/>
              <a:headEnd/>
              <a:tailEnd/>
            </a:ln>
          </p:spPr>
          <p:txBody>
            <a:bodyPr wrap="none" lIns="0" tIns="0" rIns="0" bIns="0">
              <a:spAutoFit/>
            </a:bodyPr>
            <a:lstStyle/>
            <a:p>
              <a:pPr eaLnBrk="1" hangingPunct="1"/>
              <a:endParaRPr lang="sv-SE" altLang="sv-SE">
                <a:cs typeface="Arial" pitchFamily="34" charset="0"/>
              </a:endParaRPr>
            </a:p>
          </p:txBody>
        </p:sp>
        <p:sp>
          <p:nvSpPr>
            <p:cNvPr id="35" name="Rectangle 125"/>
            <p:cNvSpPr>
              <a:spLocks noChangeArrowheads="1"/>
            </p:cNvSpPr>
            <p:nvPr/>
          </p:nvSpPr>
          <p:spPr bwMode="auto">
            <a:xfrm>
              <a:off x="1646" y="2750"/>
              <a:ext cx="0" cy="174"/>
            </a:xfrm>
            <a:prstGeom prst="rect">
              <a:avLst/>
            </a:prstGeom>
            <a:noFill/>
            <a:ln w="9525">
              <a:noFill/>
              <a:miter lim="800000"/>
              <a:headEnd/>
              <a:tailEnd/>
            </a:ln>
          </p:spPr>
          <p:txBody>
            <a:bodyPr wrap="none" lIns="0" tIns="0" rIns="0" bIns="0">
              <a:spAutoFit/>
            </a:bodyPr>
            <a:lstStyle/>
            <a:p>
              <a:pPr eaLnBrk="1" hangingPunct="1"/>
              <a:endParaRPr lang="sv-SE" altLang="sv-SE">
                <a:cs typeface="Arial" pitchFamily="34" charset="0"/>
              </a:endParaRPr>
            </a:p>
          </p:txBody>
        </p:sp>
        <p:sp>
          <p:nvSpPr>
            <p:cNvPr id="36" name="Freeform 128"/>
            <p:cNvSpPr>
              <a:spLocks/>
            </p:cNvSpPr>
            <p:nvPr/>
          </p:nvSpPr>
          <p:spPr bwMode="auto">
            <a:xfrm>
              <a:off x="1943" y="1877"/>
              <a:ext cx="237" cy="22"/>
            </a:xfrm>
            <a:custGeom>
              <a:avLst/>
              <a:gdLst>
                <a:gd name="T0" fmla="*/ 0 w 560"/>
                <a:gd name="T1" fmla="*/ 0 h 48"/>
                <a:gd name="T2" fmla="*/ 0 w 560"/>
                <a:gd name="T3" fmla="*/ 0 h 48"/>
                <a:gd name="T4" fmla="*/ 0 w 560"/>
                <a:gd name="T5" fmla="*/ 0 h 48"/>
                <a:gd name="T6" fmla="*/ 0 w 560"/>
                <a:gd name="T7" fmla="*/ 0 h 48"/>
                <a:gd name="T8" fmla="*/ 0 w 560"/>
                <a:gd name="T9" fmla="*/ 0 h 48"/>
                <a:gd name="T10" fmla="*/ 0 w 560"/>
                <a:gd name="T11" fmla="*/ 0 h 48"/>
                <a:gd name="T12" fmla="*/ 0 w 560"/>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48">
                  <a:moveTo>
                    <a:pt x="24" y="0"/>
                  </a:moveTo>
                  <a:lnTo>
                    <a:pt x="536" y="0"/>
                  </a:lnTo>
                  <a:cubicBezTo>
                    <a:pt x="550" y="0"/>
                    <a:pt x="560" y="11"/>
                    <a:pt x="560" y="24"/>
                  </a:cubicBezTo>
                  <a:cubicBezTo>
                    <a:pt x="560" y="38"/>
                    <a:pt x="550" y="48"/>
                    <a:pt x="536" y="48"/>
                  </a:cubicBezTo>
                  <a:lnTo>
                    <a:pt x="24" y="48"/>
                  </a:lnTo>
                  <a:cubicBezTo>
                    <a:pt x="11" y="48"/>
                    <a:pt x="0" y="38"/>
                    <a:pt x="0" y="24"/>
                  </a:cubicBezTo>
                  <a:cubicBezTo>
                    <a:pt x="0" y="11"/>
                    <a:pt x="11" y="0"/>
                    <a:pt x="24" y="0"/>
                  </a:cubicBezTo>
                  <a:close/>
                </a:path>
              </a:pathLst>
            </a:custGeom>
            <a:solidFill>
              <a:srgbClr val="4A7EBB"/>
            </a:solidFill>
            <a:ln w="11113" cap="flat">
              <a:solidFill>
                <a:srgbClr val="4A7EBB"/>
              </a:solidFill>
              <a:prstDash val="solid"/>
              <a:bevel/>
              <a:headEnd/>
              <a:tailEnd/>
            </a:ln>
          </p:spPr>
          <p:txBody>
            <a:bodyPr/>
            <a:lstStyle/>
            <a:p>
              <a:endParaRPr lang="sv-SE"/>
            </a:p>
          </p:txBody>
        </p:sp>
        <p:sp>
          <p:nvSpPr>
            <p:cNvPr id="37" name="Rectangle 129"/>
            <p:cNvSpPr>
              <a:spLocks noChangeArrowheads="1"/>
            </p:cNvSpPr>
            <p:nvPr/>
          </p:nvSpPr>
          <p:spPr bwMode="auto">
            <a:xfrm>
              <a:off x="2199" y="1815"/>
              <a:ext cx="545" cy="145"/>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HÖGSKOLA</a:t>
              </a:r>
              <a:endParaRPr lang="sv-SE" altLang="sv-SE">
                <a:cs typeface="Arial" pitchFamily="34" charset="0"/>
              </a:endParaRPr>
            </a:p>
          </p:txBody>
        </p:sp>
        <p:sp>
          <p:nvSpPr>
            <p:cNvPr id="38" name="Freeform 130"/>
            <p:cNvSpPr>
              <a:spLocks/>
            </p:cNvSpPr>
            <p:nvPr/>
          </p:nvSpPr>
          <p:spPr bwMode="auto">
            <a:xfrm>
              <a:off x="1943" y="2231"/>
              <a:ext cx="237" cy="21"/>
            </a:xfrm>
            <a:custGeom>
              <a:avLst/>
              <a:gdLst>
                <a:gd name="T0" fmla="*/ 0 w 560"/>
                <a:gd name="T1" fmla="*/ 0 h 48"/>
                <a:gd name="T2" fmla="*/ 0 w 560"/>
                <a:gd name="T3" fmla="*/ 0 h 48"/>
                <a:gd name="T4" fmla="*/ 0 w 560"/>
                <a:gd name="T5" fmla="*/ 0 h 48"/>
                <a:gd name="T6" fmla="*/ 0 w 560"/>
                <a:gd name="T7" fmla="*/ 0 h 48"/>
                <a:gd name="T8" fmla="*/ 0 w 560"/>
                <a:gd name="T9" fmla="*/ 0 h 48"/>
                <a:gd name="T10" fmla="*/ 0 w 560"/>
                <a:gd name="T11" fmla="*/ 0 h 48"/>
                <a:gd name="T12" fmla="*/ 0 w 560"/>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48">
                  <a:moveTo>
                    <a:pt x="24" y="0"/>
                  </a:moveTo>
                  <a:lnTo>
                    <a:pt x="536" y="0"/>
                  </a:lnTo>
                  <a:cubicBezTo>
                    <a:pt x="550" y="0"/>
                    <a:pt x="560" y="11"/>
                    <a:pt x="560" y="24"/>
                  </a:cubicBezTo>
                  <a:cubicBezTo>
                    <a:pt x="560" y="38"/>
                    <a:pt x="550" y="48"/>
                    <a:pt x="536" y="48"/>
                  </a:cubicBezTo>
                  <a:lnTo>
                    <a:pt x="24" y="48"/>
                  </a:lnTo>
                  <a:cubicBezTo>
                    <a:pt x="11" y="48"/>
                    <a:pt x="0" y="38"/>
                    <a:pt x="0" y="24"/>
                  </a:cubicBezTo>
                  <a:cubicBezTo>
                    <a:pt x="0" y="11"/>
                    <a:pt x="11" y="0"/>
                    <a:pt x="24" y="0"/>
                  </a:cubicBezTo>
                  <a:close/>
                </a:path>
              </a:pathLst>
            </a:custGeom>
            <a:solidFill>
              <a:srgbClr val="BE4B48"/>
            </a:solidFill>
            <a:ln w="11113" cap="flat">
              <a:solidFill>
                <a:srgbClr val="BE4B48"/>
              </a:solidFill>
              <a:prstDash val="solid"/>
              <a:bevel/>
              <a:headEnd/>
              <a:tailEnd/>
            </a:ln>
          </p:spPr>
          <p:txBody>
            <a:bodyPr/>
            <a:lstStyle/>
            <a:p>
              <a:endParaRPr lang="sv-SE"/>
            </a:p>
          </p:txBody>
        </p:sp>
        <p:sp>
          <p:nvSpPr>
            <p:cNvPr id="39" name="Rectangle 131"/>
            <p:cNvSpPr>
              <a:spLocks noChangeArrowheads="1"/>
            </p:cNvSpPr>
            <p:nvPr/>
          </p:nvSpPr>
          <p:spPr bwMode="auto">
            <a:xfrm>
              <a:off x="2199" y="2170"/>
              <a:ext cx="680" cy="145"/>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GYMNASIUM </a:t>
              </a:r>
              <a:endParaRPr lang="sv-SE" altLang="sv-SE">
                <a:cs typeface="Arial" pitchFamily="34" charset="0"/>
              </a:endParaRPr>
            </a:p>
          </p:txBody>
        </p:sp>
        <p:sp>
          <p:nvSpPr>
            <p:cNvPr id="40" name="Freeform 133"/>
            <p:cNvSpPr>
              <a:spLocks/>
            </p:cNvSpPr>
            <p:nvPr/>
          </p:nvSpPr>
          <p:spPr bwMode="auto">
            <a:xfrm>
              <a:off x="1943" y="2591"/>
              <a:ext cx="237" cy="21"/>
            </a:xfrm>
            <a:custGeom>
              <a:avLst/>
              <a:gdLst>
                <a:gd name="T0" fmla="*/ 0 w 560"/>
                <a:gd name="T1" fmla="*/ 0 h 48"/>
                <a:gd name="T2" fmla="*/ 0 w 560"/>
                <a:gd name="T3" fmla="*/ 0 h 48"/>
                <a:gd name="T4" fmla="*/ 0 w 560"/>
                <a:gd name="T5" fmla="*/ 0 h 48"/>
                <a:gd name="T6" fmla="*/ 0 w 560"/>
                <a:gd name="T7" fmla="*/ 0 h 48"/>
                <a:gd name="T8" fmla="*/ 0 w 560"/>
                <a:gd name="T9" fmla="*/ 0 h 48"/>
                <a:gd name="T10" fmla="*/ 0 w 560"/>
                <a:gd name="T11" fmla="*/ 0 h 48"/>
                <a:gd name="T12" fmla="*/ 0 w 560"/>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48">
                  <a:moveTo>
                    <a:pt x="24" y="0"/>
                  </a:moveTo>
                  <a:lnTo>
                    <a:pt x="536" y="0"/>
                  </a:lnTo>
                  <a:cubicBezTo>
                    <a:pt x="550" y="0"/>
                    <a:pt x="560" y="11"/>
                    <a:pt x="560" y="24"/>
                  </a:cubicBezTo>
                  <a:cubicBezTo>
                    <a:pt x="560" y="38"/>
                    <a:pt x="550" y="48"/>
                    <a:pt x="536" y="48"/>
                  </a:cubicBezTo>
                  <a:lnTo>
                    <a:pt x="24" y="48"/>
                  </a:lnTo>
                  <a:cubicBezTo>
                    <a:pt x="11" y="48"/>
                    <a:pt x="0" y="38"/>
                    <a:pt x="0" y="24"/>
                  </a:cubicBezTo>
                  <a:cubicBezTo>
                    <a:pt x="0" y="11"/>
                    <a:pt x="11" y="0"/>
                    <a:pt x="24" y="0"/>
                  </a:cubicBezTo>
                  <a:close/>
                </a:path>
              </a:pathLst>
            </a:custGeom>
            <a:solidFill>
              <a:srgbClr val="98B954"/>
            </a:solidFill>
            <a:ln w="11113" cap="flat">
              <a:solidFill>
                <a:srgbClr val="98B954"/>
              </a:solidFill>
              <a:prstDash val="solid"/>
              <a:bevel/>
              <a:headEnd/>
              <a:tailEnd/>
            </a:ln>
          </p:spPr>
          <p:txBody>
            <a:bodyPr/>
            <a:lstStyle/>
            <a:p>
              <a:endParaRPr lang="sv-SE"/>
            </a:p>
          </p:txBody>
        </p:sp>
        <p:sp>
          <p:nvSpPr>
            <p:cNvPr id="41" name="Rectangle 134"/>
            <p:cNvSpPr>
              <a:spLocks noChangeArrowheads="1"/>
            </p:cNvSpPr>
            <p:nvPr/>
          </p:nvSpPr>
          <p:spPr bwMode="auto">
            <a:xfrm>
              <a:off x="2199" y="2525"/>
              <a:ext cx="685" cy="145"/>
            </a:xfrm>
            <a:prstGeom prst="rect">
              <a:avLst/>
            </a:prstGeom>
            <a:noFill/>
            <a:ln w="9525">
              <a:noFill/>
              <a:miter lim="800000"/>
              <a:headEnd/>
              <a:tailEnd/>
            </a:ln>
          </p:spPr>
          <p:txBody>
            <a:bodyPr wrap="none" lIns="0" tIns="0" rIns="0" bIns="0">
              <a:spAutoFit/>
            </a:bodyPr>
            <a:lstStyle/>
            <a:p>
              <a:pPr eaLnBrk="1" hangingPunct="1"/>
              <a:r>
                <a:rPr lang="sv-SE" altLang="sv-SE" sz="1500">
                  <a:solidFill>
                    <a:srgbClr val="000000"/>
                  </a:solidFill>
                  <a:latin typeface="Calibri" pitchFamily="34" charset="0"/>
                  <a:cs typeface="Arial" pitchFamily="34" charset="0"/>
                </a:rPr>
                <a:t>GRUNDSKOLA</a:t>
              </a:r>
              <a:endParaRPr lang="sv-SE" altLang="sv-SE">
                <a:cs typeface="Arial" pitchFamily="34" charset="0"/>
              </a:endParaRPr>
            </a:p>
          </p:txBody>
        </p:sp>
        <p:sp>
          <p:nvSpPr>
            <p:cNvPr id="42" name="Freeform 136"/>
            <p:cNvSpPr>
              <a:spLocks noEditPoints="1"/>
            </p:cNvSpPr>
            <p:nvPr/>
          </p:nvSpPr>
          <p:spPr bwMode="auto">
            <a:xfrm>
              <a:off x="70" y="1348"/>
              <a:ext cx="2759" cy="1942"/>
            </a:xfrm>
            <a:custGeom>
              <a:avLst/>
              <a:gdLst>
                <a:gd name="T0" fmla="*/ 0 w 6528"/>
                <a:gd name="T1" fmla="*/ 0 h 4400"/>
                <a:gd name="T2" fmla="*/ 0 w 6528"/>
                <a:gd name="T3" fmla="*/ 0 h 4400"/>
                <a:gd name="T4" fmla="*/ 3 w 6528"/>
                <a:gd name="T5" fmla="*/ 0 h 4400"/>
                <a:gd name="T6" fmla="*/ 3 w 6528"/>
                <a:gd name="T7" fmla="*/ 0 h 4400"/>
                <a:gd name="T8" fmla="*/ 3 w 6528"/>
                <a:gd name="T9" fmla="*/ 3 h 4400"/>
                <a:gd name="T10" fmla="*/ 3 w 6528"/>
                <a:gd name="T11" fmla="*/ 3 h 4400"/>
                <a:gd name="T12" fmla="*/ 0 w 6528"/>
                <a:gd name="T13" fmla="*/ 3 h 4400"/>
                <a:gd name="T14" fmla="*/ 0 w 6528"/>
                <a:gd name="T15" fmla="*/ 3 h 4400"/>
                <a:gd name="T16" fmla="*/ 0 w 6528"/>
                <a:gd name="T17" fmla="*/ 0 h 4400"/>
                <a:gd name="T18" fmla="*/ 0 w 6528"/>
                <a:gd name="T19" fmla="*/ 3 h 4400"/>
                <a:gd name="T20" fmla="*/ 0 w 6528"/>
                <a:gd name="T21" fmla="*/ 3 h 4400"/>
                <a:gd name="T22" fmla="*/ 3 w 6528"/>
                <a:gd name="T23" fmla="*/ 3 h 4400"/>
                <a:gd name="T24" fmla="*/ 3 w 6528"/>
                <a:gd name="T25" fmla="*/ 3 h 4400"/>
                <a:gd name="T26" fmla="*/ 3 w 6528"/>
                <a:gd name="T27" fmla="*/ 0 h 4400"/>
                <a:gd name="T28" fmla="*/ 3 w 6528"/>
                <a:gd name="T29" fmla="*/ 0 h 4400"/>
                <a:gd name="T30" fmla="*/ 0 w 6528"/>
                <a:gd name="T31" fmla="*/ 0 h 4400"/>
                <a:gd name="T32" fmla="*/ 0 w 6528"/>
                <a:gd name="T33" fmla="*/ 0 h 4400"/>
                <a:gd name="T34" fmla="*/ 0 w 6528"/>
                <a:gd name="T35" fmla="*/ 3 h 4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28" h="4400">
                  <a:moveTo>
                    <a:pt x="0" y="8"/>
                  </a:moveTo>
                  <a:cubicBezTo>
                    <a:pt x="0" y="4"/>
                    <a:pt x="4" y="0"/>
                    <a:pt x="8" y="0"/>
                  </a:cubicBezTo>
                  <a:lnTo>
                    <a:pt x="6520" y="0"/>
                  </a:lnTo>
                  <a:cubicBezTo>
                    <a:pt x="6525" y="0"/>
                    <a:pt x="6528" y="4"/>
                    <a:pt x="6528" y="8"/>
                  </a:cubicBezTo>
                  <a:lnTo>
                    <a:pt x="6528" y="4392"/>
                  </a:lnTo>
                  <a:cubicBezTo>
                    <a:pt x="6528" y="4397"/>
                    <a:pt x="6525" y="4400"/>
                    <a:pt x="6520" y="4400"/>
                  </a:cubicBezTo>
                  <a:lnTo>
                    <a:pt x="8" y="4400"/>
                  </a:lnTo>
                  <a:cubicBezTo>
                    <a:pt x="4" y="4400"/>
                    <a:pt x="0" y="4397"/>
                    <a:pt x="0" y="4392"/>
                  </a:cubicBezTo>
                  <a:lnTo>
                    <a:pt x="0" y="8"/>
                  </a:lnTo>
                  <a:close/>
                  <a:moveTo>
                    <a:pt x="16" y="4392"/>
                  </a:moveTo>
                  <a:lnTo>
                    <a:pt x="8" y="4384"/>
                  </a:lnTo>
                  <a:lnTo>
                    <a:pt x="6520" y="4384"/>
                  </a:lnTo>
                  <a:lnTo>
                    <a:pt x="6512" y="4392"/>
                  </a:lnTo>
                  <a:lnTo>
                    <a:pt x="6512" y="8"/>
                  </a:lnTo>
                  <a:lnTo>
                    <a:pt x="6520" y="16"/>
                  </a:lnTo>
                  <a:lnTo>
                    <a:pt x="8" y="16"/>
                  </a:lnTo>
                  <a:lnTo>
                    <a:pt x="16" y="8"/>
                  </a:lnTo>
                  <a:lnTo>
                    <a:pt x="16" y="4392"/>
                  </a:lnTo>
                  <a:close/>
                </a:path>
              </a:pathLst>
            </a:custGeom>
            <a:solidFill>
              <a:srgbClr val="868686"/>
            </a:solidFill>
            <a:ln w="0" cap="flat">
              <a:solidFill>
                <a:srgbClr val="868686"/>
              </a:solidFill>
              <a:prstDash val="solid"/>
              <a:round/>
              <a:headEnd/>
              <a:tailEnd/>
            </a:ln>
          </p:spPr>
          <p:txBody>
            <a:bodyPr/>
            <a:lstStyle/>
            <a:p>
              <a:endParaRPr lang="sv-SE"/>
            </a:p>
          </p:txBody>
        </p:sp>
      </p:grpSp>
      <p:sp>
        <p:nvSpPr>
          <p:cNvPr id="43" name="textruta 22589"/>
          <p:cNvSpPr txBox="1">
            <a:spLocks noChangeArrowheads="1"/>
          </p:cNvSpPr>
          <p:nvPr/>
        </p:nvSpPr>
        <p:spPr bwMode="auto">
          <a:xfrm rot="-5400000">
            <a:off x="320675" y="4774878"/>
            <a:ext cx="1177925"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1990-1994</a:t>
            </a:r>
          </a:p>
        </p:txBody>
      </p:sp>
      <p:sp>
        <p:nvSpPr>
          <p:cNvPr id="44" name="textruta 94"/>
          <p:cNvSpPr txBox="1">
            <a:spLocks noChangeArrowheads="1"/>
          </p:cNvSpPr>
          <p:nvPr/>
        </p:nvSpPr>
        <p:spPr bwMode="auto">
          <a:xfrm rot="-5400000">
            <a:off x="841375" y="4774878"/>
            <a:ext cx="1177925"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1995-1998</a:t>
            </a:r>
          </a:p>
        </p:txBody>
      </p:sp>
      <p:sp>
        <p:nvSpPr>
          <p:cNvPr id="45" name="textruta 95"/>
          <p:cNvSpPr txBox="1">
            <a:spLocks noChangeArrowheads="1"/>
          </p:cNvSpPr>
          <p:nvPr/>
        </p:nvSpPr>
        <p:spPr bwMode="auto">
          <a:xfrm rot="-5400000">
            <a:off x="1400175" y="4774878"/>
            <a:ext cx="1177925"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1999-2002</a:t>
            </a:r>
          </a:p>
        </p:txBody>
      </p:sp>
      <p:sp>
        <p:nvSpPr>
          <p:cNvPr id="46" name="textruta 96"/>
          <p:cNvSpPr txBox="1">
            <a:spLocks noChangeArrowheads="1"/>
          </p:cNvSpPr>
          <p:nvPr/>
        </p:nvSpPr>
        <p:spPr bwMode="auto">
          <a:xfrm rot="-5400000">
            <a:off x="1954213" y="4774878"/>
            <a:ext cx="1177925"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2003-2006</a:t>
            </a:r>
          </a:p>
        </p:txBody>
      </p:sp>
      <p:grpSp>
        <p:nvGrpSpPr>
          <p:cNvPr id="47" name="Group 139"/>
          <p:cNvGrpSpPr>
            <a:grpSpLocks noChangeAspect="1"/>
          </p:cNvGrpSpPr>
          <p:nvPr/>
        </p:nvGrpSpPr>
        <p:grpSpPr bwMode="auto">
          <a:xfrm>
            <a:off x="4648200" y="2492896"/>
            <a:ext cx="4143375" cy="3101975"/>
            <a:chOff x="2928" y="1344"/>
            <a:chExt cx="2610" cy="1954"/>
          </a:xfrm>
        </p:grpSpPr>
        <p:sp>
          <p:nvSpPr>
            <p:cNvPr id="48" name="AutoShape 138"/>
            <p:cNvSpPr>
              <a:spLocks noChangeAspect="1" noChangeArrowheads="1" noTextEdit="1"/>
            </p:cNvSpPr>
            <p:nvPr/>
          </p:nvSpPr>
          <p:spPr bwMode="auto">
            <a:xfrm>
              <a:off x="2928" y="1344"/>
              <a:ext cx="2610" cy="1927"/>
            </a:xfrm>
            <a:prstGeom prst="rect">
              <a:avLst/>
            </a:prstGeom>
            <a:noFill/>
            <a:ln w="9525">
              <a:noFill/>
              <a:miter lim="800000"/>
              <a:headEnd/>
              <a:tailEnd/>
            </a:ln>
          </p:spPr>
          <p:txBody>
            <a:bodyPr/>
            <a:lstStyle/>
            <a:p>
              <a:endParaRPr lang="sv-SE"/>
            </a:p>
          </p:txBody>
        </p:sp>
        <p:sp>
          <p:nvSpPr>
            <p:cNvPr id="49" name="Rectangle 140"/>
            <p:cNvSpPr>
              <a:spLocks noChangeArrowheads="1"/>
            </p:cNvSpPr>
            <p:nvPr/>
          </p:nvSpPr>
          <p:spPr bwMode="auto">
            <a:xfrm>
              <a:off x="2928" y="1377"/>
              <a:ext cx="2604" cy="1921"/>
            </a:xfrm>
            <a:prstGeom prst="rect">
              <a:avLst/>
            </a:prstGeom>
            <a:solidFill>
              <a:srgbClr val="FFFFFF"/>
            </a:solidFill>
            <a:ln w="9525">
              <a:noFill/>
              <a:miter lim="800000"/>
              <a:headEnd/>
              <a:tailEnd/>
            </a:ln>
          </p:spPr>
          <p:txBody>
            <a:bodyPr/>
            <a:lstStyle/>
            <a:p>
              <a:pPr eaLnBrk="1" hangingPunct="1"/>
              <a:endParaRPr lang="sv-SE" altLang="sv-SE" sz="2400">
                <a:latin typeface="Verdana" pitchFamily="34" charset="0"/>
              </a:endParaRPr>
            </a:p>
          </p:txBody>
        </p:sp>
        <p:sp>
          <p:nvSpPr>
            <p:cNvPr id="50" name="Rectangle 141"/>
            <p:cNvSpPr>
              <a:spLocks noChangeArrowheads="1"/>
            </p:cNvSpPr>
            <p:nvPr/>
          </p:nvSpPr>
          <p:spPr bwMode="auto">
            <a:xfrm>
              <a:off x="3209" y="1440"/>
              <a:ext cx="1433" cy="963"/>
            </a:xfrm>
            <a:prstGeom prst="rect">
              <a:avLst/>
            </a:prstGeom>
            <a:solidFill>
              <a:srgbClr val="FFFFFF"/>
            </a:solidFill>
            <a:ln w="9525">
              <a:noFill/>
              <a:miter lim="800000"/>
              <a:headEnd/>
              <a:tailEnd/>
            </a:ln>
          </p:spPr>
          <p:txBody>
            <a:bodyPr/>
            <a:lstStyle/>
            <a:p>
              <a:pPr eaLnBrk="1" hangingPunct="1"/>
              <a:endParaRPr lang="sv-SE" altLang="sv-SE" sz="2400">
                <a:latin typeface="Verdana" pitchFamily="34" charset="0"/>
              </a:endParaRPr>
            </a:p>
          </p:txBody>
        </p:sp>
        <p:sp>
          <p:nvSpPr>
            <p:cNvPr id="51" name="Freeform 142"/>
            <p:cNvSpPr>
              <a:spLocks noEditPoints="1"/>
            </p:cNvSpPr>
            <p:nvPr/>
          </p:nvSpPr>
          <p:spPr bwMode="auto">
            <a:xfrm>
              <a:off x="3207" y="1434"/>
              <a:ext cx="1427" cy="847"/>
            </a:xfrm>
            <a:custGeom>
              <a:avLst/>
              <a:gdLst>
                <a:gd name="T0" fmla="*/ 0 w 1427"/>
                <a:gd name="T1" fmla="*/ 842 h 847"/>
                <a:gd name="T2" fmla="*/ 1427 w 1427"/>
                <a:gd name="T3" fmla="*/ 842 h 847"/>
                <a:gd name="T4" fmla="*/ 1427 w 1427"/>
                <a:gd name="T5" fmla="*/ 847 h 847"/>
                <a:gd name="T6" fmla="*/ 0 w 1427"/>
                <a:gd name="T7" fmla="*/ 847 h 847"/>
                <a:gd name="T8" fmla="*/ 0 w 1427"/>
                <a:gd name="T9" fmla="*/ 842 h 847"/>
                <a:gd name="T10" fmla="*/ 0 w 1427"/>
                <a:gd name="T11" fmla="*/ 720 h 847"/>
                <a:gd name="T12" fmla="*/ 1427 w 1427"/>
                <a:gd name="T13" fmla="*/ 720 h 847"/>
                <a:gd name="T14" fmla="*/ 1427 w 1427"/>
                <a:gd name="T15" fmla="*/ 725 h 847"/>
                <a:gd name="T16" fmla="*/ 0 w 1427"/>
                <a:gd name="T17" fmla="*/ 725 h 847"/>
                <a:gd name="T18" fmla="*/ 0 w 1427"/>
                <a:gd name="T19" fmla="*/ 720 h 847"/>
                <a:gd name="T20" fmla="*/ 0 w 1427"/>
                <a:gd name="T21" fmla="*/ 604 h 847"/>
                <a:gd name="T22" fmla="*/ 1427 w 1427"/>
                <a:gd name="T23" fmla="*/ 604 h 847"/>
                <a:gd name="T24" fmla="*/ 1427 w 1427"/>
                <a:gd name="T25" fmla="*/ 609 h 847"/>
                <a:gd name="T26" fmla="*/ 0 w 1427"/>
                <a:gd name="T27" fmla="*/ 609 h 847"/>
                <a:gd name="T28" fmla="*/ 0 w 1427"/>
                <a:gd name="T29" fmla="*/ 604 h 847"/>
                <a:gd name="T30" fmla="*/ 0 w 1427"/>
                <a:gd name="T31" fmla="*/ 482 h 847"/>
                <a:gd name="T32" fmla="*/ 1427 w 1427"/>
                <a:gd name="T33" fmla="*/ 482 h 847"/>
                <a:gd name="T34" fmla="*/ 1427 w 1427"/>
                <a:gd name="T35" fmla="*/ 488 h 847"/>
                <a:gd name="T36" fmla="*/ 0 w 1427"/>
                <a:gd name="T37" fmla="*/ 488 h 847"/>
                <a:gd name="T38" fmla="*/ 0 w 1427"/>
                <a:gd name="T39" fmla="*/ 482 h 847"/>
                <a:gd name="T40" fmla="*/ 0 w 1427"/>
                <a:gd name="T41" fmla="*/ 360 h 847"/>
                <a:gd name="T42" fmla="*/ 1427 w 1427"/>
                <a:gd name="T43" fmla="*/ 360 h 847"/>
                <a:gd name="T44" fmla="*/ 1427 w 1427"/>
                <a:gd name="T45" fmla="*/ 366 h 847"/>
                <a:gd name="T46" fmla="*/ 0 w 1427"/>
                <a:gd name="T47" fmla="*/ 366 h 847"/>
                <a:gd name="T48" fmla="*/ 0 w 1427"/>
                <a:gd name="T49" fmla="*/ 360 h 847"/>
                <a:gd name="T50" fmla="*/ 0 w 1427"/>
                <a:gd name="T51" fmla="*/ 238 h 847"/>
                <a:gd name="T52" fmla="*/ 1427 w 1427"/>
                <a:gd name="T53" fmla="*/ 238 h 847"/>
                <a:gd name="T54" fmla="*/ 1427 w 1427"/>
                <a:gd name="T55" fmla="*/ 244 h 847"/>
                <a:gd name="T56" fmla="*/ 0 w 1427"/>
                <a:gd name="T57" fmla="*/ 244 h 847"/>
                <a:gd name="T58" fmla="*/ 0 w 1427"/>
                <a:gd name="T59" fmla="*/ 238 h 847"/>
                <a:gd name="T60" fmla="*/ 0 w 1427"/>
                <a:gd name="T61" fmla="*/ 122 h 847"/>
                <a:gd name="T62" fmla="*/ 1427 w 1427"/>
                <a:gd name="T63" fmla="*/ 122 h 847"/>
                <a:gd name="T64" fmla="*/ 1427 w 1427"/>
                <a:gd name="T65" fmla="*/ 128 h 847"/>
                <a:gd name="T66" fmla="*/ 0 w 1427"/>
                <a:gd name="T67" fmla="*/ 128 h 847"/>
                <a:gd name="T68" fmla="*/ 0 w 1427"/>
                <a:gd name="T69" fmla="*/ 122 h 847"/>
                <a:gd name="T70" fmla="*/ 0 w 1427"/>
                <a:gd name="T71" fmla="*/ 0 h 847"/>
                <a:gd name="T72" fmla="*/ 1427 w 1427"/>
                <a:gd name="T73" fmla="*/ 0 h 847"/>
                <a:gd name="T74" fmla="*/ 1427 w 1427"/>
                <a:gd name="T75" fmla="*/ 6 h 847"/>
                <a:gd name="T76" fmla="*/ 0 w 1427"/>
                <a:gd name="T77" fmla="*/ 6 h 847"/>
                <a:gd name="T78" fmla="*/ 0 w 1427"/>
                <a:gd name="T79" fmla="*/ 0 h 8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27" h="847">
                  <a:moveTo>
                    <a:pt x="0" y="842"/>
                  </a:moveTo>
                  <a:lnTo>
                    <a:pt x="1427" y="842"/>
                  </a:lnTo>
                  <a:lnTo>
                    <a:pt x="1427" y="847"/>
                  </a:lnTo>
                  <a:lnTo>
                    <a:pt x="0" y="847"/>
                  </a:lnTo>
                  <a:lnTo>
                    <a:pt x="0" y="842"/>
                  </a:lnTo>
                  <a:close/>
                  <a:moveTo>
                    <a:pt x="0" y="720"/>
                  </a:moveTo>
                  <a:lnTo>
                    <a:pt x="1427" y="720"/>
                  </a:lnTo>
                  <a:lnTo>
                    <a:pt x="1427" y="725"/>
                  </a:lnTo>
                  <a:lnTo>
                    <a:pt x="0" y="725"/>
                  </a:lnTo>
                  <a:lnTo>
                    <a:pt x="0" y="720"/>
                  </a:lnTo>
                  <a:close/>
                  <a:moveTo>
                    <a:pt x="0" y="604"/>
                  </a:moveTo>
                  <a:lnTo>
                    <a:pt x="1427" y="604"/>
                  </a:lnTo>
                  <a:lnTo>
                    <a:pt x="1427" y="609"/>
                  </a:lnTo>
                  <a:lnTo>
                    <a:pt x="0" y="609"/>
                  </a:lnTo>
                  <a:lnTo>
                    <a:pt x="0" y="604"/>
                  </a:lnTo>
                  <a:close/>
                  <a:moveTo>
                    <a:pt x="0" y="482"/>
                  </a:moveTo>
                  <a:lnTo>
                    <a:pt x="1427" y="482"/>
                  </a:lnTo>
                  <a:lnTo>
                    <a:pt x="1427" y="488"/>
                  </a:lnTo>
                  <a:lnTo>
                    <a:pt x="0" y="488"/>
                  </a:lnTo>
                  <a:lnTo>
                    <a:pt x="0" y="482"/>
                  </a:lnTo>
                  <a:close/>
                  <a:moveTo>
                    <a:pt x="0" y="360"/>
                  </a:moveTo>
                  <a:lnTo>
                    <a:pt x="1427" y="360"/>
                  </a:lnTo>
                  <a:lnTo>
                    <a:pt x="1427" y="366"/>
                  </a:lnTo>
                  <a:lnTo>
                    <a:pt x="0" y="366"/>
                  </a:lnTo>
                  <a:lnTo>
                    <a:pt x="0" y="360"/>
                  </a:lnTo>
                  <a:close/>
                  <a:moveTo>
                    <a:pt x="0" y="238"/>
                  </a:moveTo>
                  <a:lnTo>
                    <a:pt x="1427" y="238"/>
                  </a:lnTo>
                  <a:lnTo>
                    <a:pt x="1427" y="244"/>
                  </a:lnTo>
                  <a:lnTo>
                    <a:pt x="0" y="244"/>
                  </a:lnTo>
                  <a:lnTo>
                    <a:pt x="0" y="238"/>
                  </a:lnTo>
                  <a:close/>
                  <a:moveTo>
                    <a:pt x="0" y="122"/>
                  </a:moveTo>
                  <a:lnTo>
                    <a:pt x="1427" y="122"/>
                  </a:lnTo>
                  <a:lnTo>
                    <a:pt x="1427" y="128"/>
                  </a:lnTo>
                  <a:lnTo>
                    <a:pt x="0" y="128"/>
                  </a:lnTo>
                  <a:lnTo>
                    <a:pt x="0" y="122"/>
                  </a:lnTo>
                  <a:close/>
                  <a:moveTo>
                    <a:pt x="0" y="0"/>
                  </a:moveTo>
                  <a:lnTo>
                    <a:pt x="1427" y="0"/>
                  </a:lnTo>
                  <a:lnTo>
                    <a:pt x="1427" y="6"/>
                  </a:lnTo>
                  <a:lnTo>
                    <a:pt x="0" y="6"/>
                  </a:lnTo>
                  <a:lnTo>
                    <a:pt x="0" y="0"/>
                  </a:lnTo>
                  <a:close/>
                </a:path>
              </a:pathLst>
            </a:custGeom>
            <a:solidFill>
              <a:srgbClr val="868686"/>
            </a:solidFill>
            <a:ln w="9525" cap="flat">
              <a:solidFill>
                <a:srgbClr val="868686"/>
              </a:solidFill>
              <a:prstDash val="solid"/>
              <a:bevel/>
              <a:headEnd/>
              <a:tailEnd/>
            </a:ln>
          </p:spPr>
          <p:txBody>
            <a:bodyPr/>
            <a:lstStyle/>
            <a:p>
              <a:endParaRPr lang="sv-SE"/>
            </a:p>
          </p:txBody>
        </p:sp>
        <p:sp>
          <p:nvSpPr>
            <p:cNvPr id="52" name="Rectangle 143"/>
            <p:cNvSpPr>
              <a:spLocks noChangeArrowheads="1"/>
            </p:cNvSpPr>
            <p:nvPr/>
          </p:nvSpPr>
          <p:spPr bwMode="auto">
            <a:xfrm>
              <a:off x="3204" y="1437"/>
              <a:ext cx="5" cy="963"/>
            </a:xfrm>
            <a:prstGeom prst="rect">
              <a:avLst/>
            </a:prstGeom>
            <a:solidFill>
              <a:srgbClr val="868686"/>
            </a:solidFill>
            <a:ln w="9525">
              <a:solidFill>
                <a:srgbClr val="868686"/>
              </a:solidFill>
              <a:bevel/>
              <a:headEnd/>
              <a:tailEnd/>
            </a:ln>
          </p:spPr>
          <p:txBody>
            <a:bodyPr/>
            <a:lstStyle/>
            <a:p>
              <a:pPr eaLnBrk="1" hangingPunct="1"/>
              <a:endParaRPr lang="sv-SE" altLang="sv-SE" sz="2400">
                <a:latin typeface="Verdana" pitchFamily="34" charset="0"/>
              </a:endParaRPr>
            </a:p>
          </p:txBody>
        </p:sp>
        <p:sp>
          <p:nvSpPr>
            <p:cNvPr id="53" name="Freeform 144"/>
            <p:cNvSpPr>
              <a:spLocks noEditPoints="1"/>
            </p:cNvSpPr>
            <p:nvPr/>
          </p:nvSpPr>
          <p:spPr bwMode="auto">
            <a:xfrm>
              <a:off x="3178" y="1434"/>
              <a:ext cx="29" cy="969"/>
            </a:xfrm>
            <a:custGeom>
              <a:avLst/>
              <a:gdLst>
                <a:gd name="T0" fmla="*/ 0 w 29"/>
                <a:gd name="T1" fmla="*/ 963 h 969"/>
                <a:gd name="T2" fmla="*/ 29 w 29"/>
                <a:gd name="T3" fmla="*/ 963 h 969"/>
                <a:gd name="T4" fmla="*/ 29 w 29"/>
                <a:gd name="T5" fmla="*/ 969 h 969"/>
                <a:gd name="T6" fmla="*/ 0 w 29"/>
                <a:gd name="T7" fmla="*/ 969 h 969"/>
                <a:gd name="T8" fmla="*/ 0 w 29"/>
                <a:gd name="T9" fmla="*/ 963 h 969"/>
                <a:gd name="T10" fmla="*/ 0 w 29"/>
                <a:gd name="T11" fmla="*/ 842 h 969"/>
                <a:gd name="T12" fmla="*/ 29 w 29"/>
                <a:gd name="T13" fmla="*/ 842 h 969"/>
                <a:gd name="T14" fmla="*/ 29 w 29"/>
                <a:gd name="T15" fmla="*/ 847 h 969"/>
                <a:gd name="T16" fmla="*/ 0 w 29"/>
                <a:gd name="T17" fmla="*/ 847 h 969"/>
                <a:gd name="T18" fmla="*/ 0 w 29"/>
                <a:gd name="T19" fmla="*/ 842 h 969"/>
                <a:gd name="T20" fmla="*/ 0 w 29"/>
                <a:gd name="T21" fmla="*/ 720 h 969"/>
                <a:gd name="T22" fmla="*/ 29 w 29"/>
                <a:gd name="T23" fmla="*/ 720 h 969"/>
                <a:gd name="T24" fmla="*/ 29 w 29"/>
                <a:gd name="T25" fmla="*/ 725 h 969"/>
                <a:gd name="T26" fmla="*/ 0 w 29"/>
                <a:gd name="T27" fmla="*/ 725 h 969"/>
                <a:gd name="T28" fmla="*/ 0 w 29"/>
                <a:gd name="T29" fmla="*/ 720 h 969"/>
                <a:gd name="T30" fmla="*/ 0 w 29"/>
                <a:gd name="T31" fmla="*/ 604 h 969"/>
                <a:gd name="T32" fmla="*/ 29 w 29"/>
                <a:gd name="T33" fmla="*/ 604 h 969"/>
                <a:gd name="T34" fmla="*/ 29 w 29"/>
                <a:gd name="T35" fmla="*/ 609 h 969"/>
                <a:gd name="T36" fmla="*/ 0 w 29"/>
                <a:gd name="T37" fmla="*/ 609 h 969"/>
                <a:gd name="T38" fmla="*/ 0 w 29"/>
                <a:gd name="T39" fmla="*/ 604 h 969"/>
                <a:gd name="T40" fmla="*/ 0 w 29"/>
                <a:gd name="T41" fmla="*/ 482 h 969"/>
                <a:gd name="T42" fmla="*/ 29 w 29"/>
                <a:gd name="T43" fmla="*/ 482 h 969"/>
                <a:gd name="T44" fmla="*/ 29 w 29"/>
                <a:gd name="T45" fmla="*/ 488 h 969"/>
                <a:gd name="T46" fmla="*/ 0 w 29"/>
                <a:gd name="T47" fmla="*/ 488 h 969"/>
                <a:gd name="T48" fmla="*/ 0 w 29"/>
                <a:gd name="T49" fmla="*/ 482 h 969"/>
                <a:gd name="T50" fmla="*/ 0 w 29"/>
                <a:gd name="T51" fmla="*/ 360 h 969"/>
                <a:gd name="T52" fmla="*/ 29 w 29"/>
                <a:gd name="T53" fmla="*/ 360 h 969"/>
                <a:gd name="T54" fmla="*/ 29 w 29"/>
                <a:gd name="T55" fmla="*/ 366 h 969"/>
                <a:gd name="T56" fmla="*/ 0 w 29"/>
                <a:gd name="T57" fmla="*/ 366 h 969"/>
                <a:gd name="T58" fmla="*/ 0 w 29"/>
                <a:gd name="T59" fmla="*/ 360 h 969"/>
                <a:gd name="T60" fmla="*/ 0 w 29"/>
                <a:gd name="T61" fmla="*/ 238 h 969"/>
                <a:gd name="T62" fmla="*/ 29 w 29"/>
                <a:gd name="T63" fmla="*/ 238 h 969"/>
                <a:gd name="T64" fmla="*/ 29 w 29"/>
                <a:gd name="T65" fmla="*/ 244 h 969"/>
                <a:gd name="T66" fmla="*/ 0 w 29"/>
                <a:gd name="T67" fmla="*/ 244 h 969"/>
                <a:gd name="T68" fmla="*/ 0 w 29"/>
                <a:gd name="T69" fmla="*/ 238 h 969"/>
                <a:gd name="T70" fmla="*/ 0 w 29"/>
                <a:gd name="T71" fmla="*/ 122 h 969"/>
                <a:gd name="T72" fmla="*/ 29 w 29"/>
                <a:gd name="T73" fmla="*/ 122 h 969"/>
                <a:gd name="T74" fmla="*/ 29 w 29"/>
                <a:gd name="T75" fmla="*/ 128 h 969"/>
                <a:gd name="T76" fmla="*/ 0 w 29"/>
                <a:gd name="T77" fmla="*/ 128 h 969"/>
                <a:gd name="T78" fmla="*/ 0 w 29"/>
                <a:gd name="T79" fmla="*/ 122 h 969"/>
                <a:gd name="T80" fmla="*/ 0 w 29"/>
                <a:gd name="T81" fmla="*/ 0 h 969"/>
                <a:gd name="T82" fmla="*/ 29 w 29"/>
                <a:gd name="T83" fmla="*/ 0 h 969"/>
                <a:gd name="T84" fmla="*/ 29 w 29"/>
                <a:gd name="T85" fmla="*/ 6 h 969"/>
                <a:gd name="T86" fmla="*/ 0 w 29"/>
                <a:gd name="T87" fmla="*/ 6 h 969"/>
                <a:gd name="T88" fmla="*/ 0 w 29"/>
                <a:gd name="T89" fmla="*/ 0 h 9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9" h="969">
                  <a:moveTo>
                    <a:pt x="0" y="963"/>
                  </a:moveTo>
                  <a:lnTo>
                    <a:pt x="29" y="963"/>
                  </a:lnTo>
                  <a:lnTo>
                    <a:pt x="29" y="969"/>
                  </a:lnTo>
                  <a:lnTo>
                    <a:pt x="0" y="969"/>
                  </a:lnTo>
                  <a:lnTo>
                    <a:pt x="0" y="963"/>
                  </a:lnTo>
                  <a:close/>
                  <a:moveTo>
                    <a:pt x="0" y="842"/>
                  </a:moveTo>
                  <a:lnTo>
                    <a:pt x="29" y="842"/>
                  </a:lnTo>
                  <a:lnTo>
                    <a:pt x="29" y="847"/>
                  </a:lnTo>
                  <a:lnTo>
                    <a:pt x="0" y="847"/>
                  </a:lnTo>
                  <a:lnTo>
                    <a:pt x="0" y="842"/>
                  </a:lnTo>
                  <a:close/>
                  <a:moveTo>
                    <a:pt x="0" y="720"/>
                  </a:moveTo>
                  <a:lnTo>
                    <a:pt x="29" y="720"/>
                  </a:lnTo>
                  <a:lnTo>
                    <a:pt x="29" y="725"/>
                  </a:lnTo>
                  <a:lnTo>
                    <a:pt x="0" y="725"/>
                  </a:lnTo>
                  <a:lnTo>
                    <a:pt x="0" y="720"/>
                  </a:lnTo>
                  <a:close/>
                  <a:moveTo>
                    <a:pt x="0" y="604"/>
                  </a:moveTo>
                  <a:lnTo>
                    <a:pt x="29" y="604"/>
                  </a:lnTo>
                  <a:lnTo>
                    <a:pt x="29" y="609"/>
                  </a:lnTo>
                  <a:lnTo>
                    <a:pt x="0" y="609"/>
                  </a:lnTo>
                  <a:lnTo>
                    <a:pt x="0" y="604"/>
                  </a:lnTo>
                  <a:close/>
                  <a:moveTo>
                    <a:pt x="0" y="482"/>
                  </a:moveTo>
                  <a:lnTo>
                    <a:pt x="29" y="482"/>
                  </a:lnTo>
                  <a:lnTo>
                    <a:pt x="29" y="488"/>
                  </a:lnTo>
                  <a:lnTo>
                    <a:pt x="0" y="488"/>
                  </a:lnTo>
                  <a:lnTo>
                    <a:pt x="0" y="482"/>
                  </a:lnTo>
                  <a:close/>
                  <a:moveTo>
                    <a:pt x="0" y="360"/>
                  </a:moveTo>
                  <a:lnTo>
                    <a:pt x="29" y="360"/>
                  </a:lnTo>
                  <a:lnTo>
                    <a:pt x="29" y="366"/>
                  </a:lnTo>
                  <a:lnTo>
                    <a:pt x="0" y="366"/>
                  </a:lnTo>
                  <a:lnTo>
                    <a:pt x="0" y="360"/>
                  </a:lnTo>
                  <a:close/>
                  <a:moveTo>
                    <a:pt x="0" y="238"/>
                  </a:moveTo>
                  <a:lnTo>
                    <a:pt x="29" y="238"/>
                  </a:lnTo>
                  <a:lnTo>
                    <a:pt x="29" y="244"/>
                  </a:lnTo>
                  <a:lnTo>
                    <a:pt x="0" y="244"/>
                  </a:lnTo>
                  <a:lnTo>
                    <a:pt x="0" y="238"/>
                  </a:lnTo>
                  <a:close/>
                  <a:moveTo>
                    <a:pt x="0" y="122"/>
                  </a:moveTo>
                  <a:lnTo>
                    <a:pt x="29" y="122"/>
                  </a:lnTo>
                  <a:lnTo>
                    <a:pt x="29" y="128"/>
                  </a:lnTo>
                  <a:lnTo>
                    <a:pt x="0" y="128"/>
                  </a:lnTo>
                  <a:lnTo>
                    <a:pt x="0" y="122"/>
                  </a:lnTo>
                  <a:close/>
                  <a:moveTo>
                    <a:pt x="0" y="0"/>
                  </a:moveTo>
                  <a:lnTo>
                    <a:pt x="29" y="0"/>
                  </a:lnTo>
                  <a:lnTo>
                    <a:pt x="29" y="6"/>
                  </a:lnTo>
                  <a:lnTo>
                    <a:pt x="0" y="6"/>
                  </a:lnTo>
                  <a:lnTo>
                    <a:pt x="0" y="0"/>
                  </a:lnTo>
                  <a:close/>
                </a:path>
              </a:pathLst>
            </a:custGeom>
            <a:solidFill>
              <a:srgbClr val="868686"/>
            </a:solidFill>
            <a:ln w="9525" cap="flat">
              <a:solidFill>
                <a:srgbClr val="868686"/>
              </a:solidFill>
              <a:prstDash val="solid"/>
              <a:bevel/>
              <a:headEnd/>
              <a:tailEnd/>
            </a:ln>
          </p:spPr>
          <p:txBody>
            <a:bodyPr/>
            <a:lstStyle/>
            <a:p>
              <a:endParaRPr lang="sv-SE"/>
            </a:p>
          </p:txBody>
        </p:sp>
        <p:sp>
          <p:nvSpPr>
            <p:cNvPr id="54" name="Rectangle 145"/>
            <p:cNvSpPr>
              <a:spLocks noChangeArrowheads="1"/>
            </p:cNvSpPr>
            <p:nvPr/>
          </p:nvSpPr>
          <p:spPr bwMode="auto">
            <a:xfrm>
              <a:off x="3207" y="2397"/>
              <a:ext cx="1427" cy="6"/>
            </a:xfrm>
            <a:prstGeom prst="rect">
              <a:avLst/>
            </a:prstGeom>
            <a:solidFill>
              <a:srgbClr val="868686"/>
            </a:solidFill>
            <a:ln w="9525">
              <a:solidFill>
                <a:srgbClr val="868686"/>
              </a:solidFill>
              <a:bevel/>
              <a:headEnd/>
              <a:tailEnd/>
            </a:ln>
          </p:spPr>
          <p:txBody>
            <a:bodyPr/>
            <a:lstStyle/>
            <a:p>
              <a:pPr eaLnBrk="1" hangingPunct="1"/>
              <a:endParaRPr lang="sv-SE" altLang="sv-SE" sz="2400">
                <a:latin typeface="Verdana" pitchFamily="34" charset="0"/>
              </a:endParaRPr>
            </a:p>
          </p:txBody>
        </p:sp>
        <p:sp>
          <p:nvSpPr>
            <p:cNvPr id="55" name="Freeform 146"/>
            <p:cNvSpPr>
              <a:spLocks noEditPoints="1"/>
            </p:cNvSpPr>
            <p:nvPr/>
          </p:nvSpPr>
          <p:spPr bwMode="auto">
            <a:xfrm>
              <a:off x="3204" y="2400"/>
              <a:ext cx="1433" cy="488"/>
            </a:xfrm>
            <a:custGeom>
              <a:avLst/>
              <a:gdLst>
                <a:gd name="T0" fmla="*/ 5 w 1433"/>
                <a:gd name="T1" fmla="*/ 0 h 488"/>
                <a:gd name="T2" fmla="*/ 5 w 1433"/>
                <a:gd name="T3" fmla="*/ 29 h 488"/>
                <a:gd name="T4" fmla="*/ 0 w 1433"/>
                <a:gd name="T5" fmla="*/ 29 h 488"/>
                <a:gd name="T6" fmla="*/ 0 w 1433"/>
                <a:gd name="T7" fmla="*/ 0 h 488"/>
                <a:gd name="T8" fmla="*/ 5 w 1433"/>
                <a:gd name="T9" fmla="*/ 0 h 488"/>
                <a:gd name="T10" fmla="*/ 5 w 1433"/>
                <a:gd name="T11" fmla="*/ 0 h 488"/>
                <a:gd name="T12" fmla="*/ 5 w 1433"/>
                <a:gd name="T13" fmla="*/ 488 h 488"/>
                <a:gd name="T14" fmla="*/ 0 w 1433"/>
                <a:gd name="T15" fmla="*/ 488 h 488"/>
                <a:gd name="T16" fmla="*/ 0 w 1433"/>
                <a:gd name="T17" fmla="*/ 0 h 488"/>
                <a:gd name="T18" fmla="*/ 5 w 1433"/>
                <a:gd name="T19" fmla="*/ 0 h 488"/>
                <a:gd name="T20" fmla="*/ 364 w 1433"/>
                <a:gd name="T21" fmla="*/ 0 h 488"/>
                <a:gd name="T22" fmla="*/ 364 w 1433"/>
                <a:gd name="T23" fmla="*/ 29 h 488"/>
                <a:gd name="T24" fmla="*/ 358 w 1433"/>
                <a:gd name="T25" fmla="*/ 29 h 488"/>
                <a:gd name="T26" fmla="*/ 358 w 1433"/>
                <a:gd name="T27" fmla="*/ 0 h 488"/>
                <a:gd name="T28" fmla="*/ 364 w 1433"/>
                <a:gd name="T29" fmla="*/ 0 h 488"/>
                <a:gd name="T30" fmla="*/ 364 w 1433"/>
                <a:gd name="T31" fmla="*/ 0 h 488"/>
                <a:gd name="T32" fmla="*/ 364 w 1433"/>
                <a:gd name="T33" fmla="*/ 488 h 488"/>
                <a:gd name="T34" fmla="*/ 358 w 1433"/>
                <a:gd name="T35" fmla="*/ 488 h 488"/>
                <a:gd name="T36" fmla="*/ 358 w 1433"/>
                <a:gd name="T37" fmla="*/ 0 h 488"/>
                <a:gd name="T38" fmla="*/ 364 w 1433"/>
                <a:gd name="T39" fmla="*/ 0 h 488"/>
                <a:gd name="T40" fmla="*/ 722 w 1433"/>
                <a:gd name="T41" fmla="*/ 0 h 488"/>
                <a:gd name="T42" fmla="*/ 722 w 1433"/>
                <a:gd name="T43" fmla="*/ 29 h 488"/>
                <a:gd name="T44" fmla="*/ 716 w 1433"/>
                <a:gd name="T45" fmla="*/ 29 h 488"/>
                <a:gd name="T46" fmla="*/ 716 w 1433"/>
                <a:gd name="T47" fmla="*/ 0 h 488"/>
                <a:gd name="T48" fmla="*/ 722 w 1433"/>
                <a:gd name="T49" fmla="*/ 0 h 488"/>
                <a:gd name="T50" fmla="*/ 722 w 1433"/>
                <a:gd name="T51" fmla="*/ 0 h 488"/>
                <a:gd name="T52" fmla="*/ 722 w 1433"/>
                <a:gd name="T53" fmla="*/ 488 h 488"/>
                <a:gd name="T54" fmla="*/ 716 w 1433"/>
                <a:gd name="T55" fmla="*/ 488 h 488"/>
                <a:gd name="T56" fmla="*/ 716 w 1433"/>
                <a:gd name="T57" fmla="*/ 0 h 488"/>
                <a:gd name="T58" fmla="*/ 722 w 1433"/>
                <a:gd name="T59" fmla="*/ 0 h 488"/>
                <a:gd name="T60" fmla="*/ 1080 w 1433"/>
                <a:gd name="T61" fmla="*/ 0 h 488"/>
                <a:gd name="T62" fmla="*/ 1080 w 1433"/>
                <a:gd name="T63" fmla="*/ 29 h 488"/>
                <a:gd name="T64" fmla="*/ 1074 w 1433"/>
                <a:gd name="T65" fmla="*/ 29 h 488"/>
                <a:gd name="T66" fmla="*/ 1074 w 1433"/>
                <a:gd name="T67" fmla="*/ 0 h 488"/>
                <a:gd name="T68" fmla="*/ 1080 w 1433"/>
                <a:gd name="T69" fmla="*/ 0 h 488"/>
                <a:gd name="T70" fmla="*/ 1080 w 1433"/>
                <a:gd name="T71" fmla="*/ 0 h 488"/>
                <a:gd name="T72" fmla="*/ 1080 w 1433"/>
                <a:gd name="T73" fmla="*/ 488 h 488"/>
                <a:gd name="T74" fmla="*/ 1074 w 1433"/>
                <a:gd name="T75" fmla="*/ 488 h 488"/>
                <a:gd name="T76" fmla="*/ 1074 w 1433"/>
                <a:gd name="T77" fmla="*/ 0 h 488"/>
                <a:gd name="T78" fmla="*/ 1080 w 1433"/>
                <a:gd name="T79" fmla="*/ 0 h 488"/>
                <a:gd name="T80" fmla="*/ 1433 w 1433"/>
                <a:gd name="T81" fmla="*/ 0 h 488"/>
                <a:gd name="T82" fmla="*/ 1433 w 1433"/>
                <a:gd name="T83" fmla="*/ 29 h 488"/>
                <a:gd name="T84" fmla="*/ 1427 w 1433"/>
                <a:gd name="T85" fmla="*/ 29 h 488"/>
                <a:gd name="T86" fmla="*/ 1427 w 1433"/>
                <a:gd name="T87" fmla="*/ 0 h 488"/>
                <a:gd name="T88" fmla="*/ 1433 w 1433"/>
                <a:gd name="T89" fmla="*/ 0 h 488"/>
                <a:gd name="T90" fmla="*/ 1433 w 1433"/>
                <a:gd name="T91" fmla="*/ 0 h 488"/>
                <a:gd name="T92" fmla="*/ 1433 w 1433"/>
                <a:gd name="T93" fmla="*/ 488 h 488"/>
                <a:gd name="T94" fmla="*/ 1427 w 1433"/>
                <a:gd name="T95" fmla="*/ 488 h 488"/>
                <a:gd name="T96" fmla="*/ 1427 w 1433"/>
                <a:gd name="T97" fmla="*/ 0 h 488"/>
                <a:gd name="T98" fmla="*/ 1433 w 1433"/>
                <a:gd name="T99" fmla="*/ 0 h 4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33" h="488">
                  <a:moveTo>
                    <a:pt x="5" y="0"/>
                  </a:moveTo>
                  <a:lnTo>
                    <a:pt x="5" y="29"/>
                  </a:lnTo>
                  <a:lnTo>
                    <a:pt x="0" y="29"/>
                  </a:lnTo>
                  <a:lnTo>
                    <a:pt x="0" y="0"/>
                  </a:lnTo>
                  <a:lnTo>
                    <a:pt x="5" y="0"/>
                  </a:lnTo>
                  <a:close/>
                  <a:moveTo>
                    <a:pt x="5" y="0"/>
                  </a:moveTo>
                  <a:lnTo>
                    <a:pt x="5" y="488"/>
                  </a:lnTo>
                  <a:lnTo>
                    <a:pt x="0" y="488"/>
                  </a:lnTo>
                  <a:lnTo>
                    <a:pt x="0" y="0"/>
                  </a:lnTo>
                  <a:lnTo>
                    <a:pt x="5" y="0"/>
                  </a:lnTo>
                  <a:close/>
                  <a:moveTo>
                    <a:pt x="364" y="0"/>
                  </a:moveTo>
                  <a:lnTo>
                    <a:pt x="364" y="29"/>
                  </a:lnTo>
                  <a:lnTo>
                    <a:pt x="358" y="29"/>
                  </a:lnTo>
                  <a:lnTo>
                    <a:pt x="358" y="0"/>
                  </a:lnTo>
                  <a:lnTo>
                    <a:pt x="364" y="0"/>
                  </a:lnTo>
                  <a:close/>
                  <a:moveTo>
                    <a:pt x="364" y="0"/>
                  </a:moveTo>
                  <a:lnTo>
                    <a:pt x="364" y="488"/>
                  </a:lnTo>
                  <a:lnTo>
                    <a:pt x="358" y="488"/>
                  </a:lnTo>
                  <a:lnTo>
                    <a:pt x="358" y="0"/>
                  </a:lnTo>
                  <a:lnTo>
                    <a:pt x="364" y="0"/>
                  </a:lnTo>
                  <a:close/>
                  <a:moveTo>
                    <a:pt x="722" y="0"/>
                  </a:moveTo>
                  <a:lnTo>
                    <a:pt x="722" y="29"/>
                  </a:lnTo>
                  <a:lnTo>
                    <a:pt x="716" y="29"/>
                  </a:lnTo>
                  <a:lnTo>
                    <a:pt x="716" y="0"/>
                  </a:lnTo>
                  <a:lnTo>
                    <a:pt x="722" y="0"/>
                  </a:lnTo>
                  <a:close/>
                  <a:moveTo>
                    <a:pt x="722" y="0"/>
                  </a:moveTo>
                  <a:lnTo>
                    <a:pt x="722" y="488"/>
                  </a:lnTo>
                  <a:lnTo>
                    <a:pt x="716" y="488"/>
                  </a:lnTo>
                  <a:lnTo>
                    <a:pt x="716" y="0"/>
                  </a:lnTo>
                  <a:lnTo>
                    <a:pt x="722" y="0"/>
                  </a:lnTo>
                  <a:close/>
                  <a:moveTo>
                    <a:pt x="1080" y="0"/>
                  </a:moveTo>
                  <a:lnTo>
                    <a:pt x="1080" y="29"/>
                  </a:lnTo>
                  <a:lnTo>
                    <a:pt x="1074" y="29"/>
                  </a:lnTo>
                  <a:lnTo>
                    <a:pt x="1074" y="0"/>
                  </a:lnTo>
                  <a:lnTo>
                    <a:pt x="1080" y="0"/>
                  </a:lnTo>
                  <a:close/>
                  <a:moveTo>
                    <a:pt x="1080" y="0"/>
                  </a:moveTo>
                  <a:lnTo>
                    <a:pt x="1080" y="488"/>
                  </a:lnTo>
                  <a:lnTo>
                    <a:pt x="1074" y="488"/>
                  </a:lnTo>
                  <a:lnTo>
                    <a:pt x="1074" y="0"/>
                  </a:lnTo>
                  <a:lnTo>
                    <a:pt x="1080" y="0"/>
                  </a:lnTo>
                  <a:close/>
                  <a:moveTo>
                    <a:pt x="1433" y="0"/>
                  </a:moveTo>
                  <a:lnTo>
                    <a:pt x="1433" y="29"/>
                  </a:lnTo>
                  <a:lnTo>
                    <a:pt x="1427" y="29"/>
                  </a:lnTo>
                  <a:lnTo>
                    <a:pt x="1427" y="0"/>
                  </a:lnTo>
                  <a:lnTo>
                    <a:pt x="1433" y="0"/>
                  </a:lnTo>
                  <a:close/>
                  <a:moveTo>
                    <a:pt x="1433" y="0"/>
                  </a:moveTo>
                  <a:lnTo>
                    <a:pt x="1433" y="488"/>
                  </a:lnTo>
                  <a:lnTo>
                    <a:pt x="1427" y="488"/>
                  </a:lnTo>
                  <a:lnTo>
                    <a:pt x="1427" y="0"/>
                  </a:lnTo>
                  <a:lnTo>
                    <a:pt x="1433" y="0"/>
                  </a:lnTo>
                  <a:close/>
                </a:path>
              </a:pathLst>
            </a:custGeom>
            <a:solidFill>
              <a:srgbClr val="868686"/>
            </a:solidFill>
            <a:ln w="9525" cap="flat">
              <a:solidFill>
                <a:srgbClr val="868686"/>
              </a:solidFill>
              <a:prstDash val="solid"/>
              <a:bevel/>
              <a:headEnd/>
              <a:tailEnd/>
            </a:ln>
          </p:spPr>
          <p:txBody>
            <a:bodyPr/>
            <a:lstStyle/>
            <a:p>
              <a:endParaRPr lang="sv-SE"/>
            </a:p>
          </p:txBody>
        </p:sp>
        <p:sp>
          <p:nvSpPr>
            <p:cNvPr id="56" name="Freeform 147"/>
            <p:cNvSpPr>
              <a:spLocks noEditPoints="1"/>
            </p:cNvSpPr>
            <p:nvPr/>
          </p:nvSpPr>
          <p:spPr bwMode="auto">
            <a:xfrm>
              <a:off x="3204" y="2888"/>
              <a:ext cx="1433" cy="186"/>
            </a:xfrm>
            <a:custGeom>
              <a:avLst/>
              <a:gdLst>
                <a:gd name="T0" fmla="*/ 5 w 1433"/>
                <a:gd name="T1" fmla="*/ 0 h 186"/>
                <a:gd name="T2" fmla="*/ 5 w 1433"/>
                <a:gd name="T3" fmla="*/ 186 h 186"/>
                <a:gd name="T4" fmla="*/ 0 w 1433"/>
                <a:gd name="T5" fmla="*/ 186 h 186"/>
                <a:gd name="T6" fmla="*/ 0 w 1433"/>
                <a:gd name="T7" fmla="*/ 0 h 186"/>
                <a:gd name="T8" fmla="*/ 5 w 1433"/>
                <a:gd name="T9" fmla="*/ 0 h 186"/>
                <a:gd name="T10" fmla="*/ 1433 w 1433"/>
                <a:gd name="T11" fmla="*/ 0 h 186"/>
                <a:gd name="T12" fmla="*/ 1433 w 1433"/>
                <a:gd name="T13" fmla="*/ 186 h 186"/>
                <a:gd name="T14" fmla="*/ 1427 w 1433"/>
                <a:gd name="T15" fmla="*/ 186 h 186"/>
                <a:gd name="T16" fmla="*/ 1427 w 1433"/>
                <a:gd name="T17" fmla="*/ 0 h 186"/>
                <a:gd name="T18" fmla="*/ 1433 w 1433"/>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33" h="186">
                  <a:moveTo>
                    <a:pt x="5" y="0"/>
                  </a:moveTo>
                  <a:lnTo>
                    <a:pt x="5" y="186"/>
                  </a:lnTo>
                  <a:lnTo>
                    <a:pt x="0" y="186"/>
                  </a:lnTo>
                  <a:lnTo>
                    <a:pt x="0" y="0"/>
                  </a:lnTo>
                  <a:lnTo>
                    <a:pt x="5" y="0"/>
                  </a:lnTo>
                  <a:close/>
                  <a:moveTo>
                    <a:pt x="1433" y="0"/>
                  </a:moveTo>
                  <a:lnTo>
                    <a:pt x="1433" y="186"/>
                  </a:lnTo>
                  <a:lnTo>
                    <a:pt x="1427" y="186"/>
                  </a:lnTo>
                  <a:lnTo>
                    <a:pt x="1427" y="0"/>
                  </a:lnTo>
                  <a:lnTo>
                    <a:pt x="1433" y="0"/>
                  </a:lnTo>
                  <a:close/>
                </a:path>
              </a:pathLst>
            </a:custGeom>
            <a:solidFill>
              <a:srgbClr val="868686"/>
            </a:solidFill>
            <a:ln w="9525" cap="flat">
              <a:solidFill>
                <a:srgbClr val="868686"/>
              </a:solidFill>
              <a:prstDash val="solid"/>
              <a:bevel/>
              <a:headEnd/>
              <a:tailEnd/>
            </a:ln>
          </p:spPr>
          <p:txBody>
            <a:bodyPr/>
            <a:lstStyle/>
            <a:p>
              <a:endParaRPr lang="sv-SE"/>
            </a:p>
          </p:txBody>
        </p:sp>
        <p:sp>
          <p:nvSpPr>
            <p:cNvPr id="57" name="Freeform 148"/>
            <p:cNvSpPr>
              <a:spLocks/>
            </p:cNvSpPr>
            <p:nvPr/>
          </p:nvSpPr>
          <p:spPr bwMode="auto">
            <a:xfrm>
              <a:off x="3380" y="1573"/>
              <a:ext cx="1087" cy="117"/>
            </a:xfrm>
            <a:custGeom>
              <a:avLst/>
              <a:gdLst>
                <a:gd name="T0" fmla="*/ 0 w 3059"/>
                <a:gd name="T1" fmla="*/ 0 h 322"/>
                <a:gd name="T2" fmla="*/ 0 w 3059"/>
                <a:gd name="T3" fmla="*/ 0 h 322"/>
                <a:gd name="T4" fmla="*/ 0 w 3059"/>
                <a:gd name="T5" fmla="*/ 0 h 322"/>
                <a:gd name="T6" fmla="*/ 0 w 3059"/>
                <a:gd name="T7" fmla="*/ 0 h 322"/>
                <a:gd name="T8" fmla="*/ 0 w 3059"/>
                <a:gd name="T9" fmla="*/ 0 h 322"/>
                <a:gd name="T10" fmla="*/ 0 w 3059"/>
                <a:gd name="T11" fmla="*/ 0 h 322"/>
                <a:gd name="T12" fmla="*/ 0 w 3059"/>
                <a:gd name="T13" fmla="*/ 0 h 322"/>
                <a:gd name="T14" fmla="*/ 0 w 3059"/>
                <a:gd name="T15" fmla="*/ 0 h 322"/>
                <a:gd name="T16" fmla="*/ 0 w 3059"/>
                <a:gd name="T17" fmla="*/ 0 h 322"/>
                <a:gd name="T18" fmla="*/ 0 w 3059"/>
                <a:gd name="T19" fmla="*/ 0 h 322"/>
                <a:gd name="T20" fmla="*/ 0 w 3059"/>
                <a:gd name="T21" fmla="*/ 0 h 322"/>
                <a:gd name="T22" fmla="*/ 0 w 3059"/>
                <a:gd name="T23" fmla="*/ 0 h 322"/>
                <a:gd name="T24" fmla="*/ 0 w 3059"/>
                <a:gd name="T25" fmla="*/ 0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59" h="322">
                  <a:moveTo>
                    <a:pt x="27" y="194"/>
                  </a:moveTo>
                  <a:lnTo>
                    <a:pt x="1019" y="274"/>
                  </a:lnTo>
                  <a:lnTo>
                    <a:pt x="1014" y="274"/>
                  </a:lnTo>
                  <a:lnTo>
                    <a:pt x="2022" y="146"/>
                  </a:lnTo>
                  <a:lnTo>
                    <a:pt x="3030" y="2"/>
                  </a:lnTo>
                  <a:cubicBezTo>
                    <a:pt x="3043" y="0"/>
                    <a:pt x="3055" y="9"/>
                    <a:pt x="3057" y="22"/>
                  </a:cubicBezTo>
                  <a:cubicBezTo>
                    <a:pt x="3059" y="35"/>
                    <a:pt x="3050" y="47"/>
                    <a:pt x="3037" y="49"/>
                  </a:cubicBezTo>
                  <a:lnTo>
                    <a:pt x="2028" y="193"/>
                  </a:lnTo>
                  <a:lnTo>
                    <a:pt x="1020" y="321"/>
                  </a:lnTo>
                  <a:cubicBezTo>
                    <a:pt x="1019" y="321"/>
                    <a:pt x="1017" y="322"/>
                    <a:pt x="1016" y="321"/>
                  </a:cubicBezTo>
                  <a:lnTo>
                    <a:pt x="24" y="241"/>
                  </a:lnTo>
                  <a:cubicBezTo>
                    <a:pt x="10" y="240"/>
                    <a:pt x="0" y="229"/>
                    <a:pt x="2" y="216"/>
                  </a:cubicBezTo>
                  <a:cubicBezTo>
                    <a:pt x="3" y="202"/>
                    <a:pt x="14" y="192"/>
                    <a:pt x="27" y="194"/>
                  </a:cubicBezTo>
                  <a:close/>
                </a:path>
              </a:pathLst>
            </a:custGeom>
            <a:solidFill>
              <a:srgbClr val="4A7EBB"/>
            </a:solidFill>
            <a:ln w="9525" cap="flat">
              <a:solidFill>
                <a:srgbClr val="4A7EBB"/>
              </a:solidFill>
              <a:prstDash val="solid"/>
              <a:bevel/>
              <a:headEnd/>
              <a:tailEnd/>
            </a:ln>
          </p:spPr>
          <p:txBody>
            <a:bodyPr/>
            <a:lstStyle/>
            <a:p>
              <a:endParaRPr lang="sv-SE"/>
            </a:p>
          </p:txBody>
        </p:sp>
        <p:sp>
          <p:nvSpPr>
            <p:cNvPr id="58" name="Freeform 149"/>
            <p:cNvSpPr>
              <a:spLocks/>
            </p:cNvSpPr>
            <p:nvPr/>
          </p:nvSpPr>
          <p:spPr bwMode="auto">
            <a:xfrm>
              <a:off x="3380" y="1567"/>
              <a:ext cx="1087" cy="59"/>
            </a:xfrm>
            <a:custGeom>
              <a:avLst/>
              <a:gdLst>
                <a:gd name="T0" fmla="*/ 0 w 3058"/>
                <a:gd name="T1" fmla="*/ 0 h 161"/>
                <a:gd name="T2" fmla="*/ 0 w 3058"/>
                <a:gd name="T3" fmla="*/ 0 h 161"/>
                <a:gd name="T4" fmla="*/ 0 w 3058"/>
                <a:gd name="T5" fmla="*/ 0 h 161"/>
                <a:gd name="T6" fmla="*/ 0 w 3058"/>
                <a:gd name="T7" fmla="*/ 0 h 161"/>
                <a:gd name="T8" fmla="*/ 0 w 3058"/>
                <a:gd name="T9" fmla="*/ 0 h 161"/>
                <a:gd name="T10" fmla="*/ 0 w 3058"/>
                <a:gd name="T11" fmla="*/ 0 h 161"/>
                <a:gd name="T12" fmla="*/ 0 w 3058"/>
                <a:gd name="T13" fmla="*/ 0 h 161"/>
                <a:gd name="T14" fmla="*/ 0 w 3058"/>
                <a:gd name="T15" fmla="*/ 0 h 161"/>
                <a:gd name="T16" fmla="*/ 0 w 3058"/>
                <a:gd name="T17" fmla="*/ 0 h 161"/>
                <a:gd name="T18" fmla="*/ 0 w 3058"/>
                <a:gd name="T19" fmla="*/ 0 h 161"/>
                <a:gd name="T20" fmla="*/ 0 w 3058"/>
                <a:gd name="T21" fmla="*/ 0 h 161"/>
                <a:gd name="T22" fmla="*/ 0 w 3058"/>
                <a:gd name="T23" fmla="*/ 0 h 161"/>
                <a:gd name="T24" fmla="*/ 0 w 3058"/>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58" h="161">
                  <a:moveTo>
                    <a:pt x="24" y="97"/>
                  </a:moveTo>
                  <a:lnTo>
                    <a:pt x="1016" y="81"/>
                  </a:lnTo>
                  <a:lnTo>
                    <a:pt x="2025" y="113"/>
                  </a:lnTo>
                  <a:lnTo>
                    <a:pt x="2022" y="114"/>
                  </a:lnTo>
                  <a:lnTo>
                    <a:pt x="3030" y="2"/>
                  </a:lnTo>
                  <a:cubicBezTo>
                    <a:pt x="3043" y="0"/>
                    <a:pt x="3055" y="10"/>
                    <a:pt x="3056" y="23"/>
                  </a:cubicBezTo>
                  <a:cubicBezTo>
                    <a:pt x="3058" y="36"/>
                    <a:pt x="3048" y="48"/>
                    <a:pt x="3035" y="49"/>
                  </a:cubicBezTo>
                  <a:lnTo>
                    <a:pt x="2027" y="161"/>
                  </a:lnTo>
                  <a:cubicBezTo>
                    <a:pt x="2026" y="161"/>
                    <a:pt x="2025" y="161"/>
                    <a:pt x="2024" y="161"/>
                  </a:cubicBezTo>
                  <a:lnTo>
                    <a:pt x="1017" y="129"/>
                  </a:lnTo>
                  <a:lnTo>
                    <a:pt x="25" y="145"/>
                  </a:lnTo>
                  <a:cubicBezTo>
                    <a:pt x="12" y="146"/>
                    <a:pt x="1" y="135"/>
                    <a:pt x="0" y="122"/>
                  </a:cubicBezTo>
                  <a:cubicBezTo>
                    <a:pt x="0" y="109"/>
                    <a:pt x="11" y="98"/>
                    <a:pt x="24" y="97"/>
                  </a:cubicBezTo>
                  <a:close/>
                </a:path>
              </a:pathLst>
            </a:custGeom>
            <a:solidFill>
              <a:srgbClr val="BE4B48"/>
            </a:solidFill>
            <a:ln w="9525" cap="flat">
              <a:solidFill>
                <a:srgbClr val="BE4B48"/>
              </a:solidFill>
              <a:prstDash val="solid"/>
              <a:bevel/>
              <a:headEnd/>
              <a:tailEnd/>
            </a:ln>
          </p:spPr>
          <p:txBody>
            <a:bodyPr/>
            <a:lstStyle/>
            <a:p>
              <a:endParaRPr lang="sv-SE"/>
            </a:p>
          </p:txBody>
        </p:sp>
        <p:sp>
          <p:nvSpPr>
            <p:cNvPr id="59" name="Freeform 150"/>
            <p:cNvSpPr>
              <a:spLocks/>
            </p:cNvSpPr>
            <p:nvPr/>
          </p:nvSpPr>
          <p:spPr bwMode="auto">
            <a:xfrm>
              <a:off x="3380" y="1631"/>
              <a:ext cx="1086" cy="59"/>
            </a:xfrm>
            <a:custGeom>
              <a:avLst/>
              <a:gdLst>
                <a:gd name="T0" fmla="*/ 0 w 3058"/>
                <a:gd name="T1" fmla="*/ 0 h 162"/>
                <a:gd name="T2" fmla="*/ 0 w 3058"/>
                <a:gd name="T3" fmla="*/ 0 h 162"/>
                <a:gd name="T4" fmla="*/ 0 w 3058"/>
                <a:gd name="T5" fmla="*/ 0 h 162"/>
                <a:gd name="T6" fmla="*/ 0 w 3058"/>
                <a:gd name="T7" fmla="*/ 0 h 162"/>
                <a:gd name="T8" fmla="*/ 0 w 3058"/>
                <a:gd name="T9" fmla="*/ 0 h 162"/>
                <a:gd name="T10" fmla="*/ 0 w 3058"/>
                <a:gd name="T11" fmla="*/ 0 h 162"/>
                <a:gd name="T12" fmla="*/ 0 w 3058"/>
                <a:gd name="T13" fmla="*/ 0 h 162"/>
                <a:gd name="T14" fmla="*/ 0 w 3058"/>
                <a:gd name="T15" fmla="*/ 0 h 162"/>
                <a:gd name="T16" fmla="*/ 0 w 3058"/>
                <a:gd name="T17" fmla="*/ 0 h 162"/>
                <a:gd name="T18" fmla="*/ 0 w 3058"/>
                <a:gd name="T19" fmla="*/ 0 h 162"/>
                <a:gd name="T20" fmla="*/ 0 w 3058"/>
                <a:gd name="T21" fmla="*/ 0 h 162"/>
                <a:gd name="T22" fmla="*/ 0 w 3058"/>
                <a:gd name="T23" fmla="*/ 0 h 162"/>
                <a:gd name="T24" fmla="*/ 0 w 3058"/>
                <a:gd name="T25" fmla="*/ 0 h 162"/>
                <a:gd name="T26" fmla="*/ 0 w 3058"/>
                <a:gd name="T27" fmla="*/ 0 h 162"/>
                <a:gd name="T28" fmla="*/ 0 w 3058"/>
                <a:gd name="T29" fmla="*/ 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58" h="162">
                  <a:moveTo>
                    <a:pt x="23" y="113"/>
                  </a:moveTo>
                  <a:lnTo>
                    <a:pt x="1015" y="1"/>
                  </a:lnTo>
                  <a:cubicBezTo>
                    <a:pt x="1016" y="0"/>
                    <a:pt x="1018" y="0"/>
                    <a:pt x="1019" y="1"/>
                  </a:cubicBezTo>
                  <a:lnTo>
                    <a:pt x="2027" y="81"/>
                  </a:lnTo>
                  <a:lnTo>
                    <a:pt x="2024" y="81"/>
                  </a:lnTo>
                  <a:lnTo>
                    <a:pt x="3032" y="17"/>
                  </a:lnTo>
                  <a:cubicBezTo>
                    <a:pt x="3045" y="16"/>
                    <a:pt x="3057" y="26"/>
                    <a:pt x="3057" y="39"/>
                  </a:cubicBezTo>
                  <a:cubicBezTo>
                    <a:pt x="3058" y="52"/>
                    <a:pt x="3048" y="64"/>
                    <a:pt x="3035" y="64"/>
                  </a:cubicBezTo>
                  <a:lnTo>
                    <a:pt x="2027" y="128"/>
                  </a:lnTo>
                  <a:cubicBezTo>
                    <a:pt x="2026" y="128"/>
                    <a:pt x="2025" y="128"/>
                    <a:pt x="2024" y="128"/>
                  </a:cubicBezTo>
                  <a:lnTo>
                    <a:pt x="1016" y="48"/>
                  </a:lnTo>
                  <a:lnTo>
                    <a:pt x="1020" y="48"/>
                  </a:lnTo>
                  <a:lnTo>
                    <a:pt x="28" y="160"/>
                  </a:lnTo>
                  <a:cubicBezTo>
                    <a:pt x="15" y="162"/>
                    <a:pt x="3" y="152"/>
                    <a:pt x="2" y="139"/>
                  </a:cubicBezTo>
                  <a:cubicBezTo>
                    <a:pt x="0" y="126"/>
                    <a:pt x="10" y="114"/>
                    <a:pt x="23" y="113"/>
                  </a:cubicBezTo>
                  <a:close/>
                </a:path>
              </a:pathLst>
            </a:custGeom>
            <a:solidFill>
              <a:srgbClr val="98B954"/>
            </a:solidFill>
            <a:ln w="9525" cap="flat">
              <a:solidFill>
                <a:srgbClr val="98B954"/>
              </a:solidFill>
              <a:prstDash val="solid"/>
              <a:bevel/>
              <a:headEnd/>
              <a:tailEnd/>
            </a:ln>
          </p:spPr>
          <p:txBody>
            <a:bodyPr/>
            <a:lstStyle/>
            <a:p>
              <a:endParaRPr lang="sv-SE"/>
            </a:p>
          </p:txBody>
        </p:sp>
        <p:sp>
          <p:nvSpPr>
            <p:cNvPr id="60" name="Rectangle 151"/>
            <p:cNvSpPr>
              <a:spLocks noChangeArrowheads="1"/>
            </p:cNvSpPr>
            <p:nvPr/>
          </p:nvSpPr>
          <p:spPr bwMode="auto">
            <a:xfrm>
              <a:off x="3073" y="2337"/>
              <a:ext cx="102"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0</a:t>
              </a:r>
              <a:endParaRPr lang="sv-SE" altLang="sv-SE">
                <a:cs typeface="Arial" pitchFamily="34" charset="0"/>
              </a:endParaRPr>
            </a:p>
          </p:txBody>
        </p:sp>
        <p:sp>
          <p:nvSpPr>
            <p:cNvPr id="61" name="Rectangle 152"/>
            <p:cNvSpPr>
              <a:spLocks noChangeArrowheads="1"/>
            </p:cNvSpPr>
            <p:nvPr/>
          </p:nvSpPr>
          <p:spPr bwMode="auto">
            <a:xfrm>
              <a:off x="3020" y="2217"/>
              <a:ext cx="154"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10</a:t>
              </a:r>
              <a:endParaRPr lang="sv-SE" altLang="sv-SE">
                <a:cs typeface="Arial" pitchFamily="34" charset="0"/>
              </a:endParaRPr>
            </a:p>
          </p:txBody>
        </p:sp>
        <p:sp>
          <p:nvSpPr>
            <p:cNvPr id="62" name="Rectangle 153"/>
            <p:cNvSpPr>
              <a:spLocks noChangeArrowheads="1"/>
            </p:cNvSpPr>
            <p:nvPr/>
          </p:nvSpPr>
          <p:spPr bwMode="auto">
            <a:xfrm>
              <a:off x="3020" y="2097"/>
              <a:ext cx="154" cy="156"/>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20</a:t>
              </a:r>
              <a:endParaRPr lang="sv-SE" altLang="sv-SE">
                <a:cs typeface="Arial" pitchFamily="34" charset="0"/>
              </a:endParaRPr>
            </a:p>
          </p:txBody>
        </p:sp>
        <p:sp>
          <p:nvSpPr>
            <p:cNvPr id="63" name="Rectangle 154"/>
            <p:cNvSpPr>
              <a:spLocks noChangeArrowheads="1"/>
            </p:cNvSpPr>
            <p:nvPr/>
          </p:nvSpPr>
          <p:spPr bwMode="auto">
            <a:xfrm>
              <a:off x="3020" y="1976"/>
              <a:ext cx="154"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30</a:t>
              </a:r>
              <a:endParaRPr lang="sv-SE" altLang="sv-SE">
                <a:cs typeface="Arial" pitchFamily="34" charset="0"/>
              </a:endParaRPr>
            </a:p>
          </p:txBody>
        </p:sp>
        <p:sp>
          <p:nvSpPr>
            <p:cNvPr id="64" name="Rectangle 155"/>
            <p:cNvSpPr>
              <a:spLocks noChangeArrowheads="1"/>
            </p:cNvSpPr>
            <p:nvPr/>
          </p:nvSpPr>
          <p:spPr bwMode="auto">
            <a:xfrm>
              <a:off x="3020" y="1856"/>
              <a:ext cx="154"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40</a:t>
              </a:r>
              <a:endParaRPr lang="sv-SE" altLang="sv-SE">
                <a:cs typeface="Arial" pitchFamily="34" charset="0"/>
              </a:endParaRPr>
            </a:p>
          </p:txBody>
        </p:sp>
        <p:sp>
          <p:nvSpPr>
            <p:cNvPr id="65" name="Rectangle 156"/>
            <p:cNvSpPr>
              <a:spLocks noChangeArrowheads="1"/>
            </p:cNvSpPr>
            <p:nvPr/>
          </p:nvSpPr>
          <p:spPr bwMode="auto">
            <a:xfrm>
              <a:off x="3020" y="1736"/>
              <a:ext cx="154"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50</a:t>
              </a:r>
              <a:endParaRPr lang="sv-SE" altLang="sv-SE">
                <a:cs typeface="Arial" pitchFamily="34" charset="0"/>
              </a:endParaRPr>
            </a:p>
          </p:txBody>
        </p:sp>
        <p:sp>
          <p:nvSpPr>
            <p:cNvPr id="66" name="Rectangle 157"/>
            <p:cNvSpPr>
              <a:spLocks noChangeArrowheads="1"/>
            </p:cNvSpPr>
            <p:nvPr/>
          </p:nvSpPr>
          <p:spPr bwMode="auto">
            <a:xfrm>
              <a:off x="3020" y="1616"/>
              <a:ext cx="154"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60</a:t>
              </a:r>
              <a:endParaRPr lang="sv-SE" altLang="sv-SE">
                <a:cs typeface="Arial" pitchFamily="34" charset="0"/>
              </a:endParaRPr>
            </a:p>
          </p:txBody>
        </p:sp>
        <p:sp>
          <p:nvSpPr>
            <p:cNvPr id="67" name="Rectangle 158"/>
            <p:cNvSpPr>
              <a:spLocks noChangeArrowheads="1"/>
            </p:cNvSpPr>
            <p:nvPr/>
          </p:nvSpPr>
          <p:spPr bwMode="auto">
            <a:xfrm>
              <a:off x="3020" y="1496"/>
              <a:ext cx="154" cy="156"/>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70</a:t>
              </a:r>
              <a:endParaRPr lang="sv-SE" altLang="sv-SE">
                <a:cs typeface="Arial" pitchFamily="34" charset="0"/>
              </a:endParaRPr>
            </a:p>
          </p:txBody>
        </p:sp>
        <p:sp>
          <p:nvSpPr>
            <p:cNvPr id="68" name="Rectangle 159"/>
            <p:cNvSpPr>
              <a:spLocks noChangeArrowheads="1"/>
            </p:cNvSpPr>
            <p:nvPr/>
          </p:nvSpPr>
          <p:spPr bwMode="auto">
            <a:xfrm>
              <a:off x="3020" y="1375"/>
              <a:ext cx="154" cy="157"/>
            </a:xfrm>
            <a:prstGeom prst="rect">
              <a:avLst/>
            </a:prstGeom>
            <a:noFill/>
            <a:ln w="9525">
              <a:noFill/>
              <a:miter lim="800000"/>
              <a:headEnd/>
              <a:tailEnd/>
            </a:ln>
          </p:spPr>
          <p:txBody>
            <a:bodyPr wrap="none" lIns="0" tIns="0" rIns="0" bIns="0">
              <a:spAutoFit/>
            </a:bodyPr>
            <a:lstStyle/>
            <a:p>
              <a:pPr eaLnBrk="1" hangingPunct="1"/>
              <a:r>
                <a:rPr lang="sv-SE" altLang="sv-SE" sz="1200">
                  <a:solidFill>
                    <a:srgbClr val="000000"/>
                  </a:solidFill>
                  <a:latin typeface="Calibri" pitchFamily="34" charset="0"/>
                  <a:cs typeface="Arial" pitchFamily="34" charset="0"/>
                </a:rPr>
                <a:t>80</a:t>
              </a:r>
              <a:endParaRPr lang="sv-SE" altLang="sv-SE">
                <a:cs typeface="Arial" pitchFamily="34" charset="0"/>
              </a:endParaRPr>
            </a:p>
          </p:txBody>
        </p:sp>
        <p:sp>
          <p:nvSpPr>
            <p:cNvPr id="69" name="Rectangle 167"/>
            <p:cNvSpPr>
              <a:spLocks noChangeArrowheads="1"/>
            </p:cNvSpPr>
            <p:nvPr/>
          </p:nvSpPr>
          <p:spPr bwMode="auto">
            <a:xfrm>
              <a:off x="4136" y="2684"/>
              <a:ext cx="0" cy="174"/>
            </a:xfrm>
            <a:prstGeom prst="rect">
              <a:avLst/>
            </a:prstGeom>
            <a:noFill/>
            <a:ln w="9525">
              <a:noFill/>
              <a:miter lim="800000"/>
              <a:headEnd/>
              <a:tailEnd/>
            </a:ln>
          </p:spPr>
          <p:txBody>
            <a:bodyPr wrap="none" lIns="0" tIns="0" rIns="0" bIns="0">
              <a:spAutoFit/>
            </a:bodyPr>
            <a:lstStyle/>
            <a:p>
              <a:pPr eaLnBrk="1" hangingPunct="1"/>
              <a:endParaRPr lang="sv-SE" altLang="sv-SE">
                <a:cs typeface="Arial" pitchFamily="34" charset="0"/>
              </a:endParaRPr>
            </a:p>
          </p:txBody>
        </p:sp>
        <p:sp>
          <p:nvSpPr>
            <p:cNvPr id="70" name="Freeform 173"/>
            <p:cNvSpPr>
              <a:spLocks/>
            </p:cNvSpPr>
            <p:nvPr/>
          </p:nvSpPr>
          <p:spPr bwMode="auto">
            <a:xfrm>
              <a:off x="4659" y="1945"/>
              <a:ext cx="199" cy="17"/>
            </a:xfrm>
            <a:custGeom>
              <a:avLst/>
              <a:gdLst>
                <a:gd name="T0" fmla="*/ 0 w 560"/>
                <a:gd name="T1" fmla="*/ 0 h 48"/>
                <a:gd name="T2" fmla="*/ 0 w 560"/>
                <a:gd name="T3" fmla="*/ 0 h 48"/>
                <a:gd name="T4" fmla="*/ 0 w 560"/>
                <a:gd name="T5" fmla="*/ 0 h 48"/>
                <a:gd name="T6" fmla="*/ 0 w 560"/>
                <a:gd name="T7" fmla="*/ 0 h 48"/>
                <a:gd name="T8" fmla="*/ 0 w 560"/>
                <a:gd name="T9" fmla="*/ 0 h 48"/>
                <a:gd name="T10" fmla="*/ 0 w 560"/>
                <a:gd name="T11" fmla="*/ 0 h 48"/>
                <a:gd name="T12" fmla="*/ 0 w 560"/>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48">
                  <a:moveTo>
                    <a:pt x="24" y="0"/>
                  </a:moveTo>
                  <a:lnTo>
                    <a:pt x="536" y="0"/>
                  </a:lnTo>
                  <a:cubicBezTo>
                    <a:pt x="550" y="0"/>
                    <a:pt x="560" y="11"/>
                    <a:pt x="560" y="24"/>
                  </a:cubicBezTo>
                  <a:cubicBezTo>
                    <a:pt x="560" y="38"/>
                    <a:pt x="550" y="48"/>
                    <a:pt x="536" y="48"/>
                  </a:cubicBezTo>
                  <a:lnTo>
                    <a:pt x="24" y="48"/>
                  </a:lnTo>
                  <a:cubicBezTo>
                    <a:pt x="11" y="48"/>
                    <a:pt x="0" y="38"/>
                    <a:pt x="0" y="24"/>
                  </a:cubicBezTo>
                  <a:cubicBezTo>
                    <a:pt x="0" y="11"/>
                    <a:pt x="11" y="0"/>
                    <a:pt x="24" y="0"/>
                  </a:cubicBezTo>
                  <a:close/>
                </a:path>
              </a:pathLst>
            </a:custGeom>
            <a:solidFill>
              <a:srgbClr val="4A7EBB"/>
            </a:solidFill>
            <a:ln w="9525" cap="flat">
              <a:solidFill>
                <a:srgbClr val="4A7EBB"/>
              </a:solidFill>
              <a:prstDash val="solid"/>
              <a:bevel/>
              <a:headEnd/>
              <a:tailEnd/>
            </a:ln>
          </p:spPr>
          <p:txBody>
            <a:bodyPr/>
            <a:lstStyle/>
            <a:p>
              <a:endParaRPr lang="sv-SE"/>
            </a:p>
          </p:txBody>
        </p:sp>
        <p:sp>
          <p:nvSpPr>
            <p:cNvPr id="71" name="Freeform 175"/>
            <p:cNvSpPr>
              <a:spLocks/>
            </p:cNvSpPr>
            <p:nvPr/>
          </p:nvSpPr>
          <p:spPr bwMode="auto">
            <a:xfrm>
              <a:off x="4659" y="2235"/>
              <a:ext cx="199" cy="17"/>
            </a:xfrm>
            <a:custGeom>
              <a:avLst/>
              <a:gdLst>
                <a:gd name="T0" fmla="*/ 0 w 560"/>
                <a:gd name="T1" fmla="*/ 0 h 48"/>
                <a:gd name="T2" fmla="*/ 0 w 560"/>
                <a:gd name="T3" fmla="*/ 0 h 48"/>
                <a:gd name="T4" fmla="*/ 0 w 560"/>
                <a:gd name="T5" fmla="*/ 0 h 48"/>
                <a:gd name="T6" fmla="*/ 0 w 560"/>
                <a:gd name="T7" fmla="*/ 0 h 48"/>
                <a:gd name="T8" fmla="*/ 0 w 560"/>
                <a:gd name="T9" fmla="*/ 0 h 48"/>
                <a:gd name="T10" fmla="*/ 0 w 560"/>
                <a:gd name="T11" fmla="*/ 0 h 48"/>
                <a:gd name="T12" fmla="*/ 0 w 560"/>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48">
                  <a:moveTo>
                    <a:pt x="24" y="0"/>
                  </a:moveTo>
                  <a:lnTo>
                    <a:pt x="536" y="0"/>
                  </a:lnTo>
                  <a:cubicBezTo>
                    <a:pt x="550" y="0"/>
                    <a:pt x="560" y="11"/>
                    <a:pt x="560" y="24"/>
                  </a:cubicBezTo>
                  <a:cubicBezTo>
                    <a:pt x="560" y="38"/>
                    <a:pt x="550" y="48"/>
                    <a:pt x="536" y="48"/>
                  </a:cubicBezTo>
                  <a:lnTo>
                    <a:pt x="24" y="48"/>
                  </a:lnTo>
                  <a:cubicBezTo>
                    <a:pt x="11" y="48"/>
                    <a:pt x="0" y="38"/>
                    <a:pt x="0" y="24"/>
                  </a:cubicBezTo>
                  <a:cubicBezTo>
                    <a:pt x="0" y="11"/>
                    <a:pt x="11" y="0"/>
                    <a:pt x="24" y="0"/>
                  </a:cubicBezTo>
                  <a:close/>
                </a:path>
              </a:pathLst>
            </a:custGeom>
            <a:solidFill>
              <a:srgbClr val="BE4B48"/>
            </a:solidFill>
            <a:ln w="9525" cap="flat">
              <a:solidFill>
                <a:srgbClr val="BE4B48"/>
              </a:solidFill>
              <a:prstDash val="solid"/>
              <a:bevel/>
              <a:headEnd/>
              <a:tailEnd/>
            </a:ln>
          </p:spPr>
          <p:txBody>
            <a:bodyPr/>
            <a:lstStyle/>
            <a:p>
              <a:endParaRPr lang="sv-SE"/>
            </a:p>
          </p:txBody>
        </p:sp>
        <p:sp>
          <p:nvSpPr>
            <p:cNvPr id="72" name="Freeform 178"/>
            <p:cNvSpPr>
              <a:spLocks/>
            </p:cNvSpPr>
            <p:nvPr/>
          </p:nvSpPr>
          <p:spPr bwMode="auto">
            <a:xfrm>
              <a:off x="4659" y="2531"/>
              <a:ext cx="199" cy="17"/>
            </a:xfrm>
            <a:custGeom>
              <a:avLst/>
              <a:gdLst>
                <a:gd name="T0" fmla="*/ 0 w 560"/>
                <a:gd name="T1" fmla="*/ 0 h 48"/>
                <a:gd name="T2" fmla="*/ 0 w 560"/>
                <a:gd name="T3" fmla="*/ 0 h 48"/>
                <a:gd name="T4" fmla="*/ 0 w 560"/>
                <a:gd name="T5" fmla="*/ 0 h 48"/>
                <a:gd name="T6" fmla="*/ 0 w 560"/>
                <a:gd name="T7" fmla="*/ 0 h 48"/>
                <a:gd name="T8" fmla="*/ 0 w 560"/>
                <a:gd name="T9" fmla="*/ 0 h 48"/>
                <a:gd name="T10" fmla="*/ 0 w 560"/>
                <a:gd name="T11" fmla="*/ 0 h 48"/>
                <a:gd name="T12" fmla="*/ 0 w 560"/>
                <a:gd name="T13" fmla="*/ 0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48">
                  <a:moveTo>
                    <a:pt x="24" y="0"/>
                  </a:moveTo>
                  <a:lnTo>
                    <a:pt x="536" y="0"/>
                  </a:lnTo>
                  <a:cubicBezTo>
                    <a:pt x="550" y="0"/>
                    <a:pt x="560" y="11"/>
                    <a:pt x="560" y="24"/>
                  </a:cubicBezTo>
                  <a:cubicBezTo>
                    <a:pt x="560" y="38"/>
                    <a:pt x="550" y="48"/>
                    <a:pt x="536" y="48"/>
                  </a:cubicBezTo>
                  <a:lnTo>
                    <a:pt x="24" y="48"/>
                  </a:lnTo>
                  <a:cubicBezTo>
                    <a:pt x="11" y="48"/>
                    <a:pt x="0" y="38"/>
                    <a:pt x="0" y="24"/>
                  </a:cubicBezTo>
                  <a:cubicBezTo>
                    <a:pt x="0" y="11"/>
                    <a:pt x="11" y="0"/>
                    <a:pt x="24" y="0"/>
                  </a:cubicBezTo>
                  <a:close/>
                </a:path>
              </a:pathLst>
            </a:custGeom>
            <a:solidFill>
              <a:srgbClr val="98B954"/>
            </a:solidFill>
            <a:ln w="9525" cap="flat">
              <a:solidFill>
                <a:srgbClr val="98B954"/>
              </a:solidFill>
              <a:prstDash val="solid"/>
              <a:bevel/>
              <a:headEnd/>
              <a:tailEnd/>
            </a:ln>
          </p:spPr>
          <p:txBody>
            <a:bodyPr/>
            <a:lstStyle/>
            <a:p>
              <a:endParaRPr lang="sv-SE"/>
            </a:p>
          </p:txBody>
        </p:sp>
        <p:sp>
          <p:nvSpPr>
            <p:cNvPr id="73" name="Freeform 180"/>
            <p:cNvSpPr>
              <a:spLocks noEditPoints="1"/>
            </p:cNvSpPr>
            <p:nvPr/>
          </p:nvSpPr>
          <p:spPr bwMode="auto">
            <a:xfrm>
              <a:off x="2931" y="1347"/>
              <a:ext cx="2604" cy="1921"/>
            </a:xfrm>
            <a:custGeom>
              <a:avLst/>
              <a:gdLst>
                <a:gd name="T0" fmla="*/ 0 w 7328"/>
                <a:gd name="T1" fmla="*/ 0 h 5296"/>
                <a:gd name="T2" fmla="*/ 0 w 7328"/>
                <a:gd name="T3" fmla="*/ 0 h 5296"/>
                <a:gd name="T4" fmla="*/ 1 w 7328"/>
                <a:gd name="T5" fmla="*/ 0 h 5296"/>
                <a:gd name="T6" fmla="*/ 1 w 7328"/>
                <a:gd name="T7" fmla="*/ 0 h 5296"/>
                <a:gd name="T8" fmla="*/ 1 w 7328"/>
                <a:gd name="T9" fmla="*/ 0 h 5296"/>
                <a:gd name="T10" fmla="*/ 1 w 7328"/>
                <a:gd name="T11" fmla="*/ 0 h 5296"/>
                <a:gd name="T12" fmla="*/ 0 w 7328"/>
                <a:gd name="T13" fmla="*/ 0 h 5296"/>
                <a:gd name="T14" fmla="*/ 0 w 7328"/>
                <a:gd name="T15" fmla="*/ 0 h 5296"/>
                <a:gd name="T16" fmla="*/ 0 w 7328"/>
                <a:gd name="T17" fmla="*/ 0 h 5296"/>
                <a:gd name="T18" fmla="*/ 0 w 7328"/>
                <a:gd name="T19" fmla="*/ 0 h 5296"/>
                <a:gd name="T20" fmla="*/ 0 w 7328"/>
                <a:gd name="T21" fmla="*/ 0 h 5296"/>
                <a:gd name="T22" fmla="*/ 1 w 7328"/>
                <a:gd name="T23" fmla="*/ 0 h 5296"/>
                <a:gd name="T24" fmla="*/ 1 w 7328"/>
                <a:gd name="T25" fmla="*/ 0 h 5296"/>
                <a:gd name="T26" fmla="*/ 1 w 7328"/>
                <a:gd name="T27" fmla="*/ 0 h 5296"/>
                <a:gd name="T28" fmla="*/ 1 w 7328"/>
                <a:gd name="T29" fmla="*/ 0 h 5296"/>
                <a:gd name="T30" fmla="*/ 0 w 7328"/>
                <a:gd name="T31" fmla="*/ 0 h 5296"/>
                <a:gd name="T32" fmla="*/ 0 w 7328"/>
                <a:gd name="T33" fmla="*/ 0 h 5296"/>
                <a:gd name="T34" fmla="*/ 0 w 7328"/>
                <a:gd name="T35" fmla="*/ 0 h 52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28" h="5296">
                  <a:moveTo>
                    <a:pt x="0" y="8"/>
                  </a:moveTo>
                  <a:cubicBezTo>
                    <a:pt x="0" y="4"/>
                    <a:pt x="4" y="0"/>
                    <a:pt x="8" y="0"/>
                  </a:cubicBezTo>
                  <a:lnTo>
                    <a:pt x="7320" y="0"/>
                  </a:lnTo>
                  <a:cubicBezTo>
                    <a:pt x="7325" y="0"/>
                    <a:pt x="7328" y="4"/>
                    <a:pt x="7328" y="8"/>
                  </a:cubicBezTo>
                  <a:lnTo>
                    <a:pt x="7328" y="5288"/>
                  </a:lnTo>
                  <a:cubicBezTo>
                    <a:pt x="7328" y="5293"/>
                    <a:pt x="7325" y="5296"/>
                    <a:pt x="7320" y="5296"/>
                  </a:cubicBezTo>
                  <a:lnTo>
                    <a:pt x="8" y="5296"/>
                  </a:lnTo>
                  <a:cubicBezTo>
                    <a:pt x="4" y="5296"/>
                    <a:pt x="0" y="5293"/>
                    <a:pt x="0" y="5288"/>
                  </a:cubicBezTo>
                  <a:lnTo>
                    <a:pt x="0" y="8"/>
                  </a:lnTo>
                  <a:close/>
                  <a:moveTo>
                    <a:pt x="16" y="5288"/>
                  </a:moveTo>
                  <a:lnTo>
                    <a:pt x="8" y="5280"/>
                  </a:lnTo>
                  <a:lnTo>
                    <a:pt x="7320" y="5280"/>
                  </a:lnTo>
                  <a:lnTo>
                    <a:pt x="7312" y="5288"/>
                  </a:lnTo>
                  <a:lnTo>
                    <a:pt x="7312" y="8"/>
                  </a:lnTo>
                  <a:lnTo>
                    <a:pt x="7320" y="16"/>
                  </a:lnTo>
                  <a:lnTo>
                    <a:pt x="8" y="16"/>
                  </a:lnTo>
                  <a:lnTo>
                    <a:pt x="16" y="8"/>
                  </a:lnTo>
                  <a:lnTo>
                    <a:pt x="16" y="5288"/>
                  </a:lnTo>
                  <a:close/>
                </a:path>
              </a:pathLst>
            </a:custGeom>
            <a:solidFill>
              <a:srgbClr val="868686"/>
            </a:solidFill>
            <a:ln w="0" cap="flat">
              <a:solidFill>
                <a:srgbClr val="868686"/>
              </a:solidFill>
              <a:prstDash val="solid"/>
              <a:round/>
              <a:headEnd/>
              <a:tailEnd/>
            </a:ln>
          </p:spPr>
          <p:txBody>
            <a:bodyPr/>
            <a:lstStyle/>
            <a:p>
              <a:endParaRPr lang="sv-SE"/>
            </a:p>
          </p:txBody>
        </p:sp>
      </p:grpSp>
      <p:sp>
        <p:nvSpPr>
          <p:cNvPr id="74" name="Rectangle 129"/>
          <p:cNvSpPr>
            <a:spLocks noChangeArrowheads="1"/>
          </p:cNvSpPr>
          <p:nvPr/>
        </p:nvSpPr>
        <p:spPr bwMode="auto">
          <a:xfrm>
            <a:off x="7772278" y="3772992"/>
            <a:ext cx="865187" cy="230187"/>
          </a:xfrm>
          <a:prstGeom prst="rect">
            <a:avLst/>
          </a:prstGeom>
          <a:noFill/>
          <a:ln w="9525">
            <a:noFill/>
            <a:miter lim="800000"/>
            <a:headEnd/>
            <a:tailEnd/>
          </a:ln>
        </p:spPr>
        <p:txBody>
          <a:bodyPr wrap="none" lIns="0" tIns="0" rIns="0" bIns="0">
            <a:spAutoFit/>
          </a:bodyPr>
          <a:lstStyle/>
          <a:p>
            <a:pPr eaLnBrk="1" hangingPunct="1"/>
            <a:r>
              <a:rPr lang="sv-SE" altLang="sv-SE" sz="1500" dirty="0">
                <a:solidFill>
                  <a:srgbClr val="000000"/>
                </a:solidFill>
                <a:latin typeface="Calibri" pitchFamily="34" charset="0"/>
                <a:cs typeface="Arial" pitchFamily="34" charset="0"/>
              </a:rPr>
              <a:t>HÖGSKOLA</a:t>
            </a:r>
            <a:endParaRPr lang="sv-SE" altLang="sv-SE" dirty="0">
              <a:cs typeface="Arial" pitchFamily="34" charset="0"/>
            </a:endParaRPr>
          </a:p>
        </p:txBody>
      </p:sp>
      <p:sp>
        <p:nvSpPr>
          <p:cNvPr id="75" name="Rectangle 131"/>
          <p:cNvSpPr>
            <a:spLocks noChangeArrowheads="1"/>
          </p:cNvSpPr>
          <p:nvPr/>
        </p:nvSpPr>
        <p:spPr bwMode="auto">
          <a:xfrm>
            <a:off x="7748588" y="4227809"/>
            <a:ext cx="1079500" cy="230188"/>
          </a:xfrm>
          <a:prstGeom prst="rect">
            <a:avLst/>
          </a:prstGeom>
          <a:noFill/>
          <a:ln w="9525">
            <a:noFill/>
            <a:miter lim="800000"/>
            <a:headEnd/>
            <a:tailEnd/>
          </a:ln>
        </p:spPr>
        <p:txBody>
          <a:bodyPr wrap="none" lIns="0" tIns="0" rIns="0" bIns="0">
            <a:spAutoFit/>
          </a:bodyPr>
          <a:lstStyle/>
          <a:p>
            <a:pPr eaLnBrk="1" hangingPunct="1"/>
            <a:r>
              <a:rPr lang="sv-SE" altLang="sv-SE" sz="1500" dirty="0">
                <a:solidFill>
                  <a:srgbClr val="000000"/>
                </a:solidFill>
                <a:latin typeface="Calibri" pitchFamily="34" charset="0"/>
                <a:cs typeface="Arial" pitchFamily="34" charset="0"/>
              </a:rPr>
              <a:t>GYMNASIUM </a:t>
            </a:r>
            <a:endParaRPr lang="sv-SE" altLang="sv-SE" dirty="0">
              <a:cs typeface="Arial" pitchFamily="34" charset="0"/>
            </a:endParaRPr>
          </a:p>
        </p:txBody>
      </p:sp>
      <p:sp>
        <p:nvSpPr>
          <p:cNvPr id="76" name="Rectangle 134"/>
          <p:cNvSpPr>
            <a:spLocks noChangeArrowheads="1"/>
          </p:cNvSpPr>
          <p:nvPr/>
        </p:nvSpPr>
        <p:spPr bwMode="auto">
          <a:xfrm>
            <a:off x="7756457" y="4688216"/>
            <a:ext cx="1087437" cy="230187"/>
          </a:xfrm>
          <a:prstGeom prst="rect">
            <a:avLst/>
          </a:prstGeom>
          <a:noFill/>
          <a:ln w="9525">
            <a:noFill/>
            <a:miter lim="800000"/>
            <a:headEnd/>
            <a:tailEnd/>
          </a:ln>
        </p:spPr>
        <p:txBody>
          <a:bodyPr wrap="none" lIns="0" tIns="0" rIns="0" bIns="0">
            <a:spAutoFit/>
          </a:bodyPr>
          <a:lstStyle/>
          <a:p>
            <a:pPr eaLnBrk="1" hangingPunct="1"/>
            <a:r>
              <a:rPr lang="sv-SE" altLang="sv-SE" sz="1500" dirty="0">
                <a:solidFill>
                  <a:srgbClr val="000000"/>
                </a:solidFill>
                <a:latin typeface="Calibri" pitchFamily="34" charset="0"/>
                <a:cs typeface="Arial" pitchFamily="34" charset="0"/>
              </a:rPr>
              <a:t>GRUNDSKOLA</a:t>
            </a:r>
            <a:endParaRPr lang="sv-SE" altLang="sv-SE" dirty="0">
              <a:cs typeface="Arial" pitchFamily="34" charset="0"/>
            </a:endParaRPr>
          </a:p>
        </p:txBody>
      </p:sp>
      <p:sp>
        <p:nvSpPr>
          <p:cNvPr id="77" name="textruta 187"/>
          <p:cNvSpPr txBox="1">
            <a:spLocks noChangeArrowheads="1"/>
          </p:cNvSpPr>
          <p:nvPr/>
        </p:nvSpPr>
        <p:spPr bwMode="auto">
          <a:xfrm rot="-5400000">
            <a:off x="4860132" y="4728046"/>
            <a:ext cx="1176338"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1990-1994</a:t>
            </a:r>
          </a:p>
        </p:txBody>
      </p:sp>
      <p:sp>
        <p:nvSpPr>
          <p:cNvPr id="78" name="textruta 188"/>
          <p:cNvSpPr txBox="1">
            <a:spLocks noChangeArrowheads="1"/>
          </p:cNvSpPr>
          <p:nvPr/>
        </p:nvSpPr>
        <p:spPr bwMode="auto">
          <a:xfrm rot="-5400000">
            <a:off x="5380832" y="4728046"/>
            <a:ext cx="1176338"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1995-1998</a:t>
            </a:r>
          </a:p>
        </p:txBody>
      </p:sp>
      <p:sp>
        <p:nvSpPr>
          <p:cNvPr id="79" name="textruta 189"/>
          <p:cNvSpPr txBox="1">
            <a:spLocks noChangeArrowheads="1"/>
          </p:cNvSpPr>
          <p:nvPr/>
        </p:nvSpPr>
        <p:spPr bwMode="auto">
          <a:xfrm rot="-5400000">
            <a:off x="5939632" y="4728046"/>
            <a:ext cx="1176338"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1999-2002</a:t>
            </a:r>
          </a:p>
        </p:txBody>
      </p:sp>
      <p:sp>
        <p:nvSpPr>
          <p:cNvPr id="80" name="textruta 190"/>
          <p:cNvSpPr txBox="1">
            <a:spLocks noChangeArrowheads="1"/>
          </p:cNvSpPr>
          <p:nvPr/>
        </p:nvSpPr>
        <p:spPr bwMode="auto">
          <a:xfrm rot="-5400000">
            <a:off x="6493669" y="4728046"/>
            <a:ext cx="1176338" cy="307975"/>
          </a:xfrm>
          <a:prstGeom prst="rect">
            <a:avLst/>
          </a:prstGeom>
          <a:noFill/>
          <a:ln w="9525">
            <a:noFill/>
            <a:miter lim="800000"/>
            <a:headEnd/>
            <a:tailEnd/>
          </a:ln>
        </p:spPr>
        <p:txBody>
          <a:bodyPr wrap="none">
            <a:spAutoFit/>
          </a:bodyPr>
          <a:lstStyle/>
          <a:p>
            <a:pPr eaLnBrk="1" hangingPunct="1"/>
            <a:r>
              <a:rPr lang="sv-SE" altLang="sv-SE" sz="1400">
                <a:latin typeface="Verdana" pitchFamily="34" charset="0"/>
              </a:rPr>
              <a:t>2003-2006</a:t>
            </a:r>
          </a:p>
        </p:txBody>
      </p:sp>
      <p:sp>
        <p:nvSpPr>
          <p:cNvPr id="2" name="textruta 1"/>
          <p:cNvSpPr txBox="1"/>
          <p:nvPr/>
        </p:nvSpPr>
        <p:spPr>
          <a:xfrm>
            <a:off x="231775" y="5733256"/>
            <a:ext cx="8722644" cy="523220"/>
          </a:xfrm>
          <a:prstGeom prst="rect">
            <a:avLst/>
          </a:prstGeom>
          <a:noFill/>
        </p:spPr>
        <p:txBody>
          <a:bodyPr wrap="none" rtlCol="0">
            <a:spAutoFit/>
          </a:bodyPr>
          <a:lstStyle/>
          <a:p>
            <a:r>
              <a:rPr lang="en-US" sz="1400" dirty="0"/>
              <a:t>Norberg M, </a:t>
            </a:r>
            <a:r>
              <a:rPr lang="en-US" sz="1400" dirty="0" err="1"/>
              <a:t>Blomstedt</a:t>
            </a:r>
            <a:r>
              <a:rPr lang="en-US" sz="1400" dirty="0"/>
              <a:t> Y, </a:t>
            </a:r>
            <a:r>
              <a:rPr lang="en-US" sz="1400" dirty="0" err="1"/>
              <a:t>Lonnberg</a:t>
            </a:r>
            <a:r>
              <a:rPr lang="en-US" sz="1400" dirty="0"/>
              <a:t> G, Nystrom L, </a:t>
            </a:r>
            <a:r>
              <a:rPr lang="en-US" sz="1400" dirty="0" err="1"/>
              <a:t>Stenlund</a:t>
            </a:r>
            <a:r>
              <a:rPr lang="en-US" sz="1400" dirty="0"/>
              <a:t> H, Wall S, et al. Community participation and </a:t>
            </a:r>
            <a:r>
              <a:rPr lang="en-US" sz="1400" dirty="0" smtClean="0"/>
              <a:t>sustainability</a:t>
            </a:r>
          </a:p>
          <a:p>
            <a:r>
              <a:rPr lang="en-US" sz="1400" dirty="0" smtClean="0"/>
              <a:t>-</a:t>
            </a:r>
            <a:r>
              <a:rPr lang="en-US" sz="1400" dirty="0"/>
              <a:t>evidence over 25 years in the </a:t>
            </a:r>
            <a:r>
              <a:rPr lang="en-US" sz="1400" dirty="0" err="1"/>
              <a:t>Vasterbotten</a:t>
            </a:r>
            <a:r>
              <a:rPr lang="en-US" sz="1400" dirty="0"/>
              <a:t> Intervention </a:t>
            </a:r>
            <a:r>
              <a:rPr lang="en-US" sz="1400" dirty="0" err="1"/>
              <a:t>Programme</a:t>
            </a:r>
            <a:r>
              <a:rPr lang="en-US" sz="1400" dirty="0"/>
              <a:t>. Glob Health Action. 2012;5:1-9.</a:t>
            </a:r>
            <a:endParaRPr lang="sv-SE" sz="1400"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Vilka </a:t>
            </a:r>
            <a:r>
              <a:rPr lang="sv-SE" sz="3200" dirty="0" smtClean="0">
                <a:solidFill>
                  <a:srgbClr val="02AE1F"/>
                </a:solidFill>
                <a:latin typeface="Arial" charset="0"/>
              </a:rPr>
              <a:t>deltar i riktade hälsosamtal?</a:t>
            </a:r>
            <a:endParaRPr lang="sv-SE" sz="3200" dirty="0">
              <a:solidFill>
                <a:srgbClr val="000000"/>
              </a:solidFill>
              <a:latin typeface="Arial" charset="0"/>
            </a:endParaRPr>
          </a:p>
        </p:txBody>
      </p:sp>
      <p:sp>
        <p:nvSpPr>
          <p:cNvPr id="9" name="Rubrik 1"/>
          <p:cNvSpPr txBox="1">
            <a:spLocks/>
          </p:cNvSpPr>
          <p:nvPr/>
        </p:nvSpPr>
        <p:spPr>
          <a:xfrm>
            <a:off x="768350" y="1340768"/>
            <a:ext cx="7289800" cy="1498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altLang="en-US" sz="3200" dirty="0" smtClean="0"/>
              <a:t>VHU: Andel deltagare för olika grupper</a:t>
            </a:r>
          </a:p>
          <a:p>
            <a:pPr algn="l"/>
            <a:r>
              <a:rPr lang="sv-SE" altLang="en-US" sz="3200" dirty="0" smtClean="0"/>
              <a:t>     </a:t>
            </a:r>
          </a:p>
          <a:p>
            <a:pPr algn="l"/>
            <a:r>
              <a:rPr lang="sv-SE" altLang="en-US" sz="3200" dirty="0"/>
              <a:t> </a:t>
            </a:r>
            <a:r>
              <a:rPr lang="sv-SE" altLang="en-US" sz="3200" dirty="0" smtClean="0"/>
              <a:t>    Födelseland                  Utbildningsnivå</a:t>
            </a:r>
            <a:endParaRPr lang="en-GB" altLang="en-US" sz="3200" dirty="0" smtClean="0"/>
          </a:p>
        </p:txBody>
      </p:sp>
      <p:pic>
        <p:nvPicPr>
          <p:cNvPr id="10" name="Picture 5"/>
          <p:cNvPicPr>
            <a:picLocks noChangeAspect="1" noChangeArrowheads="1"/>
          </p:cNvPicPr>
          <p:nvPr/>
        </p:nvPicPr>
        <p:blipFill>
          <a:blip r:embed="rId3"/>
          <a:srcRect/>
          <a:stretch>
            <a:fillRect/>
          </a:stretch>
        </p:blipFill>
        <p:spPr>
          <a:xfrm>
            <a:off x="4648200" y="2924944"/>
            <a:ext cx="4038600" cy="2733874"/>
          </a:xfrm>
          <a:prstGeom prst="rect">
            <a:avLst/>
          </a:prstGeom>
          <a:noFill/>
        </p:spPr>
      </p:pic>
      <p:pic>
        <p:nvPicPr>
          <p:cNvPr id="11" name="Picture 7"/>
          <p:cNvPicPr>
            <a:picLocks noChangeAspect="1" noChangeArrowheads="1"/>
          </p:cNvPicPr>
          <p:nvPr/>
        </p:nvPicPr>
        <p:blipFill>
          <a:blip r:embed="rId4"/>
          <a:srcRect/>
          <a:stretch>
            <a:fillRect/>
          </a:stretch>
        </p:blipFill>
        <p:spPr>
          <a:xfrm>
            <a:off x="458788" y="2924944"/>
            <a:ext cx="4035425" cy="2747963"/>
          </a:xfrm>
          <a:prstGeom prst="rect">
            <a:avLst/>
          </a:prstGeom>
          <a:noFill/>
        </p:spPr>
      </p:pic>
      <p:sp>
        <p:nvSpPr>
          <p:cNvPr id="12" name="textruta 11"/>
          <p:cNvSpPr txBox="1"/>
          <p:nvPr/>
        </p:nvSpPr>
        <p:spPr>
          <a:xfrm>
            <a:off x="231775" y="5786100"/>
            <a:ext cx="8722644" cy="523220"/>
          </a:xfrm>
          <a:prstGeom prst="rect">
            <a:avLst/>
          </a:prstGeom>
          <a:noFill/>
        </p:spPr>
        <p:txBody>
          <a:bodyPr wrap="none" rtlCol="0">
            <a:spAutoFit/>
          </a:bodyPr>
          <a:lstStyle/>
          <a:p>
            <a:r>
              <a:rPr lang="en-US" sz="1400" dirty="0"/>
              <a:t>Norberg M, </a:t>
            </a:r>
            <a:r>
              <a:rPr lang="en-US" sz="1400" dirty="0" err="1"/>
              <a:t>Blomstedt</a:t>
            </a:r>
            <a:r>
              <a:rPr lang="en-US" sz="1400" dirty="0"/>
              <a:t> Y, </a:t>
            </a:r>
            <a:r>
              <a:rPr lang="en-US" sz="1400" dirty="0" err="1"/>
              <a:t>Lonnberg</a:t>
            </a:r>
            <a:r>
              <a:rPr lang="en-US" sz="1400" dirty="0"/>
              <a:t> G, Nystrom L, </a:t>
            </a:r>
            <a:r>
              <a:rPr lang="en-US" sz="1400" dirty="0" err="1"/>
              <a:t>Stenlund</a:t>
            </a:r>
            <a:r>
              <a:rPr lang="en-US" sz="1400" dirty="0"/>
              <a:t> H, Wall S, et al. Community participation and </a:t>
            </a:r>
            <a:r>
              <a:rPr lang="en-US" sz="1400" dirty="0" smtClean="0"/>
              <a:t>sustainability</a:t>
            </a:r>
          </a:p>
          <a:p>
            <a:r>
              <a:rPr lang="en-US" sz="1400" dirty="0" smtClean="0"/>
              <a:t>-</a:t>
            </a:r>
            <a:r>
              <a:rPr lang="en-US" sz="1400" dirty="0"/>
              <a:t>evidence over 25 years in the </a:t>
            </a:r>
            <a:r>
              <a:rPr lang="en-US" sz="1400" dirty="0" err="1"/>
              <a:t>Vasterbotten</a:t>
            </a:r>
            <a:r>
              <a:rPr lang="en-US" sz="1400" dirty="0"/>
              <a:t> Intervention </a:t>
            </a:r>
            <a:r>
              <a:rPr lang="en-US" sz="1400" dirty="0" err="1"/>
              <a:t>Programme</a:t>
            </a:r>
            <a:r>
              <a:rPr lang="en-US" sz="1400" dirty="0"/>
              <a:t>. Glob Health Action. 2012;5:1-9.</a:t>
            </a:r>
            <a:endParaRPr lang="sv-SE" sz="1400"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10" name="Platshållare för text 2"/>
          <p:cNvSpPr txBox="1">
            <a:spLocks/>
          </p:cNvSpPr>
          <p:nvPr/>
        </p:nvSpPr>
        <p:spPr bwMode="auto">
          <a:xfrm>
            <a:off x="356791" y="2492897"/>
            <a:ext cx="8424935" cy="3024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50A0"/>
              </a:buClr>
              <a:buChar char="•"/>
              <a:defRPr sz="20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Clr>
                <a:srgbClr val="0050A0"/>
              </a:buClr>
              <a:buFont typeface="Arial" panose="020B0604020202020204" pitchFamily="34" charset="0"/>
              <a:buChar char="•"/>
              <a:defRPr sz="1800">
                <a:solidFill>
                  <a:schemeClr val="tx1"/>
                </a:solidFill>
                <a:latin typeface="+mn-lt"/>
                <a:cs typeface="Arial" panose="020B0604020202020204" pitchFamily="34" charset="0"/>
              </a:defRPr>
            </a:lvl2pPr>
            <a:lvl3pPr marL="1143000" indent="-228600" algn="l" rtl="0" eaLnBrk="0" fontAlgn="base" hangingPunct="0">
              <a:spcBef>
                <a:spcPct val="20000"/>
              </a:spcBef>
              <a:spcAft>
                <a:spcPct val="0"/>
              </a:spcAft>
              <a:buClr>
                <a:srgbClr val="0050A0"/>
              </a:buClr>
              <a:buFont typeface="Arial" panose="020B0604020202020204" pitchFamily="34" charset="0"/>
              <a:buChar char="•"/>
              <a:defRPr sz="1600">
                <a:solidFill>
                  <a:schemeClr val="tx1"/>
                </a:solidFill>
                <a:latin typeface="+mn-lt"/>
                <a:cs typeface="Arial" panose="020B0604020202020204" pitchFamily="34" charset="0"/>
              </a:defRPr>
            </a:lvl3pPr>
            <a:lvl4pPr marL="1600200" indent="-228600" algn="l" rtl="0" eaLnBrk="0" fontAlgn="base" hangingPunct="0">
              <a:spcBef>
                <a:spcPct val="20000"/>
              </a:spcBef>
              <a:spcAft>
                <a:spcPct val="0"/>
              </a:spcAft>
              <a:buClr>
                <a:srgbClr val="0050A0"/>
              </a:buClr>
              <a:buFont typeface="Arial" panose="020B0604020202020204" pitchFamily="34" charset="0"/>
              <a:buChar char="•"/>
              <a:defRPr sz="1400">
                <a:solidFill>
                  <a:schemeClr val="tx1"/>
                </a:solidFill>
                <a:latin typeface="+mn-lt"/>
                <a:cs typeface="Arial" panose="020B0604020202020204" pitchFamily="34" charset="0"/>
              </a:defRPr>
            </a:lvl4pPr>
            <a:lvl5pPr marL="2057400" indent="-228600" algn="l" rtl="0" eaLnBrk="0" fontAlgn="base" hangingPunct="0">
              <a:spcBef>
                <a:spcPct val="20000"/>
              </a:spcBef>
              <a:spcAft>
                <a:spcPct val="0"/>
              </a:spcAft>
              <a:buClr>
                <a:srgbClr val="0050A0"/>
              </a:buClr>
              <a:buFont typeface="Arial" panose="020B0604020202020204" pitchFamily="34" charset="0"/>
              <a:buChar char="•"/>
              <a:defRPr sz="1200">
                <a:solidFill>
                  <a:schemeClr val="tx1"/>
                </a:solidFill>
                <a:latin typeface="+mn-lt"/>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pPr>
            <a:r>
              <a:rPr kumimoji="0" lang="sv-SE" sz="24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Drivs integrerat i primärvården som en del av det ordinarie arbetet</a:t>
            </a:r>
          </a:p>
          <a:p>
            <a:pPr>
              <a:buClrTx/>
            </a:pPr>
            <a:r>
              <a:rPr kumimoji="0" lang="sv-SE" sz="24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Är befolkningsbaserat</a:t>
            </a:r>
          </a:p>
          <a:p>
            <a:pPr>
              <a:buClrTx/>
            </a:pPr>
            <a:r>
              <a:rPr kumimoji="0" lang="sv-SE" sz="24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Kombinerar hälsofrämjande och</a:t>
            </a:r>
            <a:r>
              <a:rPr kumimoji="0" lang="sv-SE" sz="2400" b="0" i="0" u="none" strike="noStrike" kern="0" cap="none" spc="0" normalizeH="0" noProof="0" dirty="0" smtClean="0">
                <a:ln>
                  <a:noFill/>
                </a:ln>
                <a:solidFill>
                  <a:srgbClr val="000000"/>
                </a:solidFill>
                <a:effectLst/>
                <a:uLnTx/>
                <a:uFillTx/>
                <a:latin typeface="Arial"/>
                <a:ea typeface="+mn-ea"/>
                <a:cs typeface="Arial" panose="020B0604020202020204" pitchFamily="34" charset="0"/>
              </a:rPr>
              <a:t> sjukdomsförebyggande </a:t>
            </a:r>
            <a:r>
              <a:rPr kumimoji="0" lang="sv-SE" sz="2400" b="0" i="0" u="none" strike="noStrike" kern="0" cap="none" spc="0" normalizeH="0" baseline="0" noProof="0" dirty="0" err="1" smtClean="0">
                <a:ln>
                  <a:noFill/>
                </a:ln>
                <a:solidFill>
                  <a:srgbClr val="000000"/>
                </a:solidFill>
                <a:effectLst/>
                <a:uLnTx/>
                <a:uFillTx/>
                <a:latin typeface="Arial"/>
                <a:ea typeface="+mn-ea"/>
                <a:cs typeface="Arial" panose="020B0604020202020204" pitchFamily="34" charset="0"/>
              </a:rPr>
              <a:t>lågrisk</a:t>
            </a:r>
            <a:r>
              <a:rPr kumimoji="0" lang="sv-SE" sz="24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 och högriskstrategi</a:t>
            </a:r>
            <a:endParaRPr kumimoji="0" lang="sv-SE" sz="24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 name="Rubrik 1"/>
          <p:cNvSpPr>
            <a:spLocks noGrp="1"/>
          </p:cNvSpPr>
          <p:nvPr>
            <p:ph type="ctrTitle"/>
          </p:nvPr>
        </p:nvSpPr>
        <p:spPr>
          <a:xfrm>
            <a:off x="683568" y="836712"/>
            <a:ext cx="7772400" cy="1440160"/>
          </a:xfrm>
        </p:spPr>
        <p:txBody>
          <a:bodyPr>
            <a:normAutofit/>
          </a:bodyPr>
          <a:lstStyle/>
          <a:p>
            <a:pPr algn="ctr"/>
            <a:r>
              <a:rPr lang="sv-SE" sz="3200" b="1" dirty="0" smtClean="0">
                <a:solidFill>
                  <a:srgbClr val="02AE1F"/>
                </a:solidFill>
                <a:latin typeface="Arial" panose="020B0604020202020204" pitchFamily="34" charset="0"/>
                <a:cs typeface="Arial" panose="020B0604020202020204" pitchFamily="34" charset="0"/>
              </a:rPr>
              <a:t>Vad</a:t>
            </a:r>
            <a:r>
              <a:rPr lang="sv-SE" sz="3200" dirty="0" smtClean="0">
                <a:solidFill>
                  <a:srgbClr val="02AE1F"/>
                </a:solidFill>
                <a:latin typeface="Arial" panose="020B0604020202020204" pitchFamily="34" charset="0"/>
                <a:cs typeface="Arial" panose="020B0604020202020204" pitchFamily="34" charset="0"/>
              </a:rPr>
              <a:t> utmärker det svenska konceptet för riktade hälsosamtal?</a:t>
            </a:r>
            <a:endParaRPr lang="sv-SE" sz="3200" dirty="0">
              <a:solidFill>
                <a:srgbClr val="02AE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Vilka </a:t>
            </a:r>
            <a:r>
              <a:rPr lang="sv-SE" sz="3200" dirty="0" smtClean="0">
                <a:solidFill>
                  <a:srgbClr val="02AE1F"/>
                </a:solidFill>
                <a:latin typeface="Arial" charset="0"/>
              </a:rPr>
              <a:t>deltar i riktade hälsosamtal?</a:t>
            </a:r>
            <a:endParaRPr lang="sv-SE" sz="3200" dirty="0">
              <a:solidFill>
                <a:srgbClr val="000000"/>
              </a:solidFill>
              <a:latin typeface="Arial" charset="0"/>
            </a:endParaRPr>
          </a:p>
        </p:txBody>
      </p:sp>
      <p:sp>
        <p:nvSpPr>
          <p:cNvPr id="9" name="Rubrik 1"/>
          <p:cNvSpPr txBox="1">
            <a:spLocks/>
          </p:cNvSpPr>
          <p:nvPr/>
        </p:nvSpPr>
        <p:spPr>
          <a:xfrm>
            <a:off x="457200" y="1412776"/>
            <a:ext cx="850728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altLang="en-US" sz="3200" dirty="0" smtClean="0">
                <a:latin typeface="+mn-lt"/>
              </a:rPr>
              <a:t>VHU: Andel deltagare i olika inkomstgrupper        </a:t>
            </a:r>
            <a:br>
              <a:rPr lang="sv-SE" altLang="en-US" sz="3200" dirty="0" smtClean="0">
                <a:latin typeface="+mn-lt"/>
              </a:rPr>
            </a:br>
            <a:r>
              <a:rPr lang="sv-SE" altLang="en-US" sz="3200" dirty="0" smtClean="0">
                <a:latin typeface="+mn-lt"/>
              </a:rPr>
              <a:t>              Män                                     Kvinnor</a:t>
            </a:r>
            <a:endParaRPr lang="sv-SE" altLang="en-US" sz="2800" dirty="0" smtClean="0">
              <a:latin typeface="+mn-lt"/>
            </a:endParaRPr>
          </a:p>
        </p:txBody>
      </p:sp>
      <p:sp>
        <p:nvSpPr>
          <p:cNvPr id="10" name="AutoShape 4"/>
          <p:cNvSpPr>
            <a:spLocks noChangeAspect="1" noChangeArrowheads="1"/>
          </p:cNvSpPr>
          <p:nvPr/>
        </p:nvSpPr>
        <p:spPr bwMode="auto">
          <a:xfrm>
            <a:off x="352425" y="3180656"/>
            <a:ext cx="4143375" cy="2740025"/>
          </a:xfrm>
          <a:prstGeom prst="rect">
            <a:avLst/>
          </a:prstGeom>
          <a:noFill/>
          <a:ln w="9525">
            <a:noFill/>
            <a:miter lim="800000"/>
            <a:headEnd/>
            <a:tailEnd/>
          </a:ln>
        </p:spPr>
        <p:txBody>
          <a:bodyPr lIns="91439" tIns="45719" rIns="91439" bIns="45719"/>
          <a:lstStyle/>
          <a:p>
            <a:pPr eaLnBrk="1" hangingPunct="1"/>
            <a:endParaRPr lang="sv-SE" altLang="en-US" sz="2400">
              <a:latin typeface="Verdana" pitchFamily="34" charset="0"/>
              <a:sym typeface="Gill Sans"/>
            </a:endParaRPr>
          </a:p>
        </p:txBody>
      </p:sp>
      <p:pic>
        <p:nvPicPr>
          <p:cNvPr id="11" name="Platshållare för innehåll 60439"/>
          <p:cNvPicPr>
            <a:picLocks noChangeAspect="1"/>
          </p:cNvPicPr>
          <p:nvPr/>
        </p:nvPicPr>
        <p:blipFill>
          <a:blip r:embed="rId3"/>
          <a:srcRect/>
          <a:stretch>
            <a:fillRect/>
          </a:stretch>
        </p:blipFill>
        <p:spPr>
          <a:xfrm>
            <a:off x="4708525" y="2708920"/>
            <a:ext cx="4427538" cy="2808288"/>
          </a:xfrm>
          <a:prstGeom prst="rect">
            <a:avLst/>
          </a:prstGeom>
        </p:spPr>
      </p:pic>
      <p:pic>
        <p:nvPicPr>
          <p:cNvPr id="12" name="Platshållare för innehåll 60441"/>
          <p:cNvPicPr>
            <a:picLocks noChangeAspect="1"/>
          </p:cNvPicPr>
          <p:nvPr/>
        </p:nvPicPr>
        <p:blipFill>
          <a:blip r:embed="rId4"/>
          <a:srcRect/>
          <a:stretch>
            <a:fillRect/>
          </a:stretch>
        </p:blipFill>
        <p:spPr>
          <a:xfrm>
            <a:off x="77788" y="2708920"/>
            <a:ext cx="4575175" cy="2749550"/>
          </a:xfrm>
          <a:prstGeom prst="rect">
            <a:avLst/>
          </a:prstGeom>
        </p:spPr>
      </p:pic>
      <p:sp>
        <p:nvSpPr>
          <p:cNvPr id="13" name="textruta 12"/>
          <p:cNvSpPr txBox="1"/>
          <p:nvPr/>
        </p:nvSpPr>
        <p:spPr>
          <a:xfrm>
            <a:off x="231775" y="5733256"/>
            <a:ext cx="8722644" cy="523220"/>
          </a:xfrm>
          <a:prstGeom prst="rect">
            <a:avLst/>
          </a:prstGeom>
          <a:noFill/>
        </p:spPr>
        <p:txBody>
          <a:bodyPr wrap="none" rtlCol="0">
            <a:spAutoFit/>
          </a:bodyPr>
          <a:lstStyle/>
          <a:p>
            <a:r>
              <a:rPr lang="en-US" sz="1400" dirty="0"/>
              <a:t>Norberg M, </a:t>
            </a:r>
            <a:r>
              <a:rPr lang="en-US" sz="1400" dirty="0" err="1"/>
              <a:t>Blomstedt</a:t>
            </a:r>
            <a:r>
              <a:rPr lang="en-US" sz="1400" dirty="0"/>
              <a:t> Y, </a:t>
            </a:r>
            <a:r>
              <a:rPr lang="en-US" sz="1400" dirty="0" err="1"/>
              <a:t>Lonnberg</a:t>
            </a:r>
            <a:r>
              <a:rPr lang="en-US" sz="1400" dirty="0"/>
              <a:t> G, Nystrom L, </a:t>
            </a:r>
            <a:r>
              <a:rPr lang="en-US" sz="1400" dirty="0" err="1"/>
              <a:t>Stenlund</a:t>
            </a:r>
            <a:r>
              <a:rPr lang="en-US" sz="1400" dirty="0"/>
              <a:t> H, Wall S, et al. Community participation and </a:t>
            </a:r>
            <a:r>
              <a:rPr lang="en-US" sz="1400" dirty="0" smtClean="0"/>
              <a:t>sustainability</a:t>
            </a:r>
          </a:p>
          <a:p>
            <a:r>
              <a:rPr lang="en-US" sz="1400" dirty="0" smtClean="0"/>
              <a:t>-</a:t>
            </a:r>
            <a:r>
              <a:rPr lang="en-US" sz="1400" dirty="0"/>
              <a:t>evidence over 25 years in the </a:t>
            </a:r>
            <a:r>
              <a:rPr lang="en-US" sz="1400" dirty="0" err="1"/>
              <a:t>Vasterbotten</a:t>
            </a:r>
            <a:r>
              <a:rPr lang="en-US" sz="1400" dirty="0"/>
              <a:t> Intervention </a:t>
            </a:r>
            <a:r>
              <a:rPr lang="en-US" sz="1400" dirty="0" err="1"/>
              <a:t>Programme</a:t>
            </a:r>
            <a:r>
              <a:rPr lang="en-US" sz="1400" dirty="0"/>
              <a:t>. Glob Health Action. 2012;5:1-9.</a:t>
            </a:r>
            <a:endParaRPr lang="sv-SE" sz="1400"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pic>
        <p:nvPicPr>
          <p:cNvPr id="10" name="Picture 3"/>
          <p:cNvPicPr>
            <a:picLocks noChangeAspect="1" noChangeArrowheads="1"/>
          </p:cNvPicPr>
          <p:nvPr/>
        </p:nvPicPr>
        <p:blipFill>
          <a:blip r:embed="rId3"/>
          <a:srcRect/>
          <a:stretch>
            <a:fillRect/>
          </a:stretch>
        </p:blipFill>
        <p:spPr bwMode="auto">
          <a:xfrm>
            <a:off x="4334197" y="836712"/>
            <a:ext cx="4486275" cy="5349875"/>
          </a:xfrm>
          <a:prstGeom prst="rect">
            <a:avLst/>
          </a:prstGeom>
          <a:noFill/>
          <a:ln>
            <a:noFill/>
          </a:ln>
          <a:effectLst>
            <a:outerShdw dist="88900" dir="2700000" algn="ctr" rotWithShape="0">
              <a:schemeClr val="bg1">
                <a:lumMod val="7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1436422" y="1268413"/>
            <a:ext cx="1944688" cy="1512887"/>
          </a:xfrm>
          <a:prstGeom prst="wedgeEllipseCallout">
            <a:avLst>
              <a:gd name="adj1" fmla="val -36625"/>
              <a:gd name="adj2" fmla="val 88866"/>
            </a:avLst>
          </a:prstGeom>
          <a:solidFill>
            <a:srgbClr val="B1001E"/>
          </a:solidFill>
          <a:ln w="25400" cap="flat" cmpd="sng" algn="ctr">
            <a:solidFill>
              <a:srgbClr val="B1001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Arial"/>
            </a:endParaRPr>
          </a:p>
        </p:txBody>
      </p:sp>
      <p:sp>
        <p:nvSpPr>
          <p:cNvPr id="14" name="textruta 1"/>
          <p:cNvSpPr txBox="1">
            <a:spLocks noChangeArrowheads="1"/>
          </p:cNvSpPr>
          <p:nvPr/>
        </p:nvSpPr>
        <p:spPr bwMode="auto">
          <a:xfrm>
            <a:off x="1507860" y="1508125"/>
            <a:ext cx="1847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sv-SE" altLang="sv-SE" dirty="0" smtClean="0">
                <a:solidFill>
                  <a:srgbClr val="FFFFFF"/>
                </a:solidFill>
                <a:cs typeface="Bryant Regular"/>
              </a:rPr>
              <a:t>”Det är väl bara</a:t>
            </a:r>
          </a:p>
          <a:p>
            <a:pPr algn="ctr" eaLnBrk="1" fontAlgn="base" hangingPunct="1">
              <a:spcBef>
                <a:spcPct val="0"/>
              </a:spcBef>
              <a:spcAft>
                <a:spcPct val="0"/>
              </a:spcAft>
            </a:pPr>
            <a:r>
              <a:rPr lang="sv-SE" altLang="sv-SE" dirty="0" smtClean="0">
                <a:solidFill>
                  <a:srgbClr val="FFFFFF"/>
                </a:solidFill>
                <a:cs typeface="Bryant Regular"/>
              </a:rPr>
              <a:t>de som redan</a:t>
            </a:r>
          </a:p>
          <a:p>
            <a:pPr algn="ctr" eaLnBrk="1" fontAlgn="base" hangingPunct="1">
              <a:spcBef>
                <a:spcPct val="0"/>
              </a:spcBef>
              <a:spcAft>
                <a:spcPct val="0"/>
              </a:spcAft>
            </a:pPr>
            <a:r>
              <a:rPr lang="sv-SE" altLang="sv-SE" dirty="0" smtClean="0">
                <a:solidFill>
                  <a:srgbClr val="FFFFFF"/>
                </a:solidFill>
                <a:cs typeface="Bryant Regular"/>
              </a:rPr>
              <a:t>lever sunt som kommer?”</a:t>
            </a:r>
          </a:p>
        </p:txBody>
      </p:sp>
      <p:sp>
        <p:nvSpPr>
          <p:cNvPr id="17" name="Rektangulär 16"/>
          <p:cNvSpPr/>
          <p:nvPr/>
        </p:nvSpPr>
        <p:spPr>
          <a:xfrm>
            <a:off x="755228" y="3573463"/>
            <a:ext cx="2160588" cy="1943100"/>
          </a:xfrm>
          <a:prstGeom prst="wedgeRectCallout">
            <a:avLst/>
          </a:prstGeom>
          <a:solidFill>
            <a:srgbClr val="B1001E"/>
          </a:solidFill>
          <a:ln w="25400" cap="flat" cmpd="sng" algn="ctr">
            <a:solidFill>
              <a:srgbClr val="B1001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Arial"/>
            </a:endParaRPr>
          </a:p>
        </p:txBody>
      </p:sp>
      <p:sp>
        <p:nvSpPr>
          <p:cNvPr id="18" name="textruta 17"/>
          <p:cNvSpPr txBox="1">
            <a:spLocks noChangeArrowheads="1"/>
          </p:cNvSpPr>
          <p:nvPr/>
        </p:nvSpPr>
        <p:spPr bwMode="auto">
          <a:xfrm>
            <a:off x="755228" y="3621088"/>
            <a:ext cx="20637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sv-SE" altLang="sv-SE" dirty="0" smtClean="0">
                <a:solidFill>
                  <a:srgbClr val="FFFFFF"/>
                </a:solidFill>
                <a:cs typeface="Bryant Regular"/>
              </a:rPr>
              <a:t>93 % hade minst en ohälsosam</a:t>
            </a:r>
          </a:p>
          <a:p>
            <a:pPr eaLnBrk="1" fontAlgn="base" hangingPunct="1">
              <a:spcBef>
                <a:spcPct val="0"/>
              </a:spcBef>
              <a:spcAft>
                <a:spcPct val="0"/>
              </a:spcAft>
            </a:pPr>
            <a:r>
              <a:rPr lang="sv-SE" altLang="sv-SE" dirty="0" smtClean="0">
                <a:solidFill>
                  <a:srgbClr val="FFFFFF"/>
                </a:solidFill>
                <a:cs typeface="Bryant Regular"/>
              </a:rPr>
              <a:t>levnadsvana och/eller minst en</a:t>
            </a:r>
          </a:p>
          <a:p>
            <a:pPr eaLnBrk="1" fontAlgn="base" hangingPunct="1">
              <a:spcBef>
                <a:spcPct val="0"/>
              </a:spcBef>
              <a:spcAft>
                <a:spcPct val="0"/>
              </a:spcAft>
            </a:pPr>
            <a:r>
              <a:rPr lang="sv-SE" altLang="sv-SE" dirty="0" smtClean="0">
                <a:solidFill>
                  <a:srgbClr val="FFFFFF"/>
                </a:solidFill>
                <a:cs typeface="Bryant Regular"/>
              </a:rPr>
              <a:t>förhöjd biologisk</a:t>
            </a:r>
          </a:p>
          <a:p>
            <a:pPr eaLnBrk="1" fontAlgn="base" hangingPunct="1">
              <a:spcBef>
                <a:spcPct val="0"/>
              </a:spcBef>
              <a:spcAft>
                <a:spcPct val="0"/>
              </a:spcAft>
            </a:pPr>
            <a:r>
              <a:rPr lang="sv-SE" altLang="sv-SE" dirty="0" smtClean="0">
                <a:solidFill>
                  <a:srgbClr val="FFFFFF"/>
                </a:solidFill>
                <a:cs typeface="Bryant Regular"/>
              </a:rPr>
              <a:t>riskmarkör </a:t>
            </a:r>
          </a:p>
        </p:txBody>
      </p:sp>
    </p:spTree>
    <p:extLst>
      <p:ext uri="{BB962C8B-B14F-4D97-AF65-F5344CB8AC3E}">
        <p14:creationId xmlns:p14="http://schemas.microsoft.com/office/powerpoint/2010/main" val="12602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Vilka </a:t>
            </a:r>
            <a:r>
              <a:rPr lang="sv-SE" sz="3200" dirty="0" smtClean="0">
                <a:solidFill>
                  <a:srgbClr val="02AE1F"/>
                </a:solidFill>
                <a:latin typeface="Arial" charset="0"/>
              </a:rPr>
              <a:t>deltar i riktade hälsosamtal?</a:t>
            </a:r>
            <a:endParaRPr lang="sv-SE" sz="3200" dirty="0">
              <a:solidFill>
                <a:srgbClr val="000000"/>
              </a:solidFill>
              <a:latin typeface="Arial" charset="0"/>
            </a:endParaRPr>
          </a:p>
        </p:txBody>
      </p:sp>
      <p:graphicFrame>
        <p:nvGraphicFramePr>
          <p:cNvPr id="9" name="Tabell 8"/>
          <p:cNvGraphicFramePr>
            <a:graphicFrameLocks noGrp="1"/>
          </p:cNvGraphicFramePr>
          <p:nvPr>
            <p:extLst>
              <p:ext uri="{D42A27DB-BD31-4B8C-83A1-F6EECF244321}">
                <p14:modId xmlns:p14="http://schemas.microsoft.com/office/powerpoint/2010/main" val="3163834050"/>
              </p:ext>
            </p:extLst>
          </p:nvPr>
        </p:nvGraphicFramePr>
        <p:xfrm>
          <a:off x="469811" y="1299579"/>
          <a:ext cx="8278653" cy="4838433"/>
        </p:xfrm>
        <a:graphic>
          <a:graphicData uri="http://schemas.openxmlformats.org/drawingml/2006/table">
            <a:tbl>
              <a:tblPr firstRow="1" firstCol="1" bandRow="1">
                <a:tableStyleId>{5C22544A-7EE6-4342-B048-85BDC9FD1C3A}</a:tableStyleId>
              </a:tblPr>
              <a:tblGrid>
                <a:gridCol w="2411967">
                  <a:extLst>
                    <a:ext uri="{9D8B030D-6E8A-4147-A177-3AD203B41FA5}">
                      <a16:colId xmlns:a16="http://schemas.microsoft.com/office/drawing/2014/main" val="1015618561"/>
                    </a:ext>
                  </a:extLst>
                </a:gridCol>
                <a:gridCol w="2889669">
                  <a:extLst>
                    <a:ext uri="{9D8B030D-6E8A-4147-A177-3AD203B41FA5}">
                      <a16:colId xmlns:a16="http://schemas.microsoft.com/office/drawing/2014/main" val="3183275791"/>
                    </a:ext>
                  </a:extLst>
                </a:gridCol>
                <a:gridCol w="2977017">
                  <a:extLst>
                    <a:ext uri="{9D8B030D-6E8A-4147-A177-3AD203B41FA5}">
                      <a16:colId xmlns:a16="http://schemas.microsoft.com/office/drawing/2014/main" val="4080372732"/>
                    </a:ext>
                  </a:extLst>
                </a:gridCol>
              </a:tblGrid>
              <a:tr h="817739">
                <a:tc>
                  <a:txBody>
                    <a:bodyPr/>
                    <a:lstStyle/>
                    <a:p>
                      <a:pPr>
                        <a:lnSpc>
                          <a:spcPct val="107000"/>
                        </a:lnSpc>
                        <a:spcAft>
                          <a:spcPts val="0"/>
                        </a:spcAft>
                      </a:pPr>
                      <a:r>
                        <a:rPr lang="sv-SE" sz="1100" dirty="0">
                          <a:solidFill>
                            <a:srgbClr val="002060"/>
                          </a:solidFill>
                          <a:effectLst/>
                        </a:rPr>
                        <a:t> </a:t>
                      </a:r>
                      <a:endParaRPr lang="sv-SE"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400" dirty="0">
                          <a:solidFill>
                            <a:srgbClr val="002060"/>
                          </a:solidFill>
                          <a:effectLst/>
                        </a:rPr>
                        <a:t>Patient</a:t>
                      </a:r>
                      <a:endParaRPr lang="sv-S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400" dirty="0">
                          <a:solidFill>
                            <a:srgbClr val="002060"/>
                          </a:solidFill>
                          <a:effectLst/>
                        </a:rPr>
                        <a:t>Deltagare i hälsosamtal</a:t>
                      </a:r>
                      <a:endParaRPr lang="sv-SE"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4908184"/>
                  </a:ext>
                </a:extLst>
              </a:tr>
              <a:tr h="340736">
                <a:tc>
                  <a:txBody>
                    <a:bodyPr/>
                    <a:lstStyle/>
                    <a:p>
                      <a:pPr>
                        <a:lnSpc>
                          <a:spcPct val="107000"/>
                        </a:lnSpc>
                        <a:spcAft>
                          <a:spcPts val="0"/>
                        </a:spcAft>
                      </a:pPr>
                      <a:r>
                        <a:rPr lang="sv-SE" sz="2000" dirty="0">
                          <a:solidFill>
                            <a:srgbClr val="002060"/>
                          </a:solidFill>
                          <a:effectLst/>
                        </a:rPr>
                        <a:t>Kontaktorsak</a:t>
                      </a:r>
                      <a:endParaRPr lang="sv-SE"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Har ett problem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a:effectLst/>
                        </a:rPr>
                        <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0703962"/>
                  </a:ext>
                </a:extLst>
              </a:tr>
              <a:tr h="340736">
                <a:tc>
                  <a:txBody>
                    <a:bodyPr/>
                    <a:lstStyle/>
                    <a:p>
                      <a:pPr>
                        <a:lnSpc>
                          <a:spcPct val="107000"/>
                        </a:lnSpc>
                        <a:spcAft>
                          <a:spcPts val="0"/>
                        </a:spcAft>
                      </a:pPr>
                      <a:r>
                        <a:rPr lang="sv-SE" sz="2000" dirty="0">
                          <a:solidFill>
                            <a:srgbClr val="002060"/>
                          </a:solidFill>
                          <a:effectLst/>
                        </a:rPr>
                        <a:t>Kontaktsätt</a:t>
                      </a:r>
                      <a:endParaRPr lang="sv-SE"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Tar själv kontakt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a:effectLst/>
                        </a:rPr>
                        <a:t>Blir inbjuden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6144911"/>
                  </a:ext>
                </a:extLst>
              </a:tr>
              <a:tr h="681471">
                <a:tc>
                  <a:txBody>
                    <a:bodyPr/>
                    <a:lstStyle/>
                    <a:p>
                      <a:pPr>
                        <a:lnSpc>
                          <a:spcPct val="107000"/>
                        </a:lnSpc>
                        <a:spcAft>
                          <a:spcPts val="0"/>
                        </a:spcAft>
                      </a:pPr>
                      <a:r>
                        <a:rPr lang="sv-SE" sz="2000" dirty="0">
                          <a:solidFill>
                            <a:srgbClr val="002060"/>
                          </a:solidFill>
                          <a:effectLst/>
                        </a:rPr>
                        <a:t>Mål</a:t>
                      </a:r>
                      <a:endParaRPr lang="sv-SE"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smtClean="0">
                          <a:effectLst/>
                        </a:rPr>
                        <a:t>Få bot för problemet och</a:t>
                      </a:r>
                      <a:r>
                        <a:rPr lang="sv-SE" sz="2000" baseline="0" dirty="0" smtClean="0">
                          <a:effectLst/>
                        </a:rPr>
                        <a:t> </a:t>
                      </a:r>
                      <a:r>
                        <a:rPr lang="sv-SE" sz="2000" dirty="0" err="1" smtClean="0">
                          <a:effectLst/>
                        </a:rPr>
                        <a:t>ev</a:t>
                      </a:r>
                      <a:r>
                        <a:rPr lang="sv-SE" sz="2000" dirty="0" smtClean="0">
                          <a:effectLst/>
                        </a:rPr>
                        <a:t> veta orsaken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Bekräftelse vara frisk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8781448"/>
                  </a:ext>
                </a:extLst>
              </a:tr>
              <a:tr h="954073">
                <a:tc>
                  <a:txBody>
                    <a:bodyPr/>
                    <a:lstStyle/>
                    <a:p>
                      <a:pPr>
                        <a:lnSpc>
                          <a:spcPct val="107000"/>
                        </a:lnSpc>
                        <a:spcAft>
                          <a:spcPts val="0"/>
                        </a:spcAft>
                      </a:pPr>
                      <a:r>
                        <a:rPr lang="sv-SE" sz="2000" dirty="0">
                          <a:solidFill>
                            <a:srgbClr val="002060"/>
                          </a:solidFill>
                          <a:effectLst/>
                        </a:rPr>
                        <a:t>Uppfattning om </a:t>
                      </a:r>
                      <a:r>
                        <a:rPr lang="sv-SE" sz="2000" dirty="0" smtClean="0">
                          <a:solidFill>
                            <a:srgbClr val="002060"/>
                          </a:solidFill>
                          <a:effectLst/>
                        </a:rPr>
                        <a:t>hälsohot/risk</a:t>
                      </a:r>
                    </a:p>
                    <a:p>
                      <a:pPr>
                        <a:lnSpc>
                          <a:spcPct val="107000"/>
                        </a:lnSpc>
                        <a:spcAft>
                          <a:spcPts val="0"/>
                        </a:spcAft>
                      </a:pPr>
                      <a:endParaRPr lang="sv-SE"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Kan vara (omotiverat) hög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Ofta omotiverat låg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5940214"/>
                  </a:ext>
                </a:extLst>
              </a:tr>
              <a:tr h="681471">
                <a:tc>
                  <a:txBody>
                    <a:bodyPr/>
                    <a:lstStyle/>
                    <a:p>
                      <a:pPr>
                        <a:lnSpc>
                          <a:spcPct val="107000"/>
                        </a:lnSpc>
                        <a:spcAft>
                          <a:spcPts val="0"/>
                        </a:spcAft>
                      </a:pPr>
                      <a:r>
                        <a:rPr lang="sv-SE" sz="2000" dirty="0">
                          <a:solidFill>
                            <a:srgbClr val="002060"/>
                          </a:solidFill>
                          <a:effectLst/>
                        </a:rPr>
                        <a:t>Grad av motivation</a:t>
                      </a:r>
                      <a:endParaRPr lang="sv-SE"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Kan vara hög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a:effectLst/>
                        </a:rPr>
                        <a:t>Kan vara obefintlig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5737199"/>
                  </a:ext>
                </a:extLst>
              </a:tr>
              <a:tr h="1022207">
                <a:tc>
                  <a:txBody>
                    <a:bodyPr/>
                    <a:lstStyle/>
                    <a:p>
                      <a:pPr>
                        <a:lnSpc>
                          <a:spcPct val="107000"/>
                        </a:lnSpc>
                        <a:spcAft>
                          <a:spcPts val="0"/>
                        </a:spcAft>
                      </a:pPr>
                      <a:r>
                        <a:rPr lang="sv-SE" sz="20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Hälsokunskap</a:t>
                      </a:r>
                      <a:endParaRPr lang="sv-SE"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Ofta mycket påläst, har reflekterat över orsaken</a:t>
                      </a:r>
                    </a:p>
                  </a:txBody>
                  <a:tcPr marL="68580" marR="68580" marT="0" marB="0"/>
                </a:tc>
                <a:tc>
                  <a:txBody>
                    <a:bodyPr/>
                    <a:lstStyle/>
                    <a:p>
                      <a:pPr>
                        <a:lnSpc>
                          <a:spcPct val="107000"/>
                        </a:lnSpc>
                        <a:spcAft>
                          <a:spcPts val="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Ibland/ofta  ganska okunnig om orsaksfaktorer</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8567025"/>
                  </a:ext>
                </a:extLst>
              </a:tr>
            </a:tbl>
          </a:graphicData>
        </a:graphic>
      </p:graphicFrame>
      <p:sp>
        <p:nvSpPr>
          <p:cNvPr id="2" name="textruta 1"/>
          <p:cNvSpPr txBox="1"/>
          <p:nvPr/>
        </p:nvSpPr>
        <p:spPr>
          <a:xfrm>
            <a:off x="6843393" y="6165304"/>
            <a:ext cx="2049087" cy="307777"/>
          </a:xfrm>
          <a:prstGeom prst="rect">
            <a:avLst/>
          </a:prstGeom>
          <a:noFill/>
        </p:spPr>
        <p:txBody>
          <a:bodyPr wrap="none" rtlCol="0">
            <a:spAutoFit/>
          </a:bodyPr>
          <a:lstStyle/>
          <a:p>
            <a:r>
              <a:rPr lang="sv-SE" sz="1400" dirty="0" smtClean="0"/>
              <a:t>M Norberg, oktober 2018</a:t>
            </a:r>
            <a:endParaRPr lang="sv-SE" sz="1400"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tycker deltagarna?</a:t>
            </a:r>
          </a:p>
        </p:txBody>
      </p:sp>
      <p:sp>
        <p:nvSpPr>
          <p:cNvPr id="2" name="textruta 1"/>
          <p:cNvSpPr txBox="1"/>
          <p:nvPr/>
        </p:nvSpPr>
        <p:spPr>
          <a:xfrm>
            <a:off x="1317342" y="1412776"/>
            <a:ext cx="6543779" cy="523220"/>
          </a:xfrm>
          <a:prstGeom prst="rect">
            <a:avLst/>
          </a:prstGeom>
          <a:noFill/>
        </p:spPr>
        <p:txBody>
          <a:bodyPr wrap="none" rtlCol="0">
            <a:spAutoFit/>
          </a:bodyPr>
          <a:lstStyle/>
          <a:p>
            <a:r>
              <a:rPr lang="sv-SE" sz="2800" dirty="0" smtClean="0">
                <a:latin typeface="Arial" panose="020B0604020202020204" pitchFamily="34" charset="0"/>
                <a:cs typeface="Arial" panose="020B0604020202020204" pitchFamily="34" charset="0"/>
              </a:rPr>
              <a:t>Det händer något i det sociala nätverket</a:t>
            </a:r>
            <a:endParaRPr lang="sv-SE" sz="2800" dirty="0">
              <a:latin typeface="Arial" panose="020B0604020202020204" pitchFamily="34" charset="0"/>
              <a:cs typeface="Arial" panose="020B0604020202020204" pitchFamily="34" charset="0"/>
            </a:endParaRPr>
          </a:p>
        </p:txBody>
      </p:sp>
      <p:sp>
        <p:nvSpPr>
          <p:cNvPr id="3" name="Oval 2"/>
          <p:cNvSpPr/>
          <p:nvPr/>
        </p:nvSpPr>
        <p:spPr>
          <a:xfrm>
            <a:off x="251520" y="2204864"/>
            <a:ext cx="4176464" cy="2016224"/>
          </a:xfrm>
          <a:prstGeom prst="wedgeEllipseCallout">
            <a:avLst>
              <a:gd name="adj1" fmla="val -37717"/>
              <a:gd name="adj2" fmla="val 93129"/>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0000"/>
              </a:lnSpc>
              <a:spcBef>
                <a:spcPct val="0"/>
              </a:spcBef>
              <a:spcAft>
                <a:spcPct val="0"/>
              </a:spcAft>
            </a:pPr>
            <a:endParaRPr lang="sv-SE" sz="1600" dirty="0" smtClean="0">
              <a:solidFill>
                <a:srgbClr val="000000"/>
              </a:solidFill>
              <a:latin typeface="Arial" panose="020B0604020202020204" pitchFamily="34" charset="0"/>
            </a:endParaRPr>
          </a:p>
          <a:p>
            <a:pPr lvl="0" fontAlgn="base">
              <a:lnSpc>
                <a:spcPct val="110000"/>
              </a:lnSpc>
              <a:spcBef>
                <a:spcPct val="0"/>
              </a:spcBef>
              <a:spcAft>
                <a:spcPct val="0"/>
              </a:spcAft>
            </a:pPr>
            <a:r>
              <a:rPr lang="sv-SE" sz="1600" dirty="0" smtClean="0">
                <a:solidFill>
                  <a:srgbClr val="000000"/>
                </a:solidFill>
                <a:latin typeface="Arial" panose="020B0604020202020204" pitchFamily="34" charset="0"/>
              </a:rPr>
              <a:t>    ”</a:t>
            </a:r>
            <a:r>
              <a:rPr lang="sv-SE" sz="1600" dirty="0">
                <a:solidFill>
                  <a:srgbClr val="000000"/>
                </a:solidFill>
                <a:latin typeface="Arial" panose="020B0604020202020204" pitchFamily="34" charset="0"/>
              </a:rPr>
              <a:t>Det är också roligt att det </a:t>
            </a:r>
            <a:r>
              <a:rPr lang="sv-SE" sz="1600" dirty="0" smtClean="0">
                <a:solidFill>
                  <a:srgbClr val="000000"/>
                </a:solidFill>
                <a:latin typeface="Arial" panose="020B0604020202020204" pitchFamily="34" charset="0"/>
              </a:rPr>
              <a:t>är så </a:t>
            </a:r>
            <a:r>
              <a:rPr lang="sv-SE" sz="1600" dirty="0">
                <a:solidFill>
                  <a:srgbClr val="000000"/>
                </a:solidFill>
                <a:latin typeface="Arial" panose="020B0604020202020204" pitchFamily="34" charset="0"/>
              </a:rPr>
              <a:t>många kompisar </a:t>
            </a:r>
            <a:r>
              <a:rPr lang="sv-SE" sz="1600" dirty="0" smtClean="0">
                <a:solidFill>
                  <a:srgbClr val="000000"/>
                </a:solidFill>
                <a:latin typeface="Arial" panose="020B0604020202020204" pitchFamily="34" charset="0"/>
              </a:rPr>
              <a:t>som också deltagit. </a:t>
            </a:r>
            <a:r>
              <a:rPr lang="sv-SE" sz="1600" dirty="0">
                <a:solidFill>
                  <a:srgbClr val="000000"/>
                </a:solidFill>
                <a:latin typeface="Arial" panose="020B0604020202020204" pitchFamily="34" charset="0"/>
              </a:rPr>
              <a:t>Så man har ju fått prata </a:t>
            </a:r>
            <a:r>
              <a:rPr lang="sv-SE" sz="1600" dirty="0" smtClean="0">
                <a:solidFill>
                  <a:srgbClr val="000000"/>
                </a:solidFill>
                <a:latin typeface="Arial" panose="020B0604020202020204" pitchFamily="34" charset="0"/>
              </a:rPr>
              <a:t>om  </a:t>
            </a:r>
            <a:r>
              <a:rPr lang="sv-SE" sz="1600" dirty="0">
                <a:solidFill>
                  <a:srgbClr val="000000"/>
                </a:solidFill>
                <a:latin typeface="Arial" panose="020B0604020202020204" pitchFamily="34" charset="0"/>
              </a:rPr>
              <a:t>det och dela erfarenheter med </a:t>
            </a:r>
            <a:r>
              <a:rPr lang="sv-SE" sz="1600" dirty="0" smtClean="0">
                <a:solidFill>
                  <a:srgbClr val="000000"/>
                </a:solidFill>
                <a:latin typeface="Arial" panose="020B0604020202020204" pitchFamily="34" charset="0"/>
              </a:rPr>
              <a:t>vänner.”</a:t>
            </a:r>
            <a:endParaRPr lang="sv-SE" sz="1600" dirty="0">
              <a:solidFill>
                <a:srgbClr val="000000"/>
              </a:solidFill>
              <a:latin typeface="Arial" panose="020B0604020202020204" pitchFamily="34" charset="0"/>
            </a:endParaRPr>
          </a:p>
          <a:p>
            <a:pPr algn="ctr"/>
            <a:endParaRPr lang="sv-SE" dirty="0"/>
          </a:p>
        </p:txBody>
      </p:sp>
      <p:sp>
        <p:nvSpPr>
          <p:cNvPr id="9" name="Oval 8"/>
          <p:cNvSpPr/>
          <p:nvPr/>
        </p:nvSpPr>
        <p:spPr>
          <a:xfrm>
            <a:off x="4499992" y="3140968"/>
            <a:ext cx="4176464" cy="2088232"/>
          </a:xfrm>
          <a:prstGeom prst="wedgeEllipseCallout">
            <a:avLst>
              <a:gd name="adj1" fmla="val 43551"/>
              <a:gd name="adj2" fmla="val 74703"/>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lumMod val="95000"/>
                    <a:lumOff val="5000"/>
                  </a:schemeClr>
                </a:solidFill>
              </a:rPr>
              <a:t>”Det är bra att även ens partner är med, så att </a:t>
            </a:r>
          </a:p>
          <a:p>
            <a:pPr algn="ctr"/>
            <a:r>
              <a:rPr lang="sv-SE" dirty="0">
                <a:solidFill>
                  <a:schemeClr val="tx1">
                    <a:lumMod val="95000"/>
                    <a:lumOff val="5000"/>
                  </a:schemeClr>
                </a:solidFill>
              </a:rPr>
              <a:t>båda får höra samma sak. Man blir mer peppad </a:t>
            </a:r>
          </a:p>
          <a:p>
            <a:pPr algn="ctr"/>
            <a:r>
              <a:rPr lang="sv-SE" dirty="0">
                <a:solidFill>
                  <a:schemeClr val="tx1">
                    <a:lumMod val="95000"/>
                    <a:lumOff val="5000"/>
                  </a:schemeClr>
                </a:solidFill>
              </a:rPr>
              <a:t>hemma i vardagen. Vi har pratat om det mycket.”</a:t>
            </a:r>
          </a:p>
        </p:txBody>
      </p:sp>
      <p:sp>
        <p:nvSpPr>
          <p:cNvPr id="10" name="textruta 9"/>
          <p:cNvSpPr txBox="1"/>
          <p:nvPr/>
        </p:nvSpPr>
        <p:spPr>
          <a:xfrm>
            <a:off x="231775" y="5858108"/>
            <a:ext cx="8565935" cy="523220"/>
          </a:xfrm>
          <a:prstGeom prst="rect">
            <a:avLst/>
          </a:prstGeom>
          <a:noFill/>
        </p:spPr>
        <p:txBody>
          <a:bodyPr wrap="none" rtlCol="0">
            <a:spAutoFit/>
          </a:bodyPr>
          <a:lstStyle/>
          <a:p>
            <a:r>
              <a:rPr lang="en-US" sz="1400" dirty="0"/>
              <a:t>M Norberg, C Gustafsson, E </a:t>
            </a:r>
            <a:r>
              <a:rPr lang="en-US" sz="1400" dirty="0" err="1"/>
              <a:t>Eurenius</a:t>
            </a:r>
            <a:r>
              <a:rPr lang="en-US" sz="1400" dirty="0"/>
              <a:t>. </a:t>
            </a:r>
            <a:r>
              <a:rPr lang="sv-SE" sz="1400" dirty="0"/>
              <a:t>VHU31½ - resultat av hälsoundersökningar i tre pilotområden i Västerbotten. </a:t>
            </a:r>
            <a:endParaRPr lang="sv-SE" sz="1400" dirty="0" smtClean="0"/>
          </a:p>
          <a:p>
            <a:r>
              <a:rPr lang="en-US" sz="1400" dirty="0" smtClean="0"/>
              <a:t>Rapport </a:t>
            </a:r>
            <a:r>
              <a:rPr lang="en-US" sz="1400" dirty="0"/>
              <a:t>Region </a:t>
            </a:r>
            <a:r>
              <a:rPr lang="en-US" sz="1400" dirty="0" err="1"/>
              <a:t>Västerbotten</a:t>
            </a:r>
            <a:r>
              <a:rPr lang="en-US" sz="1400" dirty="0"/>
              <a:t>, 2018. </a:t>
            </a:r>
            <a:endParaRPr lang="sv-SE" sz="1400" dirty="0"/>
          </a:p>
        </p:txBody>
      </p:sp>
    </p:spTree>
    <p:extLst>
      <p:ext uri="{BB962C8B-B14F-4D97-AF65-F5344CB8AC3E}">
        <p14:creationId xmlns:p14="http://schemas.microsoft.com/office/powerpoint/2010/main" val="15273677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tycker deltagarna?</a:t>
            </a:r>
          </a:p>
        </p:txBody>
      </p:sp>
      <p:sp>
        <p:nvSpPr>
          <p:cNvPr id="2" name="textruta 1"/>
          <p:cNvSpPr txBox="1"/>
          <p:nvPr/>
        </p:nvSpPr>
        <p:spPr>
          <a:xfrm>
            <a:off x="2143744" y="1268760"/>
            <a:ext cx="4804520" cy="523220"/>
          </a:xfrm>
          <a:prstGeom prst="rect">
            <a:avLst/>
          </a:prstGeom>
          <a:noFill/>
        </p:spPr>
        <p:txBody>
          <a:bodyPr wrap="none" rtlCol="0">
            <a:spAutoFit/>
          </a:bodyPr>
          <a:lstStyle/>
          <a:p>
            <a:r>
              <a:rPr lang="sv-SE" sz="2800" dirty="0" smtClean="0">
                <a:latin typeface="Arial" panose="020B0604020202020204" pitchFamily="34" charset="0"/>
                <a:cs typeface="Arial" panose="020B0604020202020204" pitchFamily="34" charset="0"/>
              </a:rPr>
              <a:t>Att vara beredd till förändring</a:t>
            </a:r>
            <a:endParaRPr lang="sv-SE" sz="2800" dirty="0">
              <a:latin typeface="Arial" panose="020B0604020202020204" pitchFamily="34" charset="0"/>
              <a:cs typeface="Arial" panose="020B0604020202020204" pitchFamily="34" charset="0"/>
            </a:endParaRPr>
          </a:p>
        </p:txBody>
      </p:sp>
      <p:sp>
        <p:nvSpPr>
          <p:cNvPr id="3" name="Oval 2"/>
          <p:cNvSpPr/>
          <p:nvPr/>
        </p:nvSpPr>
        <p:spPr>
          <a:xfrm>
            <a:off x="395536" y="1772816"/>
            <a:ext cx="4176464" cy="2016224"/>
          </a:xfrm>
          <a:prstGeom prst="wedgeEllipseCallout">
            <a:avLst>
              <a:gd name="adj1" fmla="val -52004"/>
              <a:gd name="adj2" fmla="val 83520"/>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0000"/>
              </a:lnSpc>
              <a:spcBef>
                <a:spcPct val="0"/>
              </a:spcBef>
              <a:spcAft>
                <a:spcPct val="0"/>
              </a:spcAft>
            </a:pPr>
            <a:endParaRPr lang="sv-SE" sz="1600" dirty="0" smtClean="0">
              <a:solidFill>
                <a:srgbClr val="000000"/>
              </a:solidFill>
              <a:latin typeface="Arial" panose="020B0604020202020204" pitchFamily="34" charset="0"/>
            </a:endParaRPr>
          </a:p>
          <a:p>
            <a:pPr lvl="0" fontAlgn="base">
              <a:spcBef>
                <a:spcPct val="0"/>
              </a:spcBef>
              <a:spcAft>
                <a:spcPct val="0"/>
              </a:spcAft>
            </a:pPr>
            <a:r>
              <a:rPr lang="sv-SE" dirty="0" smtClean="0">
                <a:solidFill>
                  <a:srgbClr val="000000"/>
                </a:solidFill>
                <a:latin typeface="Arial" charset="0"/>
              </a:rPr>
              <a:t>”Jag </a:t>
            </a:r>
            <a:r>
              <a:rPr lang="sv-SE" dirty="0">
                <a:solidFill>
                  <a:srgbClr val="000000"/>
                </a:solidFill>
                <a:latin typeface="Arial" charset="0"/>
              </a:rPr>
              <a:t>är väl inte omedveten om hur man bör leva, men att vara med i </a:t>
            </a:r>
            <a:r>
              <a:rPr lang="sv-SE" dirty="0" smtClean="0">
                <a:solidFill>
                  <a:srgbClr val="000000"/>
                </a:solidFill>
                <a:latin typeface="Arial" charset="0"/>
              </a:rPr>
              <a:t>VHU </a:t>
            </a:r>
            <a:r>
              <a:rPr lang="sv-SE" dirty="0">
                <a:solidFill>
                  <a:srgbClr val="000000"/>
                </a:solidFill>
                <a:latin typeface="Arial" charset="0"/>
              </a:rPr>
              <a:t>har kanske medfört att jag tänker mer på </a:t>
            </a:r>
            <a:r>
              <a:rPr lang="sv-SE" dirty="0" smtClean="0">
                <a:solidFill>
                  <a:srgbClr val="000000"/>
                </a:solidFill>
                <a:latin typeface="Arial" charset="0"/>
              </a:rPr>
              <a:t>det.”</a:t>
            </a:r>
            <a:endParaRPr lang="sv-SE" dirty="0">
              <a:solidFill>
                <a:srgbClr val="000000"/>
              </a:solidFill>
              <a:latin typeface="Arial" charset="0"/>
            </a:endParaRPr>
          </a:p>
          <a:p>
            <a:pPr algn="ctr"/>
            <a:endParaRPr lang="sv-SE" dirty="0"/>
          </a:p>
        </p:txBody>
      </p:sp>
      <p:sp>
        <p:nvSpPr>
          <p:cNvPr id="9" name="Oval 8"/>
          <p:cNvSpPr/>
          <p:nvPr/>
        </p:nvSpPr>
        <p:spPr>
          <a:xfrm>
            <a:off x="4716016" y="2276872"/>
            <a:ext cx="4176464" cy="2088232"/>
          </a:xfrm>
          <a:prstGeom prst="wedgeEllipseCallout">
            <a:avLst>
              <a:gd name="adj1" fmla="val 48190"/>
              <a:gd name="adj2" fmla="val -83380"/>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sv-SE" dirty="0" smtClean="0">
                <a:solidFill>
                  <a:srgbClr val="000000"/>
                </a:solidFill>
                <a:latin typeface="Arial" charset="0"/>
              </a:rPr>
              <a:t>”Jag </a:t>
            </a:r>
            <a:r>
              <a:rPr lang="sv-SE" dirty="0">
                <a:solidFill>
                  <a:srgbClr val="000000"/>
                </a:solidFill>
                <a:latin typeface="Arial" charset="0"/>
              </a:rPr>
              <a:t>tänkte långsiktigt att jag ska använda den här kroppen länge och då vill jag må bra, det kan man påverka </a:t>
            </a:r>
            <a:r>
              <a:rPr lang="sv-SE" dirty="0" smtClean="0">
                <a:solidFill>
                  <a:srgbClr val="000000"/>
                </a:solidFill>
                <a:latin typeface="Arial" charset="0"/>
              </a:rPr>
              <a:t>själv.”</a:t>
            </a:r>
            <a:endParaRPr lang="sv-SE" dirty="0">
              <a:solidFill>
                <a:srgbClr val="000000"/>
              </a:solidFill>
              <a:latin typeface="Arial" charset="0"/>
            </a:endParaRPr>
          </a:p>
        </p:txBody>
      </p:sp>
      <p:sp>
        <p:nvSpPr>
          <p:cNvPr id="10" name="Oval 9"/>
          <p:cNvSpPr/>
          <p:nvPr/>
        </p:nvSpPr>
        <p:spPr>
          <a:xfrm>
            <a:off x="1403648" y="3789040"/>
            <a:ext cx="4176464" cy="2016224"/>
          </a:xfrm>
          <a:prstGeom prst="wedgeEllipseCallout">
            <a:avLst>
              <a:gd name="adj1" fmla="val 61178"/>
              <a:gd name="adj2" fmla="val 62766"/>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0000"/>
              </a:lnSpc>
              <a:spcBef>
                <a:spcPct val="0"/>
              </a:spcBef>
              <a:spcAft>
                <a:spcPct val="0"/>
              </a:spcAft>
            </a:pPr>
            <a:endParaRPr lang="sv-SE" sz="1600" dirty="0" smtClean="0">
              <a:solidFill>
                <a:srgbClr val="000000"/>
              </a:solidFill>
              <a:latin typeface="Arial" panose="020B0604020202020204" pitchFamily="34" charset="0"/>
            </a:endParaRPr>
          </a:p>
          <a:p>
            <a:pPr lvl="0" fontAlgn="base">
              <a:spcBef>
                <a:spcPct val="0"/>
              </a:spcBef>
              <a:spcAft>
                <a:spcPct val="0"/>
              </a:spcAft>
            </a:pPr>
            <a:r>
              <a:rPr lang="sv-SE" dirty="0" smtClean="0">
                <a:solidFill>
                  <a:srgbClr val="000000"/>
                </a:solidFill>
                <a:latin typeface="Arial" charset="0"/>
              </a:rPr>
              <a:t>”Nu </a:t>
            </a:r>
            <a:r>
              <a:rPr lang="sv-SE" dirty="0">
                <a:solidFill>
                  <a:srgbClr val="000000"/>
                </a:solidFill>
                <a:latin typeface="Arial" charset="0"/>
              </a:rPr>
              <a:t>får man ju sin ”noll-mätning” och sedan får jag göra om det om 10 år. Blir lätt att följa upp sig själv</a:t>
            </a:r>
            <a:r>
              <a:rPr lang="sv-SE" dirty="0" smtClean="0">
                <a:solidFill>
                  <a:srgbClr val="000000"/>
                </a:solidFill>
                <a:latin typeface="Arial" charset="0"/>
              </a:rPr>
              <a:t>.”</a:t>
            </a:r>
            <a:endParaRPr lang="sv-SE" dirty="0">
              <a:solidFill>
                <a:srgbClr val="000000"/>
              </a:solidFill>
              <a:latin typeface="Arial" charset="0"/>
            </a:endParaRPr>
          </a:p>
          <a:p>
            <a:pPr algn="ctr"/>
            <a:endParaRPr lang="sv-SE" dirty="0"/>
          </a:p>
        </p:txBody>
      </p:sp>
      <p:sp>
        <p:nvSpPr>
          <p:cNvPr id="11" name="textruta 10"/>
          <p:cNvSpPr txBox="1"/>
          <p:nvPr/>
        </p:nvSpPr>
        <p:spPr>
          <a:xfrm>
            <a:off x="231775" y="6002124"/>
            <a:ext cx="8565935" cy="523220"/>
          </a:xfrm>
          <a:prstGeom prst="rect">
            <a:avLst/>
          </a:prstGeom>
          <a:noFill/>
        </p:spPr>
        <p:txBody>
          <a:bodyPr wrap="none" rtlCol="0">
            <a:spAutoFit/>
          </a:bodyPr>
          <a:lstStyle/>
          <a:p>
            <a:r>
              <a:rPr lang="en-US" sz="1400" dirty="0"/>
              <a:t>M Norberg, C Gustafsson, E </a:t>
            </a:r>
            <a:r>
              <a:rPr lang="en-US" sz="1400" dirty="0" err="1"/>
              <a:t>Eurenius</a:t>
            </a:r>
            <a:r>
              <a:rPr lang="en-US" sz="1400" dirty="0"/>
              <a:t>. </a:t>
            </a:r>
            <a:r>
              <a:rPr lang="sv-SE" sz="1400" dirty="0"/>
              <a:t>VHU31½ - resultat av hälsoundersökningar i tre pilotområden i Västerbotten. </a:t>
            </a:r>
            <a:endParaRPr lang="sv-SE" sz="1400" dirty="0" smtClean="0"/>
          </a:p>
          <a:p>
            <a:r>
              <a:rPr lang="en-US" sz="1400" dirty="0" smtClean="0"/>
              <a:t>Rapport </a:t>
            </a:r>
            <a:r>
              <a:rPr lang="en-US" sz="1400" dirty="0"/>
              <a:t>Region </a:t>
            </a:r>
            <a:r>
              <a:rPr lang="en-US" sz="1400" dirty="0" err="1"/>
              <a:t>Västerbotten</a:t>
            </a:r>
            <a:r>
              <a:rPr lang="en-US" sz="1400" dirty="0"/>
              <a:t>, 2018. </a:t>
            </a:r>
            <a:endParaRPr lang="sv-SE" sz="1400" dirty="0"/>
          </a:p>
        </p:txBody>
      </p:sp>
    </p:spTree>
    <p:extLst>
      <p:ext uri="{BB962C8B-B14F-4D97-AF65-F5344CB8AC3E}">
        <p14:creationId xmlns:p14="http://schemas.microsoft.com/office/powerpoint/2010/main" val="2594309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tycker deltagarna?</a:t>
            </a:r>
          </a:p>
        </p:txBody>
      </p:sp>
      <p:sp>
        <p:nvSpPr>
          <p:cNvPr id="2" name="textruta 1"/>
          <p:cNvSpPr txBox="1"/>
          <p:nvPr/>
        </p:nvSpPr>
        <p:spPr>
          <a:xfrm>
            <a:off x="2046372" y="1412776"/>
            <a:ext cx="5004896" cy="523220"/>
          </a:xfrm>
          <a:prstGeom prst="rect">
            <a:avLst/>
          </a:prstGeom>
          <a:noFill/>
        </p:spPr>
        <p:txBody>
          <a:bodyPr wrap="none" rtlCol="0">
            <a:spAutoFit/>
          </a:bodyPr>
          <a:lstStyle/>
          <a:p>
            <a:r>
              <a:rPr lang="sv-SE" sz="2800" dirty="0" smtClean="0">
                <a:latin typeface="Arial" panose="020B0604020202020204" pitchFamily="34" charset="0"/>
                <a:cs typeface="Arial" panose="020B0604020202020204" pitchFamily="34" charset="0"/>
              </a:rPr>
              <a:t>Ökad kunskap - Ögonöppnare</a:t>
            </a:r>
            <a:endParaRPr lang="sv-SE" sz="2800" dirty="0">
              <a:latin typeface="Arial" panose="020B0604020202020204" pitchFamily="34" charset="0"/>
              <a:cs typeface="Arial" panose="020B0604020202020204" pitchFamily="34" charset="0"/>
            </a:endParaRPr>
          </a:p>
        </p:txBody>
      </p:sp>
      <p:sp>
        <p:nvSpPr>
          <p:cNvPr id="3" name="Oval 2"/>
          <p:cNvSpPr/>
          <p:nvPr/>
        </p:nvSpPr>
        <p:spPr>
          <a:xfrm>
            <a:off x="251520" y="2204864"/>
            <a:ext cx="4176464" cy="2016224"/>
          </a:xfrm>
          <a:prstGeom prst="wedgeEllipseCallout">
            <a:avLst>
              <a:gd name="adj1" fmla="val -37717"/>
              <a:gd name="adj2" fmla="val 93129"/>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lnSpc>
                <a:spcPct val="110000"/>
              </a:lnSpc>
              <a:spcBef>
                <a:spcPct val="0"/>
              </a:spcBef>
              <a:spcAft>
                <a:spcPct val="0"/>
              </a:spcAft>
            </a:pPr>
            <a:endParaRPr lang="sv-SE" sz="1600" dirty="0" smtClean="0">
              <a:solidFill>
                <a:srgbClr val="000000"/>
              </a:solidFill>
              <a:latin typeface="Arial" panose="020B0604020202020204" pitchFamily="34" charset="0"/>
            </a:endParaRPr>
          </a:p>
          <a:p>
            <a:pPr lvl="0" algn="ctr" fontAlgn="base">
              <a:spcBef>
                <a:spcPct val="0"/>
              </a:spcBef>
              <a:spcAft>
                <a:spcPct val="0"/>
              </a:spcAft>
            </a:pPr>
            <a:r>
              <a:rPr lang="sv-SE" dirty="0">
                <a:solidFill>
                  <a:srgbClr val="000000"/>
                </a:solidFill>
                <a:latin typeface="Arial" panose="020B0604020202020204" pitchFamily="34" charset="0"/>
              </a:rPr>
              <a:t>”Det här med fysisk aktivitet. Jag blev lite förskräckt när jag insåg hur lite jag rörde på </a:t>
            </a:r>
            <a:r>
              <a:rPr lang="sv-SE" dirty="0" smtClean="0">
                <a:solidFill>
                  <a:srgbClr val="000000"/>
                </a:solidFill>
                <a:latin typeface="Arial" panose="020B0604020202020204" pitchFamily="34" charset="0"/>
              </a:rPr>
              <a:t>mig.”</a:t>
            </a:r>
            <a:endParaRPr lang="sv-SE" dirty="0">
              <a:solidFill>
                <a:srgbClr val="000000"/>
              </a:solidFill>
              <a:latin typeface="Arial" charset="0"/>
            </a:endParaRPr>
          </a:p>
          <a:p>
            <a:pPr algn="ctr"/>
            <a:endParaRPr lang="sv-SE" dirty="0"/>
          </a:p>
        </p:txBody>
      </p:sp>
      <p:sp>
        <p:nvSpPr>
          <p:cNvPr id="9" name="Oval 8"/>
          <p:cNvSpPr/>
          <p:nvPr/>
        </p:nvSpPr>
        <p:spPr>
          <a:xfrm>
            <a:off x="4355976" y="2996952"/>
            <a:ext cx="4176464" cy="2448272"/>
          </a:xfrm>
          <a:prstGeom prst="wedgeEllipseCallout">
            <a:avLst>
              <a:gd name="adj1" fmla="val 43551"/>
              <a:gd name="adj2" fmla="val 74703"/>
            </a:avLst>
          </a:prstGeom>
          <a:solidFill>
            <a:schemeClr val="bg1"/>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sv-SE" sz="1600" dirty="0" smtClean="0">
                <a:solidFill>
                  <a:srgbClr val="000000"/>
                </a:solidFill>
                <a:latin typeface="Arial" charset="0"/>
              </a:rPr>
              <a:t> ”</a:t>
            </a:r>
            <a:r>
              <a:rPr lang="sv-SE" sz="1600" dirty="0">
                <a:solidFill>
                  <a:srgbClr val="000000"/>
                </a:solidFill>
                <a:latin typeface="Arial" charset="0"/>
              </a:rPr>
              <a:t>Man blir medveten om vad man äter och hur man </a:t>
            </a:r>
          </a:p>
          <a:p>
            <a:pPr lvl="0" algn="ctr" fontAlgn="base">
              <a:spcBef>
                <a:spcPct val="0"/>
              </a:spcBef>
              <a:spcAft>
                <a:spcPct val="0"/>
              </a:spcAft>
            </a:pPr>
            <a:r>
              <a:rPr lang="sv-SE" sz="1600" dirty="0">
                <a:solidFill>
                  <a:srgbClr val="000000"/>
                </a:solidFill>
                <a:latin typeface="Arial" charset="0"/>
              </a:rPr>
              <a:t>ska röra på sig. Det är en sak att fatta detta själv. </a:t>
            </a:r>
          </a:p>
          <a:p>
            <a:pPr lvl="0" algn="ctr" fontAlgn="base">
              <a:spcBef>
                <a:spcPct val="0"/>
              </a:spcBef>
              <a:spcAft>
                <a:spcPct val="0"/>
              </a:spcAft>
            </a:pPr>
            <a:r>
              <a:rPr lang="sv-SE" sz="1600" dirty="0">
                <a:solidFill>
                  <a:srgbClr val="000000"/>
                </a:solidFill>
                <a:latin typeface="Arial" charset="0"/>
              </a:rPr>
              <a:t>När man säger det högt och pratar om det så </a:t>
            </a:r>
          </a:p>
          <a:p>
            <a:pPr lvl="0" algn="ctr" fontAlgn="base">
              <a:spcBef>
                <a:spcPct val="0"/>
              </a:spcBef>
              <a:spcAft>
                <a:spcPct val="0"/>
              </a:spcAft>
            </a:pPr>
            <a:r>
              <a:rPr lang="sv-SE" sz="1600" dirty="0">
                <a:solidFill>
                  <a:srgbClr val="000000"/>
                </a:solidFill>
                <a:latin typeface="Arial" charset="0"/>
              </a:rPr>
              <a:t>blir det mer på riktigt…man tar till sig </a:t>
            </a:r>
            <a:r>
              <a:rPr lang="sv-SE" sz="1600" dirty="0" smtClean="0">
                <a:solidFill>
                  <a:srgbClr val="000000"/>
                </a:solidFill>
                <a:latin typeface="Arial" charset="0"/>
              </a:rPr>
              <a:t>det.”</a:t>
            </a:r>
            <a:endParaRPr lang="sv-SE" sz="1600" dirty="0">
              <a:solidFill>
                <a:srgbClr val="000000"/>
              </a:solidFill>
              <a:latin typeface="Arial" charset="0"/>
            </a:endParaRPr>
          </a:p>
        </p:txBody>
      </p:sp>
      <p:sp>
        <p:nvSpPr>
          <p:cNvPr id="10" name="textruta 9"/>
          <p:cNvSpPr txBox="1"/>
          <p:nvPr/>
        </p:nvSpPr>
        <p:spPr>
          <a:xfrm>
            <a:off x="231775" y="6002124"/>
            <a:ext cx="8565935" cy="523220"/>
          </a:xfrm>
          <a:prstGeom prst="rect">
            <a:avLst/>
          </a:prstGeom>
          <a:noFill/>
        </p:spPr>
        <p:txBody>
          <a:bodyPr wrap="none" rtlCol="0">
            <a:spAutoFit/>
          </a:bodyPr>
          <a:lstStyle/>
          <a:p>
            <a:r>
              <a:rPr lang="en-US" sz="1400" dirty="0"/>
              <a:t>M Norberg, C Gustafsson, E </a:t>
            </a:r>
            <a:r>
              <a:rPr lang="en-US" sz="1400" dirty="0" err="1"/>
              <a:t>Eurenius</a:t>
            </a:r>
            <a:r>
              <a:rPr lang="en-US" sz="1400" dirty="0"/>
              <a:t>. </a:t>
            </a:r>
            <a:r>
              <a:rPr lang="sv-SE" sz="1400" dirty="0"/>
              <a:t>VHU31½ - resultat av hälsoundersökningar i tre pilotområden i Västerbotten. </a:t>
            </a:r>
            <a:endParaRPr lang="sv-SE" sz="1400" dirty="0" smtClean="0"/>
          </a:p>
          <a:p>
            <a:r>
              <a:rPr lang="en-US" sz="1400" dirty="0" smtClean="0"/>
              <a:t>Rapport </a:t>
            </a:r>
            <a:r>
              <a:rPr lang="en-US" sz="1400" dirty="0"/>
              <a:t>Region </a:t>
            </a:r>
            <a:r>
              <a:rPr lang="en-US" sz="1400" dirty="0" err="1"/>
              <a:t>Västerbotten</a:t>
            </a:r>
            <a:r>
              <a:rPr lang="en-US" sz="1400" dirty="0"/>
              <a:t>, 2018. </a:t>
            </a:r>
            <a:endParaRPr lang="sv-SE" sz="1400" dirty="0"/>
          </a:p>
        </p:txBody>
      </p:sp>
    </p:spTree>
    <p:extLst>
      <p:ext uri="{BB962C8B-B14F-4D97-AF65-F5344CB8AC3E}">
        <p14:creationId xmlns:p14="http://schemas.microsoft.com/office/powerpoint/2010/main" val="708545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484784"/>
            <a:ext cx="3384376" cy="4464496"/>
          </a:xfrm>
          <a:prstGeom prst="rect">
            <a:avLst/>
          </a:prstGeom>
        </p:spPr>
      </p:pic>
      <p:sp>
        <p:nvSpPr>
          <p:cNvPr id="11" name="Platshållare för text 4"/>
          <p:cNvSpPr txBox="1">
            <a:spLocks/>
          </p:cNvSpPr>
          <p:nvPr/>
        </p:nvSpPr>
        <p:spPr>
          <a:xfrm>
            <a:off x="4572000" y="1412776"/>
            <a:ext cx="4320480" cy="38884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rPr>
              <a:t>95% upplevde att hälsosamtalet handlade om sådant som kändes viktigt för dem.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2000" b="0" i="0" u="none" strike="noStrike" kern="1200" cap="none" spc="0" normalizeH="0" baseline="0" noProof="0" dirty="0" smtClean="0">
              <a:ln>
                <a:noFill/>
              </a:ln>
              <a:solidFill>
                <a:srgbClr val="000000"/>
              </a:solidFill>
              <a:effectLst/>
              <a:uLnTx/>
              <a:uFillTx/>
              <a:latin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rPr>
              <a:t>80% tror att hälsosamtalet kommer att påverka deras hälsa positivt.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2000" b="0" i="0" u="none" strike="noStrike" kern="1200" cap="none" spc="0" normalizeH="0" baseline="0" noProof="0" dirty="0" smtClean="0">
              <a:ln>
                <a:noFill/>
              </a:ln>
              <a:solidFill>
                <a:srgbClr val="000000"/>
              </a:solidFill>
              <a:effectLst/>
              <a:uLnTx/>
              <a:uFillTx/>
              <a:latin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v-SE" sz="2000" b="0" i="0" u="none" strike="noStrike" kern="1200" cap="none" spc="0" normalizeH="0" baseline="0" noProof="0" dirty="0" smtClean="0">
                <a:ln>
                  <a:noFill/>
                </a:ln>
                <a:solidFill>
                  <a:srgbClr val="000000"/>
                </a:solidFill>
                <a:effectLst/>
                <a:uLnTx/>
                <a:uFillTx/>
                <a:latin typeface="Arial"/>
              </a:rPr>
              <a:t>95% skulle tacka ja om de skulle bli erbjudna ett hälsosamtal igen om 5 eller 10 år.</a:t>
            </a:r>
            <a:endParaRPr kumimoji="0" lang="sv-SE" sz="2000" b="0" i="0" u="none" strike="noStrike" kern="1200" cap="none" spc="0" normalizeH="0" baseline="0" noProof="0" dirty="0">
              <a:ln>
                <a:noFill/>
              </a:ln>
              <a:solidFill>
                <a:srgbClr val="000000"/>
              </a:solidFill>
              <a:effectLst/>
              <a:uLnTx/>
              <a:uFillTx/>
              <a:latin typeface="Arial"/>
            </a:endParaRPr>
          </a:p>
        </p:txBody>
      </p:sp>
      <p:sp>
        <p:nvSpPr>
          <p:cNvPr id="2" name="textruta 1"/>
          <p:cNvSpPr txBox="1"/>
          <p:nvPr/>
        </p:nvSpPr>
        <p:spPr>
          <a:xfrm>
            <a:off x="4278975" y="5877272"/>
            <a:ext cx="4757521" cy="461665"/>
          </a:xfrm>
          <a:prstGeom prst="rect">
            <a:avLst/>
          </a:prstGeom>
          <a:noFill/>
        </p:spPr>
        <p:txBody>
          <a:bodyPr wrap="none" rtlCol="0">
            <a:spAutoFit/>
          </a:bodyPr>
          <a:lstStyle/>
          <a:p>
            <a:r>
              <a:rPr lang="sv-SE" sz="1200" dirty="0" smtClean="0">
                <a:latin typeface="Times New Roman" panose="02020603050405020304" pitchFamily="18" charset="0"/>
                <a:cs typeface="Times New Roman" panose="02020603050405020304" pitchFamily="18" charset="0"/>
              </a:rPr>
              <a:t>HÄLSOLYFTET. Hälsoundersökningar </a:t>
            </a:r>
            <a:r>
              <a:rPr lang="sv-SE" sz="1200" dirty="0">
                <a:latin typeface="Times New Roman" panose="02020603050405020304" pitchFamily="18" charset="0"/>
                <a:cs typeface="Times New Roman" panose="02020603050405020304" pitchFamily="18" charset="0"/>
              </a:rPr>
              <a:t>och hälsosamtal på vårdcentraler i</a:t>
            </a:r>
          </a:p>
          <a:p>
            <a:r>
              <a:rPr lang="sv-SE" sz="1200" dirty="0" smtClean="0">
                <a:latin typeface="Times New Roman" panose="02020603050405020304" pitchFamily="18" charset="0"/>
                <a:cs typeface="Times New Roman" panose="02020603050405020304" pitchFamily="18" charset="0"/>
              </a:rPr>
              <a:t>Östergötland. Rapport. Linköping, 2014.</a:t>
            </a:r>
            <a:endParaRPr lang="sv-SE" sz="1200" dirty="0">
              <a:latin typeface="Times New Roman" panose="02020603050405020304" pitchFamily="18" charset="0"/>
              <a:cs typeface="Times New Roman" panose="02020603050405020304" pitchFamily="18" charset="0"/>
            </a:endParaRPr>
          </a:p>
        </p:txBody>
      </p:sp>
      <p:sp>
        <p:nvSpPr>
          <p:cNvPr id="12" name="textruta 11"/>
          <p:cNvSpPr txBox="1"/>
          <p:nvPr/>
        </p:nvSpPr>
        <p:spPr>
          <a:xfrm>
            <a:off x="611560" y="611977"/>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tycker deltagarna?</a:t>
            </a:r>
          </a:p>
        </p:txBody>
      </p:sp>
    </p:spTree>
    <p:extLst>
      <p:ext uri="{BB962C8B-B14F-4D97-AF65-F5344CB8AC3E}">
        <p14:creationId xmlns:p14="http://schemas.microsoft.com/office/powerpoint/2010/main" val="39437200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säger andra?</a:t>
            </a:r>
          </a:p>
        </p:txBody>
      </p:sp>
      <p:sp>
        <p:nvSpPr>
          <p:cNvPr id="11" name="Rubrik 5"/>
          <p:cNvSpPr txBox="1">
            <a:spLocks/>
          </p:cNvSpPr>
          <p:nvPr/>
        </p:nvSpPr>
        <p:spPr bwMode="auto">
          <a:xfrm>
            <a:off x="2267744" y="5589240"/>
            <a:ext cx="6768752" cy="5517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sv-SE" sz="1600" i="0" u="none" strike="noStrike" kern="0" cap="none" spc="0" normalizeH="0" baseline="0" dirty="0" smtClean="0">
                <a:ln>
                  <a:noFill/>
                </a:ln>
                <a:solidFill>
                  <a:srgbClr val="000000"/>
                </a:solidFill>
                <a:effectLst/>
                <a:uLnTx/>
                <a:uFillTx/>
                <a:latin typeface="Arial" panose="020B0604020202020204" pitchFamily="34" charset="0"/>
                <a:ea typeface="+mj-ea"/>
                <a:cs typeface="Arial" panose="020B0604020202020204" pitchFamily="34" charset="0"/>
              </a:rPr>
              <a:t>Kommissionen för jämlik hälsa (Slutbetänkande juni 2017)  </a:t>
            </a:r>
            <a:endParaRPr kumimoji="0" lang="sv-SE" sz="1600" i="0" u="none" strike="noStrike" kern="0" cap="none" spc="0" normalizeH="0" baseline="0" dirty="0">
              <a:ln>
                <a:noFill/>
              </a:ln>
              <a:solidFill>
                <a:srgbClr val="000000"/>
              </a:solidFill>
              <a:effectLst/>
              <a:uLnTx/>
              <a:uFillTx/>
              <a:latin typeface="Arial"/>
              <a:ea typeface="+mj-ea"/>
            </a:endParaRPr>
          </a:p>
        </p:txBody>
      </p:sp>
      <p:sp>
        <p:nvSpPr>
          <p:cNvPr id="12" name="Platshållare för innehåll 6"/>
          <p:cNvSpPr txBox="1">
            <a:spLocks/>
          </p:cNvSpPr>
          <p:nvPr/>
        </p:nvSpPr>
        <p:spPr bwMode="auto">
          <a:xfrm>
            <a:off x="394841" y="1700163"/>
            <a:ext cx="8425631" cy="33850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sz="2400" b="0" i="1" u="none" strike="noStrike" kern="0" cap="none" spc="0" normalizeH="0" baseline="0" noProof="0" dirty="0" smtClean="0">
                <a:ln>
                  <a:noFill/>
                </a:ln>
                <a:solidFill>
                  <a:srgbClr val="000000"/>
                </a:solidFill>
                <a:effectLst/>
                <a:uLnTx/>
                <a:uFillTx/>
                <a:latin typeface="Arial"/>
                <a:ea typeface="+mn-ea"/>
                <a:cs typeface="+mn-cs"/>
              </a:rPr>
              <a:t>”Riktade hälsoundersökningar, kopplade till ett hälsosamtal utifrån deltagarens hälsoprofil som genomförs i Västerbotten och Jönköpings län har till skillnad från allmänna hälsokontroller visats vara ett kostnadseffektivt sätt att minska insjuknande och död, men också att minska sociala skillnader i hälsa.”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sv-SE" sz="2400" b="0" i="0" u="none" strike="noStrike" kern="0" cap="none" spc="0" normalizeH="0" baseline="0" noProof="0" dirty="0" smtClean="0">
                <a:ln>
                  <a:noFill/>
                </a:ln>
                <a:solidFill>
                  <a:srgbClr val="000000"/>
                </a:solidFill>
                <a:effectLst/>
                <a:uLnTx/>
                <a:uFillTx/>
                <a:latin typeface="Arial"/>
                <a:ea typeface="+mn-ea"/>
                <a:cs typeface="+mn-cs"/>
              </a:rPr>
              <a:t>Kommissionen anser att det bör ske på ett liknande sätt i syfte att förebygga de stora folksjukdomarna.</a:t>
            </a:r>
            <a:endParaRPr kumimoji="0" lang="sv-SE"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34642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säger andra?</a:t>
            </a:r>
          </a:p>
        </p:txBody>
      </p:sp>
      <p:sp>
        <p:nvSpPr>
          <p:cNvPr id="11" name="Rubrik 5"/>
          <p:cNvSpPr txBox="1">
            <a:spLocks/>
          </p:cNvSpPr>
          <p:nvPr/>
        </p:nvSpPr>
        <p:spPr bwMode="auto">
          <a:xfrm>
            <a:off x="1221680" y="5728692"/>
            <a:ext cx="7886824"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6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Socialstyrelsens Nationella</a:t>
            </a:r>
            <a:r>
              <a:rPr kumimoji="0" lang="sv-SE" sz="160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riktlinjer för prevention och behandling</a:t>
            </a:r>
            <a:r>
              <a:rPr lang="sv-SE" sz="1600" kern="0" dirty="0" smtClean="0">
                <a:solidFill>
                  <a:srgbClr val="000000"/>
                </a:solidFill>
                <a:latin typeface="Arial" panose="020B0604020202020204" pitchFamily="34" charset="0"/>
                <a:cs typeface="Arial" panose="020B0604020202020204" pitchFamily="34" charset="0"/>
              </a:rPr>
              <a:t> vid ohälsosamma levnadsvanor  (juni 2018)</a:t>
            </a:r>
            <a:endParaRPr kumimoji="0" lang="sv-SE" sz="1600" i="0" u="none" strike="noStrike" kern="0" cap="none" spc="0" normalizeH="0" baseline="0" noProof="0" dirty="0">
              <a:ln>
                <a:noFill/>
              </a:ln>
              <a:solidFill>
                <a:srgbClr val="000000"/>
              </a:solidFill>
              <a:effectLst/>
              <a:uLnTx/>
              <a:uFillTx/>
              <a:latin typeface="Arial"/>
            </a:endParaRPr>
          </a:p>
        </p:txBody>
      </p:sp>
      <p:sp>
        <p:nvSpPr>
          <p:cNvPr id="12" name="Platshållare för innehåll 6"/>
          <p:cNvSpPr txBox="1">
            <a:spLocks/>
          </p:cNvSpPr>
          <p:nvPr/>
        </p:nvSpPr>
        <p:spPr bwMode="auto">
          <a:xfrm>
            <a:off x="469811" y="1795834"/>
            <a:ext cx="8208912" cy="28573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spcBef>
                <a:spcPts val="0"/>
              </a:spcBef>
              <a:spcAft>
                <a:spcPts val="0"/>
              </a:spcAft>
              <a:buNone/>
              <a:defRPr/>
            </a:pPr>
            <a:r>
              <a:rPr lang="sv-SE" i="1" dirty="0"/>
              <a:t>”Ett sätt att mer systematiskt och </a:t>
            </a:r>
          </a:p>
          <a:p>
            <a:pPr marL="0" indent="0" fontAlgn="auto">
              <a:spcBef>
                <a:spcPts val="0"/>
              </a:spcBef>
              <a:spcAft>
                <a:spcPts val="0"/>
              </a:spcAft>
              <a:buNone/>
              <a:defRPr/>
            </a:pPr>
            <a:r>
              <a:rPr lang="sv-SE" i="1" dirty="0"/>
              <a:t>strukturerat uppmärksamma </a:t>
            </a:r>
            <a:r>
              <a:rPr lang="sv-SE" i="1" dirty="0" smtClean="0"/>
              <a:t>levnadsvanor </a:t>
            </a:r>
            <a:r>
              <a:rPr lang="sv-SE" i="1" dirty="0"/>
              <a:t>är att bjuda in alla </a:t>
            </a:r>
            <a:r>
              <a:rPr lang="sv-SE" i="1" dirty="0" smtClean="0"/>
              <a:t>personer </a:t>
            </a:r>
            <a:r>
              <a:rPr lang="sv-SE" i="1" dirty="0"/>
              <a:t>i utvalda </a:t>
            </a:r>
            <a:r>
              <a:rPr lang="sv-SE" i="1" dirty="0" smtClean="0"/>
              <a:t>åldersgrupper till </a:t>
            </a:r>
            <a:r>
              <a:rPr lang="sv-SE" i="1" dirty="0"/>
              <a:t>ett hälsosamtal med fokus på </a:t>
            </a:r>
            <a:r>
              <a:rPr lang="sv-SE" i="1" dirty="0" smtClean="0"/>
              <a:t>levnadsvanor</a:t>
            </a:r>
            <a:r>
              <a:rPr lang="sv-SE" i="1" dirty="0"/>
              <a:t>.”</a:t>
            </a:r>
            <a:endParaRPr lang="sv-SE" i="1" dirty="0">
              <a:solidFill>
                <a:srgbClr val="000000"/>
              </a:solidFill>
              <a:latin typeface="Arial"/>
            </a:endParaRPr>
          </a:p>
        </p:txBody>
      </p:sp>
    </p:spTree>
    <p:extLst>
      <p:ext uri="{BB962C8B-B14F-4D97-AF65-F5344CB8AC3E}">
        <p14:creationId xmlns:p14="http://schemas.microsoft.com/office/powerpoint/2010/main" val="1706365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textruta 7"/>
          <p:cNvSpPr txBox="1"/>
          <p:nvPr/>
        </p:nvSpPr>
        <p:spPr>
          <a:xfrm>
            <a:off x="469811" y="692696"/>
            <a:ext cx="8208912" cy="584775"/>
          </a:xfrm>
          <a:prstGeom prst="rect">
            <a:avLst/>
          </a:prstGeom>
          <a:noFill/>
        </p:spPr>
        <p:txBody>
          <a:bodyPr wrap="square" rtlCol="0">
            <a:spAutoFit/>
          </a:bodyPr>
          <a:lstStyle/>
          <a:p>
            <a:pPr algn="ctr" fontAlgn="base">
              <a:spcBef>
                <a:spcPct val="0"/>
              </a:spcBef>
              <a:spcAft>
                <a:spcPct val="0"/>
              </a:spcAft>
            </a:pPr>
            <a:r>
              <a:rPr lang="sv-SE" sz="3200" b="1" dirty="0" smtClean="0">
                <a:solidFill>
                  <a:srgbClr val="02AE1F"/>
                </a:solidFill>
                <a:latin typeface="Arial" charset="0"/>
              </a:rPr>
              <a:t>Vad </a:t>
            </a:r>
            <a:r>
              <a:rPr lang="sv-SE" sz="3200" dirty="0" smtClean="0">
                <a:solidFill>
                  <a:srgbClr val="02AE1F"/>
                </a:solidFill>
                <a:latin typeface="Arial" charset="0"/>
              </a:rPr>
              <a:t>säger andra?</a:t>
            </a:r>
          </a:p>
        </p:txBody>
      </p:sp>
      <p:sp>
        <p:nvSpPr>
          <p:cNvPr id="11" name="Rubrik 5"/>
          <p:cNvSpPr txBox="1">
            <a:spLocks/>
          </p:cNvSpPr>
          <p:nvPr/>
        </p:nvSpPr>
        <p:spPr bwMode="auto">
          <a:xfrm>
            <a:off x="791899" y="5445224"/>
            <a:ext cx="8172589"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r>
              <a:rPr lang="sv-SE" sz="1600" dirty="0" smtClean="0">
                <a:solidFill>
                  <a:srgbClr val="000000"/>
                </a:solidFill>
                <a:latin typeface="Arial" panose="020B0604020202020204" pitchFamily="34" charset="0"/>
                <a:cs typeface="Arial" panose="020B0604020202020204" pitchFamily="34" charset="0"/>
              </a:rPr>
              <a:t>Bästa </a:t>
            </a:r>
            <a:r>
              <a:rPr lang="sv-SE" sz="1600" dirty="0">
                <a:solidFill>
                  <a:srgbClr val="000000"/>
                </a:solidFill>
                <a:latin typeface="Arial" panose="020B0604020202020204" pitchFamily="34" charset="0"/>
                <a:cs typeface="Arial" panose="020B0604020202020204" pitchFamily="34" charset="0"/>
              </a:rPr>
              <a:t>möjliga hälsa och en hållbar hälso- och sjukvård </a:t>
            </a:r>
            <a:r>
              <a:rPr lang="sv-SE" sz="1600" dirty="0" smtClean="0">
                <a:solidFill>
                  <a:srgbClr val="000000"/>
                </a:solidFill>
                <a:latin typeface="Arial" panose="020B0604020202020204" pitchFamily="34" charset="0"/>
                <a:cs typeface="Arial" panose="020B0604020202020204" pitchFamily="34" charset="0"/>
              </a:rPr>
              <a:t>med </a:t>
            </a:r>
            <a:r>
              <a:rPr lang="sv-SE" sz="1600" dirty="0">
                <a:solidFill>
                  <a:srgbClr val="000000"/>
                </a:solidFill>
                <a:latin typeface="Arial" panose="020B0604020202020204" pitchFamily="34" charset="0"/>
                <a:cs typeface="Arial" panose="020B0604020202020204" pitchFamily="34" charset="0"/>
              </a:rPr>
              <a:t>fokus på vården vid kroniska sjukdomar </a:t>
            </a:r>
            <a:endParaRPr lang="sv-SE" sz="1600" dirty="0" smtClean="0">
              <a:solidFill>
                <a:srgbClr val="000000"/>
              </a:solidFill>
              <a:latin typeface="Arial" panose="020B0604020202020204" pitchFamily="34" charset="0"/>
              <a:cs typeface="Arial" panose="020B0604020202020204" pitchFamily="34" charset="0"/>
            </a:endParaRPr>
          </a:p>
          <a:p>
            <a:pPr algn="r"/>
            <a:r>
              <a:rPr lang="sv-SE" sz="1600" dirty="0" smtClean="0">
                <a:solidFill>
                  <a:srgbClr val="000000"/>
                </a:solidFill>
                <a:latin typeface="Arial" panose="020B0604020202020204" pitchFamily="34" charset="0"/>
                <a:cs typeface="Arial" panose="020B0604020202020204" pitchFamily="34" charset="0"/>
              </a:rPr>
              <a:t>      Lägesrapport (Socialstyrelsen 2018)</a:t>
            </a:r>
            <a:r>
              <a:rPr lang="sv-SE" sz="2000" dirty="0">
                <a:solidFill>
                  <a:srgbClr val="000000"/>
                </a:solidFill>
                <a:latin typeface="Century Gothic"/>
              </a:rPr>
              <a:t>	</a:t>
            </a:r>
          </a:p>
        </p:txBody>
      </p:sp>
      <p:sp>
        <p:nvSpPr>
          <p:cNvPr id="12" name="Platshållare för innehåll 6"/>
          <p:cNvSpPr txBox="1">
            <a:spLocks/>
          </p:cNvSpPr>
          <p:nvPr/>
        </p:nvSpPr>
        <p:spPr bwMode="auto">
          <a:xfrm>
            <a:off x="469811" y="1412776"/>
            <a:ext cx="8208912" cy="28573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sv-SE" sz="2000" i="1" dirty="0" smtClean="0"/>
              <a:t>”Några </a:t>
            </a:r>
            <a:r>
              <a:rPr lang="sv-SE" sz="2000" i="1" dirty="0"/>
              <a:t>primärpreventiva strategier som fått ökad uppmärksamhet på senare år är dels Västerbottens hälsoundersökningar, dels hälsosamtal i Skaraborg och Jönköpings län. </a:t>
            </a:r>
            <a:endParaRPr lang="sv-SE" sz="2000" i="1" dirty="0" smtClean="0"/>
          </a:p>
          <a:p>
            <a:pPr marL="0" indent="0">
              <a:buNone/>
            </a:pPr>
            <a:r>
              <a:rPr lang="sv-SE" sz="2000" i="1" dirty="0" smtClean="0"/>
              <a:t>Båda dessa </a:t>
            </a:r>
            <a:r>
              <a:rPr lang="sv-SE" sz="2000" i="1" dirty="0"/>
              <a:t>strategier representerar ett koncept som kommit att kallas riktade hälsosamtal. </a:t>
            </a:r>
            <a:endParaRPr lang="sv-SE" sz="2000" i="1" dirty="0" smtClean="0"/>
          </a:p>
          <a:p>
            <a:pPr marL="0" indent="0">
              <a:buNone/>
            </a:pPr>
            <a:r>
              <a:rPr lang="sv-SE" sz="2000" i="1" dirty="0" smtClean="0"/>
              <a:t>Utvärderingar </a:t>
            </a:r>
            <a:r>
              <a:rPr lang="sv-SE" sz="2000" i="1" dirty="0"/>
              <a:t>visar en positiv effekt med lägre risk för förtida död i sjukdomar, vilken kan kopplas till arbetet med hälsosamtal. Detta kan ses både på befolkningsnivå och i ännu högre grad i gruppen som deltagit i hälsosamtal</a:t>
            </a:r>
            <a:r>
              <a:rPr lang="sv-SE" sz="2000" i="1" dirty="0" smtClean="0"/>
              <a:t>.” </a:t>
            </a:r>
            <a:endParaRPr lang="sv-SE" sz="2000" i="1" dirty="0">
              <a:solidFill>
                <a:srgbClr val="000000"/>
              </a:solidFill>
              <a:latin typeface="Arial"/>
            </a:endParaRPr>
          </a:p>
        </p:txBody>
      </p:sp>
    </p:spTree>
    <p:extLst>
      <p:ext uri="{BB962C8B-B14F-4D97-AF65-F5344CB8AC3E}">
        <p14:creationId xmlns:p14="http://schemas.microsoft.com/office/powerpoint/2010/main" val="128708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8" name="Oval 2"/>
          <p:cNvSpPr>
            <a:spLocks noChangeArrowheads="1"/>
          </p:cNvSpPr>
          <p:nvPr/>
        </p:nvSpPr>
        <p:spPr bwMode="auto">
          <a:xfrm>
            <a:off x="2620963" y="3716660"/>
            <a:ext cx="1728787" cy="1079500"/>
          </a:xfrm>
          <a:prstGeom prst="ellipse">
            <a:avLst/>
          </a:prstGeom>
          <a:solidFill>
            <a:srgbClr val="FF0000"/>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smtClean="0">
                <a:ln>
                  <a:noFill/>
                </a:ln>
                <a:solidFill>
                  <a:srgbClr val="000000"/>
                </a:solidFill>
                <a:effectLst/>
                <a:uLnTx/>
                <a:uFillTx/>
                <a:latin typeface="Arial"/>
              </a:rPr>
              <a:t>Hög risk</a:t>
            </a:r>
          </a:p>
        </p:txBody>
      </p:sp>
      <p:sp>
        <p:nvSpPr>
          <p:cNvPr id="9" name="Oval 3"/>
          <p:cNvSpPr>
            <a:spLocks noChangeArrowheads="1"/>
          </p:cNvSpPr>
          <p:nvPr/>
        </p:nvSpPr>
        <p:spPr bwMode="auto">
          <a:xfrm>
            <a:off x="5072063" y="3716660"/>
            <a:ext cx="1728787" cy="1079500"/>
          </a:xfrm>
          <a:prstGeom prst="ellipse">
            <a:avLst/>
          </a:prstGeom>
          <a:solidFill>
            <a:srgbClr val="33CC33"/>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smtClean="0">
                <a:ln>
                  <a:noFill/>
                </a:ln>
                <a:solidFill>
                  <a:srgbClr val="000000"/>
                </a:solidFill>
                <a:effectLst/>
                <a:uLnTx/>
                <a:uFillTx/>
                <a:latin typeface="Arial"/>
              </a:rPr>
              <a:t>Låg risk</a:t>
            </a:r>
          </a:p>
        </p:txBody>
      </p:sp>
      <p:sp>
        <p:nvSpPr>
          <p:cNvPr id="10" name="Rectangle 4"/>
          <p:cNvSpPr>
            <a:spLocks noChangeArrowheads="1"/>
          </p:cNvSpPr>
          <p:nvPr/>
        </p:nvSpPr>
        <p:spPr bwMode="auto">
          <a:xfrm>
            <a:off x="3211513" y="5372422"/>
            <a:ext cx="3241675" cy="720725"/>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smtClean="0">
                <a:ln>
                  <a:noFill/>
                </a:ln>
                <a:solidFill>
                  <a:srgbClr val="000000"/>
                </a:solidFill>
                <a:effectLst/>
                <a:uLnTx/>
                <a:uFillTx/>
                <a:latin typeface="Arial"/>
              </a:rPr>
              <a:t>Hälsoundersökning</a:t>
            </a:r>
          </a:p>
        </p:txBody>
      </p:sp>
      <p:sp>
        <p:nvSpPr>
          <p:cNvPr id="11" name="Line 5"/>
          <p:cNvSpPr>
            <a:spLocks noChangeShapeType="1"/>
          </p:cNvSpPr>
          <p:nvPr/>
        </p:nvSpPr>
        <p:spPr bwMode="auto">
          <a:xfrm flipH="1" flipV="1">
            <a:off x="3541713" y="4796160"/>
            <a:ext cx="576262" cy="5762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a:endParaRPr>
          </a:p>
        </p:txBody>
      </p:sp>
      <p:sp>
        <p:nvSpPr>
          <p:cNvPr id="12" name="Line 6"/>
          <p:cNvSpPr>
            <a:spLocks noChangeShapeType="1"/>
          </p:cNvSpPr>
          <p:nvPr/>
        </p:nvSpPr>
        <p:spPr bwMode="auto">
          <a:xfrm flipV="1">
            <a:off x="5359400" y="4796160"/>
            <a:ext cx="504825" cy="57626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a:endParaRPr>
          </a:p>
        </p:txBody>
      </p:sp>
      <p:sp>
        <p:nvSpPr>
          <p:cNvPr id="13" name="Line 7"/>
          <p:cNvSpPr>
            <a:spLocks noChangeShapeType="1"/>
          </p:cNvSpPr>
          <p:nvPr/>
        </p:nvSpPr>
        <p:spPr bwMode="auto">
          <a:xfrm flipH="1">
            <a:off x="2217738" y="4264347"/>
            <a:ext cx="36036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a:endParaRPr>
          </a:p>
        </p:txBody>
      </p:sp>
      <p:sp>
        <p:nvSpPr>
          <p:cNvPr id="14" name="Rectangle 8"/>
          <p:cNvSpPr>
            <a:spLocks noChangeArrowheads="1"/>
          </p:cNvSpPr>
          <p:nvPr/>
        </p:nvSpPr>
        <p:spPr bwMode="auto">
          <a:xfrm>
            <a:off x="7246938" y="4077022"/>
            <a:ext cx="1655762" cy="358775"/>
          </a:xfrm>
          <a:prstGeom prst="rect">
            <a:avLst/>
          </a:prstGeom>
          <a:solidFill>
            <a:srgbClr val="B1001E"/>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dirty="0" smtClean="0">
                <a:ln>
                  <a:noFill/>
                </a:ln>
                <a:solidFill>
                  <a:srgbClr val="FFFFFF"/>
                </a:solidFill>
                <a:effectLst/>
                <a:uLnTx/>
                <a:uFillTx/>
                <a:latin typeface="Arial"/>
              </a:rPr>
              <a:t>Hälsosamtal</a:t>
            </a:r>
          </a:p>
        </p:txBody>
      </p:sp>
      <p:sp>
        <p:nvSpPr>
          <p:cNvPr id="15" name="Rectangle 9"/>
          <p:cNvSpPr>
            <a:spLocks noChangeArrowheads="1"/>
          </p:cNvSpPr>
          <p:nvPr/>
        </p:nvSpPr>
        <p:spPr bwMode="auto">
          <a:xfrm>
            <a:off x="280988" y="3905572"/>
            <a:ext cx="1906587" cy="719138"/>
          </a:xfrm>
          <a:prstGeom prst="rect">
            <a:avLst/>
          </a:prstGeom>
          <a:solidFill>
            <a:srgbClr val="B1001E"/>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dirty="0" smtClean="0">
                <a:ln>
                  <a:noFill/>
                </a:ln>
                <a:solidFill>
                  <a:srgbClr val="FFFFFF"/>
                </a:solidFill>
                <a:effectLst/>
                <a:uLnTx/>
                <a:uFillTx/>
                <a:latin typeface="Arial"/>
              </a:rPr>
              <a:t>Hälsosamtal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dirty="0" smtClean="0">
                <a:ln>
                  <a:noFill/>
                </a:ln>
                <a:solidFill>
                  <a:srgbClr val="FFFFFF"/>
                </a:solidFill>
                <a:effectLst/>
                <a:uLnTx/>
                <a:uFillTx/>
                <a:latin typeface="Arial"/>
              </a:rPr>
              <a:t>med uppföljning</a:t>
            </a:r>
          </a:p>
        </p:txBody>
      </p:sp>
      <p:sp>
        <p:nvSpPr>
          <p:cNvPr id="16" name="Line 10"/>
          <p:cNvSpPr>
            <a:spLocks noChangeShapeType="1"/>
          </p:cNvSpPr>
          <p:nvPr/>
        </p:nvSpPr>
        <p:spPr bwMode="auto">
          <a:xfrm>
            <a:off x="6797675" y="4248472"/>
            <a:ext cx="4318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a:endParaRPr>
          </a:p>
        </p:txBody>
      </p:sp>
      <p:sp>
        <p:nvSpPr>
          <p:cNvPr id="17" name="Text Box 11"/>
          <p:cNvSpPr txBox="1">
            <a:spLocks noChangeArrowheads="1"/>
          </p:cNvSpPr>
          <p:nvPr/>
        </p:nvSpPr>
        <p:spPr bwMode="auto">
          <a:xfrm>
            <a:off x="1411288" y="69247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pitchFamily="34" charset="0"/>
            </a:endParaRPr>
          </a:p>
        </p:txBody>
      </p:sp>
      <p:sp>
        <p:nvSpPr>
          <p:cNvPr id="18" name="Line 12"/>
          <p:cNvSpPr>
            <a:spLocks noChangeShapeType="1"/>
          </p:cNvSpPr>
          <p:nvPr/>
        </p:nvSpPr>
        <p:spPr bwMode="auto">
          <a:xfrm>
            <a:off x="4437063" y="4148460"/>
            <a:ext cx="50323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a:endParaRPr>
          </a:p>
        </p:txBody>
      </p:sp>
      <p:sp>
        <p:nvSpPr>
          <p:cNvPr id="19" name="Line 13"/>
          <p:cNvSpPr>
            <a:spLocks noChangeShapeType="1"/>
          </p:cNvSpPr>
          <p:nvPr/>
        </p:nvSpPr>
        <p:spPr bwMode="auto">
          <a:xfrm flipH="1">
            <a:off x="4437063" y="4435797"/>
            <a:ext cx="503237"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smtClean="0">
              <a:ln>
                <a:noFill/>
              </a:ln>
              <a:solidFill>
                <a:srgbClr val="000000"/>
              </a:solidFill>
              <a:effectLst/>
              <a:uLnTx/>
              <a:uFillTx/>
              <a:latin typeface="Arial"/>
            </a:endParaRPr>
          </a:p>
        </p:txBody>
      </p:sp>
      <p:sp>
        <p:nvSpPr>
          <p:cNvPr id="20" name="Line 14"/>
          <p:cNvSpPr>
            <a:spLocks noChangeShapeType="1"/>
          </p:cNvSpPr>
          <p:nvPr/>
        </p:nvSpPr>
        <p:spPr bwMode="auto">
          <a:xfrm>
            <a:off x="4437063" y="4292922"/>
            <a:ext cx="0" cy="28733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sv-SE" smtClean="0">
              <a:solidFill>
                <a:srgbClr val="000000"/>
              </a:solidFill>
              <a:latin typeface="Arial"/>
            </a:endParaRPr>
          </a:p>
        </p:txBody>
      </p:sp>
      <p:pic>
        <p:nvPicPr>
          <p:cNvPr id="23" name="Picture 3" descr="G:\RYH\Fou\utvenh\DOKUMENT\HANS\Webstöd för hälsosamtal Vuxna\Bilder till bildspel\DSC_0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79" y="1059185"/>
            <a:ext cx="3570920" cy="21118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G:\RYH\Fou\utvenh\DOKUMENT\HANS\Webstöd för hälsosamtal Vuxna\Bilder till bildspel\DSC_0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552" y="1073035"/>
            <a:ext cx="3570920" cy="211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9F4F563-31A5-4B4F-8C09-6A3AA94C2055}"/>
              </a:ext>
            </a:extLst>
          </p:cNvPr>
          <p:cNvSpPr txBox="1"/>
          <p:nvPr/>
        </p:nvSpPr>
        <p:spPr>
          <a:xfrm>
            <a:off x="3448079" y="1987014"/>
            <a:ext cx="5191385" cy="1384995"/>
          </a:xfrm>
          <a:prstGeom prst="rect">
            <a:avLst/>
          </a:prstGeom>
          <a:noFill/>
        </p:spPr>
        <p:txBody>
          <a:bodyPr wrap="square" rtlCol="0">
            <a:spAutoFit/>
          </a:bodyPr>
          <a:lstStyle/>
          <a:p>
            <a:r>
              <a:rPr lang="sv-SE" sz="1200" b="1" dirty="0"/>
              <a:t>     Grönt – har Riktade hälsosamtal </a:t>
            </a:r>
          </a:p>
          <a:p>
            <a:r>
              <a:rPr lang="sv-SE" sz="1200" dirty="0"/>
              <a:t>Region Norrbotten</a:t>
            </a:r>
          </a:p>
          <a:p>
            <a:r>
              <a:rPr lang="sv-SE" sz="1200" dirty="0"/>
              <a:t>Region Gävleborg</a:t>
            </a:r>
          </a:p>
          <a:p>
            <a:r>
              <a:rPr lang="sv-SE" sz="1200" dirty="0"/>
              <a:t>Region </a:t>
            </a:r>
            <a:r>
              <a:rPr lang="sv-SE" sz="1200" dirty="0"/>
              <a:t>Östergötland</a:t>
            </a:r>
          </a:p>
          <a:p>
            <a:r>
              <a:rPr lang="sv-SE" sz="1200" dirty="0"/>
              <a:t>Region </a:t>
            </a:r>
            <a:r>
              <a:rPr lang="sv-SE" sz="1200" dirty="0"/>
              <a:t>Skåne                      Region Jämtland/Härjedalen  </a:t>
            </a:r>
            <a:endParaRPr lang="sv-SE" sz="1200" dirty="0"/>
          </a:p>
          <a:p>
            <a:r>
              <a:rPr lang="sv-SE" sz="1200" dirty="0"/>
              <a:t>Region Kronoberg</a:t>
            </a:r>
          </a:p>
          <a:p>
            <a:endParaRPr lang="sv-SE" sz="1200" dirty="0"/>
          </a:p>
        </p:txBody>
      </p:sp>
      <p:sp>
        <p:nvSpPr>
          <p:cNvPr id="9" name="textruta 8">
            <a:extLst>
              <a:ext uri="{FF2B5EF4-FFF2-40B4-BE49-F238E27FC236}">
                <a16:creationId xmlns:a16="http://schemas.microsoft.com/office/drawing/2014/main" id="{7DA95194-FCDD-4E07-8856-8F010C008B30}"/>
              </a:ext>
            </a:extLst>
          </p:cNvPr>
          <p:cNvSpPr txBox="1"/>
          <p:nvPr/>
        </p:nvSpPr>
        <p:spPr>
          <a:xfrm>
            <a:off x="5036814" y="2171680"/>
            <a:ext cx="1777754" cy="646331"/>
          </a:xfrm>
          <a:prstGeom prst="rect">
            <a:avLst/>
          </a:prstGeom>
          <a:noFill/>
        </p:spPr>
        <p:txBody>
          <a:bodyPr wrap="square" rtlCol="0">
            <a:spAutoFit/>
          </a:bodyPr>
          <a:lstStyle/>
          <a:p>
            <a:r>
              <a:rPr lang="sv-SE" sz="1200" dirty="0"/>
              <a:t>Region Västerbotten</a:t>
            </a:r>
          </a:p>
          <a:p>
            <a:r>
              <a:rPr lang="sv-SE" sz="1200" dirty="0"/>
              <a:t>Region </a:t>
            </a:r>
            <a:r>
              <a:rPr lang="sv-SE" sz="1200" dirty="0"/>
              <a:t>Västernorrland</a:t>
            </a:r>
            <a:endParaRPr lang="sv-SE" sz="1200" dirty="0"/>
          </a:p>
          <a:p>
            <a:r>
              <a:rPr lang="sv-SE" sz="1200" dirty="0"/>
              <a:t>Region Jönköpings län</a:t>
            </a:r>
          </a:p>
        </p:txBody>
      </p:sp>
      <p:sp>
        <p:nvSpPr>
          <p:cNvPr id="10" name="textruta 9">
            <a:extLst>
              <a:ext uri="{FF2B5EF4-FFF2-40B4-BE49-F238E27FC236}">
                <a16:creationId xmlns:a16="http://schemas.microsoft.com/office/drawing/2014/main" id="{F9F40344-1D64-4210-AC8D-67D5A51A192B}"/>
              </a:ext>
            </a:extLst>
          </p:cNvPr>
          <p:cNvSpPr txBox="1"/>
          <p:nvPr/>
        </p:nvSpPr>
        <p:spPr>
          <a:xfrm>
            <a:off x="7035904" y="2118899"/>
            <a:ext cx="1806512" cy="830997"/>
          </a:xfrm>
          <a:prstGeom prst="rect">
            <a:avLst/>
          </a:prstGeom>
          <a:noFill/>
        </p:spPr>
        <p:txBody>
          <a:bodyPr wrap="square" rtlCol="0">
            <a:spAutoFit/>
          </a:bodyPr>
          <a:lstStyle/>
          <a:p>
            <a:r>
              <a:rPr lang="sv-SE" sz="1200" dirty="0"/>
              <a:t>Region </a:t>
            </a:r>
            <a:r>
              <a:rPr lang="sv-SE" sz="1200" dirty="0"/>
              <a:t>Dalarna</a:t>
            </a:r>
            <a:endParaRPr lang="sv-SE" sz="1200" dirty="0"/>
          </a:p>
          <a:p>
            <a:r>
              <a:rPr lang="sv-SE" sz="1200" dirty="0"/>
              <a:t>Region </a:t>
            </a:r>
            <a:r>
              <a:rPr lang="sv-SE" sz="1200" dirty="0"/>
              <a:t>Sörmland</a:t>
            </a:r>
          </a:p>
          <a:p>
            <a:r>
              <a:rPr lang="sv-SE" sz="1200" dirty="0"/>
              <a:t>Region </a:t>
            </a:r>
            <a:r>
              <a:rPr lang="sv-SE" sz="1200" dirty="0"/>
              <a:t>Västmanland</a:t>
            </a:r>
          </a:p>
          <a:p>
            <a:r>
              <a:rPr lang="sv-SE" sz="1200" dirty="0"/>
              <a:t>Region Halland</a:t>
            </a:r>
            <a:endParaRPr lang="sv-SE" sz="1200" dirty="0"/>
          </a:p>
        </p:txBody>
      </p:sp>
      <p:sp>
        <p:nvSpPr>
          <p:cNvPr id="14" name="textruta 13">
            <a:extLst>
              <a:ext uri="{FF2B5EF4-FFF2-40B4-BE49-F238E27FC236}">
                <a16:creationId xmlns:a16="http://schemas.microsoft.com/office/drawing/2014/main" id="{8D991F96-3F36-4548-A5B0-989E94EEF2AA}"/>
              </a:ext>
            </a:extLst>
          </p:cNvPr>
          <p:cNvSpPr txBox="1"/>
          <p:nvPr/>
        </p:nvSpPr>
        <p:spPr>
          <a:xfrm>
            <a:off x="3530487" y="3152644"/>
            <a:ext cx="5608970" cy="1015663"/>
          </a:xfrm>
          <a:prstGeom prst="rect">
            <a:avLst/>
          </a:prstGeom>
          <a:noFill/>
        </p:spPr>
        <p:txBody>
          <a:bodyPr wrap="square" rtlCol="0">
            <a:spAutoFit/>
          </a:bodyPr>
          <a:lstStyle/>
          <a:p>
            <a:r>
              <a:rPr lang="sv-SE" sz="1200" b="1" dirty="0"/>
              <a:t>    </a:t>
            </a:r>
            <a:r>
              <a:rPr lang="sv-SE" sz="1200" b="1" dirty="0"/>
              <a:t>Orange </a:t>
            </a:r>
            <a:r>
              <a:rPr lang="sv-SE" sz="1200" b="1" dirty="0"/>
              <a:t>– politiskt beslut om införande under </a:t>
            </a:r>
            <a:r>
              <a:rPr lang="sv-SE" sz="1200" b="1" dirty="0"/>
              <a:t>2023 </a:t>
            </a:r>
            <a:r>
              <a:rPr lang="sv-SE" sz="1200" b="1" dirty="0"/>
              <a:t>är </a:t>
            </a:r>
            <a:r>
              <a:rPr lang="sv-SE" sz="1200" b="1" dirty="0"/>
              <a:t>fattat eller har startat   </a:t>
            </a:r>
          </a:p>
          <a:p>
            <a:r>
              <a:rPr lang="sv-SE" sz="1200" b="1" dirty="0"/>
              <a:t>      pilotprojekt/kommer att start pilot projekt 2023</a:t>
            </a:r>
            <a:endParaRPr lang="sv-SE" sz="1200" b="1" dirty="0"/>
          </a:p>
          <a:p>
            <a:r>
              <a:rPr lang="sv-SE" sz="1200" dirty="0"/>
              <a:t>Region </a:t>
            </a:r>
            <a:r>
              <a:rPr lang="sv-SE" sz="1200" dirty="0"/>
              <a:t>Kalmar</a:t>
            </a:r>
          </a:p>
          <a:p>
            <a:r>
              <a:rPr lang="sv-SE" sz="1200" dirty="0"/>
              <a:t>Region Örebro</a:t>
            </a:r>
          </a:p>
          <a:p>
            <a:endParaRPr lang="sv-SE" sz="1200" dirty="0"/>
          </a:p>
        </p:txBody>
      </p:sp>
      <p:sp>
        <p:nvSpPr>
          <p:cNvPr id="11" name="textruta 10">
            <a:extLst>
              <a:ext uri="{FF2B5EF4-FFF2-40B4-BE49-F238E27FC236}">
                <a16:creationId xmlns:a16="http://schemas.microsoft.com/office/drawing/2014/main" id="{0658ACCE-756C-4590-B86C-EFB50C52AE80}"/>
              </a:ext>
            </a:extLst>
          </p:cNvPr>
          <p:cNvSpPr txBox="1"/>
          <p:nvPr/>
        </p:nvSpPr>
        <p:spPr>
          <a:xfrm>
            <a:off x="4659166" y="3546616"/>
            <a:ext cx="2231456" cy="646331"/>
          </a:xfrm>
          <a:prstGeom prst="rect">
            <a:avLst/>
          </a:prstGeom>
          <a:noFill/>
        </p:spPr>
        <p:txBody>
          <a:bodyPr wrap="square" rtlCol="0">
            <a:spAutoFit/>
          </a:bodyPr>
          <a:lstStyle/>
          <a:p>
            <a:r>
              <a:rPr lang="sv-SE" sz="1200" dirty="0"/>
              <a:t>Region </a:t>
            </a:r>
            <a:r>
              <a:rPr lang="sv-SE" sz="1200" dirty="0"/>
              <a:t>Uppsala</a:t>
            </a:r>
          </a:p>
          <a:p>
            <a:r>
              <a:rPr lang="sv-SE" sz="1200" dirty="0"/>
              <a:t>Västra Götalands regionen</a:t>
            </a:r>
          </a:p>
          <a:p>
            <a:endParaRPr lang="sv-SE" sz="1200" dirty="0"/>
          </a:p>
        </p:txBody>
      </p:sp>
      <p:sp>
        <p:nvSpPr>
          <p:cNvPr id="15" name="textruta 14">
            <a:extLst>
              <a:ext uri="{FF2B5EF4-FFF2-40B4-BE49-F238E27FC236}">
                <a16:creationId xmlns:a16="http://schemas.microsoft.com/office/drawing/2014/main" id="{3BB3E86D-EB3A-4A72-8C17-C0D52F4FE1B1}"/>
              </a:ext>
            </a:extLst>
          </p:cNvPr>
          <p:cNvSpPr txBox="1"/>
          <p:nvPr/>
        </p:nvSpPr>
        <p:spPr>
          <a:xfrm>
            <a:off x="6542790" y="3557060"/>
            <a:ext cx="1969214" cy="461665"/>
          </a:xfrm>
          <a:prstGeom prst="rect">
            <a:avLst/>
          </a:prstGeom>
          <a:noFill/>
        </p:spPr>
        <p:txBody>
          <a:bodyPr wrap="square" rtlCol="0">
            <a:spAutoFit/>
          </a:bodyPr>
          <a:lstStyle/>
          <a:p>
            <a:r>
              <a:rPr lang="sv-SE" sz="1200" dirty="0"/>
              <a:t>Region </a:t>
            </a:r>
            <a:r>
              <a:rPr lang="sv-SE" sz="1200" dirty="0"/>
              <a:t>Stockholm/Gotland</a:t>
            </a:r>
          </a:p>
          <a:p>
            <a:endParaRPr lang="sv-SE" sz="1200" dirty="0"/>
          </a:p>
        </p:txBody>
      </p:sp>
      <p:sp>
        <p:nvSpPr>
          <p:cNvPr id="17" name="textruta 16">
            <a:extLst>
              <a:ext uri="{FF2B5EF4-FFF2-40B4-BE49-F238E27FC236}">
                <a16:creationId xmlns:a16="http://schemas.microsoft.com/office/drawing/2014/main" id="{DA13EDAC-26FB-41AF-902A-4A4AEF2B3484}"/>
              </a:ext>
            </a:extLst>
          </p:cNvPr>
          <p:cNvSpPr txBox="1"/>
          <p:nvPr/>
        </p:nvSpPr>
        <p:spPr>
          <a:xfrm>
            <a:off x="3512413" y="4042141"/>
            <a:ext cx="5608970" cy="646331"/>
          </a:xfrm>
          <a:prstGeom prst="rect">
            <a:avLst/>
          </a:prstGeom>
          <a:noFill/>
        </p:spPr>
        <p:txBody>
          <a:bodyPr wrap="square" rtlCol="0">
            <a:spAutoFit/>
          </a:bodyPr>
          <a:lstStyle/>
          <a:p>
            <a:r>
              <a:rPr lang="sv-SE" sz="1200" b="1" dirty="0"/>
              <a:t>    </a:t>
            </a:r>
            <a:r>
              <a:rPr lang="sv-SE" sz="1200" b="1" dirty="0"/>
              <a:t>Blått </a:t>
            </a:r>
            <a:r>
              <a:rPr lang="sv-SE" sz="1200" b="1" dirty="0"/>
              <a:t>– är med eller för samtal med HFS </a:t>
            </a:r>
            <a:r>
              <a:rPr lang="sv-SE" sz="1200" b="1" dirty="0"/>
              <a:t>temagrupp</a:t>
            </a:r>
            <a:endParaRPr lang="sv-SE" sz="1200" dirty="0"/>
          </a:p>
          <a:p>
            <a:endParaRPr lang="sv-SE" sz="1200" dirty="0"/>
          </a:p>
          <a:p>
            <a:endParaRPr lang="sv-SE" sz="1200" dirty="0"/>
          </a:p>
        </p:txBody>
      </p:sp>
      <p:sp>
        <p:nvSpPr>
          <p:cNvPr id="19" name="textruta 18">
            <a:extLst>
              <a:ext uri="{FF2B5EF4-FFF2-40B4-BE49-F238E27FC236}">
                <a16:creationId xmlns:a16="http://schemas.microsoft.com/office/drawing/2014/main" id="{BA95B5A3-9A30-4506-88DE-6FF8FC56B4B8}"/>
              </a:ext>
            </a:extLst>
          </p:cNvPr>
          <p:cNvSpPr txBox="1"/>
          <p:nvPr/>
        </p:nvSpPr>
        <p:spPr>
          <a:xfrm>
            <a:off x="3676900" y="4330097"/>
            <a:ext cx="1496291" cy="276999"/>
          </a:xfrm>
          <a:prstGeom prst="rect">
            <a:avLst/>
          </a:prstGeom>
          <a:noFill/>
        </p:spPr>
        <p:txBody>
          <a:bodyPr wrap="square" rtlCol="0">
            <a:spAutoFit/>
          </a:bodyPr>
          <a:lstStyle/>
          <a:p>
            <a:r>
              <a:rPr lang="sv-SE" sz="1200" dirty="0"/>
              <a:t>Region </a:t>
            </a:r>
            <a:r>
              <a:rPr lang="sv-SE" sz="1200" dirty="0"/>
              <a:t>Blekinge</a:t>
            </a:r>
            <a:endParaRPr lang="sv-SE" sz="1200" dirty="0"/>
          </a:p>
        </p:txBody>
      </p:sp>
      <p:sp>
        <p:nvSpPr>
          <p:cNvPr id="20" name="textruta 19">
            <a:extLst>
              <a:ext uri="{FF2B5EF4-FFF2-40B4-BE49-F238E27FC236}">
                <a16:creationId xmlns:a16="http://schemas.microsoft.com/office/drawing/2014/main" id="{0A105105-4FEC-46F7-A8A7-9021A3340380}"/>
              </a:ext>
            </a:extLst>
          </p:cNvPr>
          <p:cNvSpPr txBox="1"/>
          <p:nvPr/>
        </p:nvSpPr>
        <p:spPr>
          <a:xfrm>
            <a:off x="3448080" y="4699940"/>
            <a:ext cx="5608970" cy="646331"/>
          </a:xfrm>
          <a:prstGeom prst="rect">
            <a:avLst/>
          </a:prstGeom>
          <a:noFill/>
        </p:spPr>
        <p:txBody>
          <a:bodyPr wrap="square" rtlCol="0">
            <a:spAutoFit/>
          </a:bodyPr>
          <a:lstStyle/>
          <a:p>
            <a:r>
              <a:rPr lang="sv-SE" sz="1200" b="1" dirty="0"/>
              <a:t>     Rött – regioner som inte har infört Riktade hälsosamtal eller har kontakt med HFS temagrupp</a:t>
            </a:r>
          </a:p>
          <a:p>
            <a:r>
              <a:rPr lang="sv-SE" sz="1200" dirty="0"/>
              <a:t>Region Värmland</a:t>
            </a:r>
          </a:p>
        </p:txBody>
      </p:sp>
      <p:sp>
        <p:nvSpPr>
          <p:cNvPr id="21" name="Rektangel 20">
            <a:extLst>
              <a:ext uri="{FF2B5EF4-FFF2-40B4-BE49-F238E27FC236}">
                <a16:creationId xmlns:a16="http://schemas.microsoft.com/office/drawing/2014/main" id="{97C0EDBC-1AD5-48DB-94D1-A087988131EB}"/>
              </a:ext>
            </a:extLst>
          </p:cNvPr>
          <p:cNvSpPr/>
          <p:nvPr/>
        </p:nvSpPr>
        <p:spPr>
          <a:xfrm>
            <a:off x="3513414" y="2050308"/>
            <a:ext cx="146414" cy="1406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Rektangel 24">
            <a:extLst>
              <a:ext uri="{FF2B5EF4-FFF2-40B4-BE49-F238E27FC236}">
                <a16:creationId xmlns:a16="http://schemas.microsoft.com/office/drawing/2014/main" id="{083D5F95-F450-4E86-9655-9667D0E10904}"/>
              </a:ext>
            </a:extLst>
          </p:cNvPr>
          <p:cNvSpPr/>
          <p:nvPr/>
        </p:nvSpPr>
        <p:spPr>
          <a:xfrm>
            <a:off x="3530487" y="3208236"/>
            <a:ext cx="146414" cy="14068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Rektangel 25">
            <a:extLst>
              <a:ext uri="{FF2B5EF4-FFF2-40B4-BE49-F238E27FC236}">
                <a16:creationId xmlns:a16="http://schemas.microsoft.com/office/drawing/2014/main" id="{35623F82-1C44-4B4C-906F-1105D763A791}"/>
              </a:ext>
            </a:extLst>
          </p:cNvPr>
          <p:cNvSpPr/>
          <p:nvPr/>
        </p:nvSpPr>
        <p:spPr>
          <a:xfrm>
            <a:off x="3507313" y="4105359"/>
            <a:ext cx="146414" cy="14068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Rektangel 26">
            <a:extLst>
              <a:ext uri="{FF2B5EF4-FFF2-40B4-BE49-F238E27FC236}">
                <a16:creationId xmlns:a16="http://schemas.microsoft.com/office/drawing/2014/main" id="{949695C7-5E05-4069-9911-B61D0146958D}"/>
              </a:ext>
            </a:extLst>
          </p:cNvPr>
          <p:cNvSpPr/>
          <p:nvPr/>
        </p:nvSpPr>
        <p:spPr>
          <a:xfrm>
            <a:off x="3512413" y="4728606"/>
            <a:ext cx="146414" cy="1406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2" name="textruta 21">
            <a:extLst>
              <a:ext uri="{FF2B5EF4-FFF2-40B4-BE49-F238E27FC236}">
                <a16:creationId xmlns:a16="http://schemas.microsoft.com/office/drawing/2014/main" id="{10797E60-6E37-44A9-BAC7-C099795A5F27}"/>
              </a:ext>
            </a:extLst>
          </p:cNvPr>
          <p:cNvSpPr txBox="1"/>
          <p:nvPr/>
        </p:nvSpPr>
        <p:spPr>
          <a:xfrm>
            <a:off x="464184" y="1086652"/>
            <a:ext cx="6575104" cy="553998"/>
          </a:xfrm>
          <a:prstGeom prst="rect">
            <a:avLst/>
          </a:prstGeom>
          <a:noFill/>
        </p:spPr>
        <p:txBody>
          <a:bodyPr wrap="square" rtlCol="0">
            <a:spAutoFit/>
          </a:bodyPr>
          <a:lstStyle/>
          <a:p>
            <a:r>
              <a:rPr lang="sv-SE" sz="3000" b="1" dirty="0">
                <a:latin typeface="Arial" panose="020B0604020202020204" pitchFamily="34" charset="0"/>
                <a:cs typeface="Arial" panose="020B0604020202020204" pitchFamily="34" charset="0"/>
              </a:rPr>
              <a:t>Riktade hälsosamtal - Nationellt</a:t>
            </a:r>
          </a:p>
        </p:txBody>
      </p:sp>
      <p:sp>
        <p:nvSpPr>
          <p:cNvPr id="5" name="textruta 4"/>
          <p:cNvSpPr txBox="1"/>
          <p:nvPr/>
        </p:nvSpPr>
        <p:spPr>
          <a:xfrm>
            <a:off x="625012" y="1743941"/>
            <a:ext cx="2471480" cy="300082"/>
          </a:xfrm>
          <a:prstGeom prst="rect">
            <a:avLst/>
          </a:prstGeom>
          <a:solidFill>
            <a:schemeClr val="bg1"/>
          </a:solidFill>
        </p:spPr>
        <p:txBody>
          <a:bodyPr wrap="square" rtlCol="0">
            <a:spAutoFit/>
          </a:bodyPr>
          <a:lstStyle/>
          <a:p>
            <a:endParaRPr lang="sv-SE" sz="1350" dirty="0"/>
          </a:p>
        </p:txBody>
      </p:sp>
      <p:sp>
        <p:nvSpPr>
          <p:cNvPr id="6" name="textruta 5"/>
          <p:cNvSpPr txBox="1"/>
          <p:nvPr/>
        </p:nvSpPr>
        <p:spPr>
          <a:xfrm>
            <a:off x="464183" y="1659040"/>
            <a:ext cx="2556108" cy="300082"/>
          </a:xfrm>
          <a:prstGeom prst="rect">
            <a:avLst/>
          </a:prstGeom>
          <a:solidFill>
            <a:schemeClr val="bg1"/>
          </a:solidFill>
        </p:spPr>
        <p:txBody>
          <a:bodyPr wrap="square" rtlCol="0">
            <a:spAutoFit/>
          </a:bodyPr>
          <a:lstStyle/>
          <a:p>
            <a:endParaRPr lang="sv-SE" sz="1350" dirty="0"/>
          </a:p>
        </p:txBody>
      </p:sp>
      <p:pic>
        <p:nvPicPr>
          <p:cNvPr id="18" name="Bildobjekt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19" y="1617567"/>
            <a:ext cx="2711424" cy="4146424"/>
          </a:xfrm>
          <a:prstGeom prst="rect">
            <a:avLst/>
          </a:prstGeom>
        </p:spPr>
      </p:pic>
      <p:sp>
        <p:nvSpPr>
          <p:cNvPr id="2" name="textruta 1"/>
          <p:cNvSpPr txBox="1"/>
          <p:nvPr/>
        </p:nvSpPr>
        <p:spPr>
          <a:xfrm>
            <a:off x="323528" y="332656"/>
            <a:ext cx="8315936" cy="1077218"/>
          </a:xfrm>
          <a:prstGeom prst="rect">
            <a:avLst/>
          </a:prstGeom>
          <a:noFill/>
        </p:spPr>
        <p:txBody>
          <a:bodyPr wrap="square" rtlCol="0">
            <a:spAutoFit/>
          </a:bodyPr>
          <a:lstStyle/>
          <a:p>
            <a:r>
              <a:rPr lang="sv-SE" sz="3200" dirty="0">
                <a:solidFill>
                  <a:srgbClr val="000000"/>
                </a:solidFill>
                <a:latin typeface="Arial" charset="0"/>
              </a:rPr>
              <a:t/>
            </a:r>
            <a:br>
              <a:rPr lang="sv-SE" sz="3200" dirty="0">
                <a:solidFill>
                  <a:srgbClr val="000000"/>
                </a:solidFill>
                <a:latin typeface="Arial" charset="0"/>
              </a:rPr>
            </a:br>
            <a:endParaRPr lang="sv-SE" sz="3200" dirty="0"/>
          </a:p>
        </p:txBody>
      </p:sp>
      <p:pic>
        <p:nvPicPr>
          <p:cNvPr id="4" name="Bildobjekt 3"/>
          <p:cNvPicPr>
            <a:picLocks noChangeAspect="1"/>
          </p:cNvPicPr>
          <p:nvPr/>
        </p:nvPicPr>
        <p:blipFill>
          <a:blip r:embed="rId4"/>
          <a:stretch>
            <a:fillRect/>
          </a:stretch>
        </p:blipFill>
        <p:spPr>
          <a:xfrm>
            <a:off x="0" y="6466408"/>
            <a:ext cx="9114443" cy="391592"/>
          </a:xfrm>
          <a:prstGeom prst="rect">
            <a:avLst/>
          </a:prstGeom>
        </p:spPr>
      </p:pic>
      <p:pic>
        <p:nvPicPr>
          <p:cNvPr id="7" name="Bildobjekt 6"/>
          <p:cNvPicPr>
            <a:picLocks noChangeAspect="1"/>
          </p:cNvPicPr>
          <p:nvPr/>
        </p:nvPicPr>
        <p:blipFill>
          <a:blip r:embed="rId5"/>
          <a:stretch>
            <a:fillRect/>
          </a:stretch>
        </p:blipFill>
        <p:spPr>
          <a:xfrm>
            <a:off x="0" y="0"/>
            <a:ext cx="9139457" cy="509512"/>
          </a:xfrm>
          <a:prstGeom prst="rect">
            <a:avLst/>
          </a:prstGeom>
        </p:spPr>
      </p:pic>
    </p:spTree>
    <p:extLst>
      <p:ext uri="{BB962C8B-B14F-4D97-AF65-F5344CB8AC3E}">
        <p14:creationId xmlns:p14="http://schemas.microsoft.com/office/powerpoint/2010/main" val="197829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grpSp>
        <p:nvGrpSpPr>
          <p:cNvPr id="8" name="Grupp 7"/>
          <p:cNvGrpSpPr/>
          <p:nvPr/>
        </p:nvGrpSpPr>
        <p:grpSpPr>
          <a:xfrm>
            <a:off x="323529" y="788510"/>
            <a:ext cx="8424936" cy="5448801"/>
            <a:chOff x="1105407" y="788511"/>
            <a:chExt cx="7797317" cy="5153502"/>
          </a:xfrm>
        </p:grpSpPr>
        <p:sp>
          <p:nvSpPr>
            <p:cNvPr id="9" name="textruta 2"/>
            <p:cNvSpPr txBox="1">
              <a:spLocks noChangeArrowheads="1"/>
            </p:cNvSpPr>
            <p:nvPr/>
          </p:nvSpPr>
          <p:spPr bwMode="auto">
            <a:xfrm>
              <a:off x="1105407" y="788511"/>
              <a:ext cx="7797317" cy="113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lgn="ctr">
                <a:spcBef>
                  <a:spcPct val="0"/>
                </a:spcBef>
                <a:buClrTx/>
                <a:buNone/>
              </a:pPr>
              <a:r>
                <a:rPr lang="sv-SE" altLang="sv-SE" sz="2400" b="1" kern="0" dirty="0">
                  <a:latin typeface="Arial" panose="020B0604020202020204" pitchFamily="34" charset="0"/>
                </a:rPr>
                <a:t>Den preventiva </a:t>
              </a:r>
              <a:r>
                <a:rPr lang="sv-SE" altLang="sv-SE" sz="2400" b="1" kern="0" dirty="0" smtClean="0">
                  <a:latin typeface="Arial" panose="020B0604020202020204" pitchFamily="34" charset="0"/>
                </a:rPr>
                <a:t>paradoxen:</a:t>
              </a:r>
              <a:endParaRPr lang="sv-SE" altLang="sv-SE" sz="2400" b="1" kern="0" dirty="0">
                <a:latin typeface="Arial" panose="020B0604020202020204" pitchFamily="34" charset="0"/>
              </a:endParaRPr>
            </a:p>
            <a:p>
              <a:pPr algn="ctr">
                <a:spcBef>
                  <a:spcPct val="0"/>
                </a:spcBef>
                <a:buClrTx/>
                <a:buFontTx/>
                <a:buNone/>
              </a:pPr>
              <a:r>
                <a:rPr lang="sv-SE" altLang="sv-SE" sz="2400" dirty="0" smtClean="0">
                  <a:latin typeface="Book Antiqua" panose="02040602050305030304" pitchFamily="18" charset="0"/>
                  <a:cs typeface="Arial" panose="020B0604020202020204" pitchFamily="34" charset="0"/>
                </a:rPr>
                <a:t>”Det </a:t>
              </a:r>
              <a:r>
                <a:rPr lang="sv-SE" altLang="sv-SE" sz="2400" dirty="0">
                  <a:latin typeface="Book Antiqua" panose="02040602050305030304" pitchFamily="18" charset="0"/>
                  <a:cs typeface="Arial" panose="020B0604020202020204" pitchFamily="34" charset="0"/>
                </a:rPr>
                <a:t>är </a:t>
              </a:r>
              <a:r>
                <a:rPr lang="sv-SE" altLang="sv-SE" sz="2400" dirty="0" smtClean="0">
                  <a:latin typeface="Book Antiqua" panose="02040602050305030304" pitchFamily="18" charset="0"/>
                  <a:cs typeface="Arial" panose="020B0604020202020204" pitchFamily="34" charset="0"/>
                </a:rPr>
                <a:t>viktigare </a:t>
              </a:r>
              <a:r>
                <a:rPr lang="sv-SE" altLang="sv-SE" sz="2400" dirty="0">
                  <a:latin typeface="Book Antiqua" panose="02040602050305030304" pitchFamily="18" charset="0"/>
                  <a:cs typeface="Arial" panose="020B0604020202020204" pitchFamily="34" charset="0"/>
                </a:rPr>
                <a:t>att många </a:t>
              </a:r>
              <a:r>
                <a:rPr lang="sv-SE" altLang="sv-SE" sz="2400" dirty="0" smtClean="0">
                  <a:latin typeface="Book Antiqua" panose="02040602050305030304" pitchFamily="18" charset="0"/>
                  <a:cs typeface="Arial" panose="020B0604020202020204" pitchFamily="34" charset="0"/>
                </a:rPr>
                <a:t>med låg eller måttlig risk ändrar </a:t>
              </a:r>
              <a:r>
                <a:rPr lang="sv-SE" altLang="sv-SE" sz="2400" dirty="0">
                  <a:latin typeface="Book Antiqua" panose="02040602050305030304" pitchFamily="18" charset="0"/>
                  <a:cs typeface="Arial" panose="020B0604020202020204" pitchFamily="34" charset="0"/>
                </a:rPr>
                <a:t>sig </a:t>
              </a:r>
              <a:r>
                <a:rPr lang="sv-SE" altLang="sv-SE" sz="2400" dirty="0" smtClean="0">
                  <a:latin typeface="Book Antiqua" panose="02040602050305030304" pitchFamily="18" charset="0"/>
                  <a:cs typeface="Arial" panose="020B0604020202020204" pitchFamily="34" charset="0"/>
                </a:rPr>
                <a:t>lite än </a:t>
              </a:r>
              <a:r>
                <a:rPr lang="sv-SE" altLang="sv-SE" sz="2400" dirty="0">
                  <a:latin typeface="Book Antiqua" panose="02040602050305030304" pitchFamily="18" charset="0"/>
                  <a:cs typeface="Arial" panose="020B0604020202020204" pitchFamily="34" charset="0"/>
                </a:rPr>
                <a:t>att några få </a:t>
              </a:r>
              <a:r>
                <a:rPr lang="sv-SE" altLang="sv-SE" sz="2400" dirty="0" smtClean="0">
                  <a:latin typeface="Book Antiqua" panose="02040602050305030304" pitchFamily="18" charset="0"/>
                  <a:cs typeface="Arial" panose="020B0604020202020204" pitchFamily="34" charset="0"/>
                </a:rPr>
                <a:t>med hög risk ändrar </a:t>
              </a:r>
              <a:r>
                <a:rPr lang="sv-SE" altLang="sv-SE" sz="2400" dirty="0">
                  <a:latin typeface="Book Antiqua" panose="02040602050305030304" pitchFamily="18" charset="0"/>
                  <a:cs typeface="Arial" panose="020B0604020202020204" pitchFamily="34" charset="0"/>
                </a:rPr>
                <a:t>sig mycket</a:t>
              </a:r>
              <a:r>
                <a:rPr lang="sv-SE" altLang="sv-SE" sz="2400" dirty="0" smtClean="0">
                  <a:latin typeface="Book Antiqua" panose="02040602050305030304" pitchFamily="18" charset="0"/>
                  <a:cs typeface="Arial" panose="020B0604020202020204" pitchFamily="34" charset="0"/>
                </a:rPr>
                <a:t>.”</a:t>
              </a:r>
              <a:endParaRPr lang="sv-SE" altLang="sv-SE" sz="2400" dirty="0">
                <a:latin typeface="Book Antiqua" panose="02040602050305030304" pitchFamily="18" charset="0"/>
                <a:cs typeface="Arial" panose="020B0604020202020204" pitchFamily="34" charset="0"/>
              </a:endParaRPr>
            </a:p>
          </p:txBody>
        </p:sp>
        <p:grpSp>
          <p:nvGrpSpPr>
            <p:cNvPr id="10" name="Grupp 9"/>
            <p:cNvGrpSpPr/>
            <p:nvPr/>
          </p:nvGrpSpPr>
          <p:grpSpPr>
            <a:xfrm>
              <a:off x="1105408" y="2057400"/>
              <a:ext cx="7797316" cy="3884613"/>
              <a:chOff x="1105408" y="2057400"/>
              <a:chExt cx="7797316" cy="3884613"/>
            </a:xfrm>
          </p:grpSpPr>
          <p:sp>
            <p:nvSpPr>
              <p:cNvPr id="13" name="Rectangle 6"/>
              <p:cNvSpPr>
                <a:spLocks noChangeArrowheads="1"/>
              </p:cNvSpPr>
              <p:nvPr/>
            </p:nvSpPr>
            <p:spPr bwMode="auto">
              <a:xfrm>
                <a:off x="2936994" y="2457450"/>
                <a:ext cx="4362052" cy="25415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14" name="Rectangle 7"/>
              <p:cNvSpPr>
                <a:spLocks noChangeArrowheads="1"/>
              </p:cNvSpPr>
              <p:nvPr/>
            </p:nvSpPr>
            <p:spPr bwMode="auto">
              <a:xfrm>
                <a:off x="2936994" y="2457450"/>
                <a:ext cx="4366814" cy="2544763"/>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15" name="Rectangle 8"/>
              <p:cNvSpPr>
                <a:spLocks noChangeArrowheads="1"/>
              </p:cNvSpPr>
              <p:nvPr/>
            </p:nvSpPr>
            <p:spPr bwMode="auto">
              <a:xfrm>
                <a:off x="3197320" y="4837113"/>
                <a:ext cx="353981" cy="165100"/>
              </a:xfrm>
              <a:prstGeom prst="rect">
                <a:avLst/>
              </a:prstGeom>
              <a:solidFill>
                <a:srgbClr val="FFCC66"/>
              </a:solidFill>
              <a:ln w="9525">
                <a:solidFill>
                  <a:srgbClr val="000000"/>
                </a:solidFill>
                <a:miter lim="800000"/>
                <a:headEnd/>
                <a:tailEnd/>
              </a:ln>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16" name="Rectangle 9"/>
              <p:cNvSpPr>
                <a:spLocks noChangeArrowheads="1"/>
              </p:cNvSpPr>
              <p:nvPr/>
            </p:nvSpPr>
            <p:spPr bwMode="auto">
              <a:xfrm>
                <a:off x="4070365" y="3224213"/>
                <a:ext cx="353981" cy="1778000"/>
              </a:xfrm>
              <a:prstGeom prst="rect">
                <a:avLst/>
              </a:prstGeom>
              <a:solidFill>
                <a:srgbClr val="FFCC66"/>
              </a:solidFill>
              <a:ln w="9525">
                <a:solidFill>
                  <a:srgbClr val="000000"/>
                </a:solidFill>
                <a:miter lim="800000"/>
                <a:headEnd/>
                <a:tailEnd/>
              </a:ln>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17" name="Rectangle 10"/>
              <p:cNvSpPr>
                <a:spLocks noChangeArrowheads="1"/>
              </p:cNvSpPr>
              <p:nvPr/>
            </p:nvSpPr>
            <p:spPr bwMode="auto">
              <a:xfrm>
                <a:off x="4941824" y="2616200"/>
                <a:ext cx="353980" cy="2386013"/>
              </a:xfrm>
              <a:prstGeom prst="rect">
                <a:avLst/>
              </a:prstGeom>
              <a:solidFill>
                <a:srgbClr val="FFCC66"/>
              </a:solidFill>
              <a:ln w="9525">
                <a:solidFill>
                  <a:srgbClr val="000000"/>
                </a:solidFill>
                <a:miter lim="800000"/>
                <a:headEnd/>
                <a:tailEnd/>
              </a:ln>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18" name="Rectangle 11"/>
              <p:cNvSpPr>
                <a:spLocks noChangeArrowheads="1"/>
              </p:cNvSpPr>
              <p:nvPr/>
            </p:nvSpPr>
            <p:spPr bwMode="auto">
              <a:xfrm>
                <a:off x="5814869" y="3935413"/>
                <a:ext cx="350805" cy="1066800"/>
              </a:xfrm>
              <a:prstGeom prst="rect">
                <a:avLst/>
              </a:prstGeom>
              <a:solidFill>
                <a:srgbClr val="FFCC66"/>
              </a:solidFill>
              <a:ln w="9525">
                <a:solidFill>
                  <a:srgbClr val="000000"/>
                </a:solidFill>
                <a:miter lim="800000"/>
                <a:headEnd/>
                <a:tailEnd/>
              </a:ln>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a:off x="6686326" y="4633913"/>
                <a:ext cx="353981" cy="368300"/>
              </a:xfrm>
              <a:prstGeom prst="rect">
                <a:avLst/>
              </a:prstGeom>
              <a:solidFill>
                <a:srgbClr val="FFCC66"/>
              </a:solidFill>
              <a:ln w="9525">
                <a:solidFill>
                  <a:srgbClr val="000000"/>
                </a:solidFill>
                <a:miter lim="800000"/>
                <a:headEnd/>
                <a:tailEnd/>
              </a:ln>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20" name="Line 13"/>
              <p:cNvSpPr>
                <a:spLocks noChangeShapeType="1"/>
              </p:cNvSpPr>
              <p:nvPr/>
            </p:nvSpPr>
            <p:spPr bwMode="auto">
              <a:xfrm>
                <a:off x="2936994" y="2454275"/>
                <a:ext cx="3175" cy="254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v-SE">
                  <a:cs typeface="Arial" panose="020B0604020202020204" pitchFamily="34" charset="0"/>
                </a:endParaRPr>
              </a:p>
            </p:txBody>
          </p:sp>
          <p:sp>
            <p:nvSpPr>
              <p:cNvPr id="21" name="Line 14"/>
              <p:cNvSpPr>
                <a:spLocks noChangeShapeType="1"/>
              </p:cNvSpPr>
              <p:nvPr/>
            </p:nvSpPr>
            <p:spPr bwMode="auto">
              <a:xfrm>
                <a:off x="2933819" y="4999038"/>
                <a:ext cx="4368401"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v-SE">
                  <a:cs typeface="Arial" panose="020B0604020202020204" pitchFamily="34" charset="0"/>
                </a:endParaRPr>
              </a:p>
            </p:txBody>
          </p:sp>
          <p:sp>
            <p:nvSpPr>
              <p:cNvPr id="22" name="Line 15"/>
              <p:cNvSpPr>
                <a:spLocks noChangeShapeType="1"/>
              </p:cNvSpPr>
              <p:nvPr/>
            </p:nvSpPr>
            <p:spPr bwMode="auto">
              <a:xfrm>
                <a:off x="7299045" y="2454275"/>
                <a:ext cx="3175" cy="254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v-SE">
                  <a:cs typeface="Arial" panose="020B0604020202020204" pitchFamily="34" charset="0"/>
                </a:endParaRPr>
              </a:p>
            </p:txBody>
          </p:sp>
          <p:sp>
            <p:nvSpPr>
              <p:cNvPr id="23" name="Freeform 16"/>
              <p:cNvSpPr>
                <a:spLocks/>
              </p:cNvSpPr>
              <p:nvPr/>
            </p:nvSpPr>
            <p:spPr bwMode="auto">
              <a:xfrm>
                <a:off x="3371929" y="2820988"/>
                <a:ext cx="3508055" cy="1879600"/>
              </a:xfrm>
              <a:custGeom>
                <a:avLst/>
                <a:gdLst>
                  <a:gd name="T0" fmla="*/ 0 w 4420"/>
                  <a:gd name="T1" fmla="*/ 2147483646 h 2367"/>
                  <a:gd name="T2" fmla="*/ 0 w 4420"/>
                  <a:gd name="T3" fmla="*/ 2147483646 h 2367"/>
                  <a:gd name="T4" fmla="*/ 2147483646 w 4420"/>
                  <a:gd name="T5" fmla="*/ 2147483646 h 2367"/>
                  <a:gd name="T6" fmla="*/ 2147483646 w 4420"/>
                  <a:gd name="T7" fmla="*/ 2147483646 h 2367"/>
                  <a:gd name="T8" fmla="*/ 2147483646 w 4420"/>
                  <a:gd name="T9" fmla="*/ 2147483646 h 2367"/>
                  <a:gd name="T10" fmla="*/ 2147483646 w 4420"/>
                  <a:gd name="T11" fmla="*/ 2147483646 h 2367"/>
                  <a:gd name="T12" fmla="*/ 2147483646 w 4420"/>
                  <a:gd name="T13" fmla="*/ 2147483646 h 2367"/>
                  <a:gd name="T14" fmla="*/ 2147483646 w 4420"/>
                  <a:gd name="T15" fmla="*/ 2147483646 h 2367"/>
                  <a:gd name="T16" fmla="*/ 2147483646 w 4420"/>
                  <a:gd name="T17" fmla="*/ 2147483646 h 2367"/>
                  <a:gd name="T18" fmla="*/ 2147483646 w 4420"/>
                  <a:gd name="T19" fmla="*/ 2147483646 h 2367"/>
                  <a:gd name="T20" fmla="*/ 2147483646 w 4420"/>
                  <a:gd name="T21" fmla="*/ 2147483646 h 2367"/>
                  <a:gd name="T22" fmla="*/ 2147483646 w 4420"/>
                  <a:gd name="T23" fmla="*/ 2147483646 h 2367"/>
                  <a:gd name="T24" fmla="*/ 2147483646 w 4420"/>
                  <a:gd name="T25" fmla="*/ 2147483646 h 2367"/>
                  <a:gd name="T26" fmla="*/ 2147483646 w 4420"/>
                  <a:gd name="T27" fmla="*/ 0 h 2367"/>
                  <a:gd name="T28" fmla="*/ 2147483646 w 4420"/>
                  <a:gd name="T29" fmla="*/ 2147483646 h 2367"/>
                  <a:gd name="T30" fmla="*/ 2147483646 w 4420"/>
                  <a:gd name="T31" fmla="*/ 2147483646 h 2367"/>
                  <a:gd name="T32" fmla="*/ 2147483646 w 4420"/>
                  <a:gd name="T33" fmla="*/ 2147483646 h 2367"/>
                  <a:gd name="T34" fmla="*/ 2147483646 w 4420"/>
                  <a:gd name="T35" fmla="*/ 2147483646 h 2367"/>
                  <a:gd name="T36" fmla="*/ 2147483646 w 4420"/>
                  <a:gd name="T37" fmla="*/ 2147483646 h 2367"/>
                  <a:gd name="T38" fmla="*/ 2147483646 w 4420"/>
                  <a:gd name="T39" fmla="*/ 2147483646 h 2367"/>
                  <a:gd name="T40" fmla="*/ 2147483646 w 4420"/>
                  <a:gd name="T41" fmla="*/ 2147483646 h 2367"/>
                  <a:gd name="T42" fmla="*/ 2147483646 w 4420"/>
                  <a:gd name="T43" fmla="*/ 2147483646 h 2367"/>
                  <a:gd name="T44" fmla="*/ 2147483646 w 4420"/>
                  <a:gd name="T45" fmla="*/ 2147483646 h 2367"/>
                  <a:gd name="T46" fmla="*/ 2147483646 w 4420"/>
                  <a:gd name="T47" fmla="*/ 2147483646 h 2367"/>
                  <a:gd name="T48" fmla="*/ 0 w 4420"/>
                  <a:gd name="T49" fmla="*/ 2147483646 h 23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20"/>
                  <a:gd name="T76" fmla="*/ 0 h 2367"/>
                  <a:gd name="T77" fmla="*/ 4420 w 4420"/>
                  <a:gd name="T78" fmla="*/ 2367 h 23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20" h="2367">
                    <a:moveTo>
                      <a:pt x="0" y="2280"/>
                    </a:moveTo>
                    <a:lnTo>
                      <a:pt x="0" y="2367"/>
                    </a:lnTo>
                    <a:lnTo>
                      <a:pt x="1100" y="2367"/>
                    </a:lnTo>
                    <a:lnTo>
                      <a:pt x="1109" y="2365"/>
                    </a:lnTo>
                    <a:lnTo>
                      <a:pt x="1114" y="2365"/>
                    </a:lnTo>
                    <a:lnTo>
                      <a:pt x="2214" y="1905"/>
                    </a:lnTo>
                    <a:lnTo>
                      <a:pt x="2216" y="1903"/>
                    </a:lnTo>
                    <a:lnTo>
                      <a:pt x="2230" y="1894"/>
                    </a:lnTo>
                    <a:lnTo>
                      <a:pt x="3330" y="798"/>
                    </a:lnTo>
                    <a:lnTo>
                      <a:pt x="3299" y="768"/>
                    </a:lnTo>
                    <a:lnTo>
                      <a:pt x="3322" y="804"/>
                    </a:lnTo>
                    <a:lnTo>
                      <a:pt x="4420" y="72"/>
                    </a:lnTo>
                    <a:lnTo>
                      <a:pt x="4375" y="0"/>
                    </a:lnTo>
                    <a:lnTo>
                      <a:pt x="3277" y="732"/>
                    </a:lnTo>
                    <a:lnTo>
                      <a:pt x="3268" y="737"/>
                    </a:lnTo>
                    <a:lnTo>
                      <a:pt x="2169" y="1833"/>
                    </a:lnTo>
                    <a:lnTo>
                      <a:pt x="2199" y="1864"/>
                    </a:lnTo>
                    <a:lnTo>
                      <a:pt x="2185" y="1824"/>
                    </a:lnTo>
                    <a:lnTo>
                      <a:pt x="1086" y="2284"/>
                    </a:lnTo>
                    <a:lnTo>
                      <a:pt x="1100" y="2280"/>
                    </a:lnTo>
                    <a:lnTo>
                      <a:pt x="1091" y="2282"/>
                    </a:lnTo>
                    <a:lnTo>
                      <a:pt x="1100" y="2323"/>
                    </a:lnTo>
                    <a:lnTo>
                      <a:pt x="1100" y="2280"/>
                    </a:lnTo>
                    <a:lnTo>
                      <a:pt x="0" y="228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cs typeface="Arial" panose="020B0604020202020204" pitchFamily="34" charset="0"/>
                </a:endParaRPr>
              </a:p>
            </p:txBody>
          </p:sp>
          <p:sp>
            <p:nvSpPr>
              <p:cNvPr id="24" name="Freeform 17"/>
              <p:cNvSpPr>
                <a:spLocks/>
              </p:cNvSpPr>
              <p:nvPr/>
            </p:nvSpPr>
            <p:spPr bwMode="auto">
              <a:xfrm>
                <a:off x="3327483" y="4627563"/>
                <a:ext cx="90480" cy="84137"/>
              </a:xfrm>
              <a:custGeom>
                <a:avLst/>
                <a:gdLst>
                  <a:gd name="T0" fmla="*/ 2147483646 w 113"/>
                  <a:gd name="T1" fmla="*/ 0 h 106"/>
                  <a:gd name="T2" fmla="*/ 2147483646 w 113"/>
                  <a:gd name="T3" fmla="*/ 2147483646 h 106"/>
                  <a:gd name="T4" fmla="*/ 2147483646 w 113"/>
                  <a:gd name="T5" fmla="*/ 2147483646 h 106"/>
                  <a:gd name="T6" fmla="*/ 0 w 113"/>
                  <a:gd name="T7" fmla="*/ 2147483646 h 106"/>
                  <a:gd name="T8" fmla="*/ 2147483646 w 113"/>
                  <a:gd name="T9" fmla="*/ 0 h 106"/>
                  <a:gd name="T10" fmla="*/ 0 60000 65536"/>
                  <a:gd name="T11" fmla="*/ 0 60000 65536"/>
                  <a:gd name="T12" fmla="*/ 0 60000 65536"/>
                  <a:gd name="T13" fmla="*/ 0 60000 65536"/>
                  <a:gd name="T14" fmla="*/ 0 60000 65536"/>
                  <a:gd name="T15" fmla="*/ 0 w 113"/>
                  <a:gd name="T16" fmla="*/ 0 h 106"/>
                  <a:gd name="T17" fmla="*/ 113 w 113"/>
                  <a:gd name="T18" fmla="*/ 106 h 106"/>
                </a:gdLst>
                <a:ahLst/>
                <a:cxnLst>
                  <a:cxn ang="T10">
                    <a:pos x="T0" y="T1"/>
                  </a:cxn>
                  <a:cxn ang="T11">
                    <a:pos x="T2" y="T3"/>
                  </a:cxn>
                  <a:cxn ang="T12">
                    <a:pos x="T4" y="T5"/>
                  </a:cxn>
                  <a:cxn ang="T13">
                    <a:pos x="T6" y="T7"/>
                  </a:cxn>
                  <a:cxn ang="T14">
                    <a:pos x="T8" y="T9"/>
                  </a:cxn>
                </a:cxnLst>
                <a:rect l="T15" t="T16" r="T17" b="T18"/>
                <a:pathLst>
                  <a:path w="113" h="106">
                    <a:moveTo>
                      <a:pt x="59" y="0"/>
                    </a:moveTo>
                    <a:lnTo>
                      <a:pt x="113" y="54"/>
                    </a:lnTo>
                    <a:lnTo>
                      <a:pt x="59" y="106"/>
                    </a:lnTo>
                    <a:lnTo>
                      <a:pt x="0" y="54"/>
                    </a:lnTo>
                    <a:lnTo>
                      <a:pt x="59" y="0"/>
                    </a:lnTo>
                    <a:close/>
                  </a:path>
                </a:pathLst>
              </a:custGeom>
              <a:solidFill>
                <a:srgbClr val="000000"/>
              </a:solidFill>
              <a:ln w="9525">
                <a:solidFill>
                  <a:srgbClr val="000000"/>
                </a:solidFill>
                <a:prstDash val="solid"/>
                <a:round/>
                <a:headEnd/>
                <a:tailEnd/>
              </a:ln>
            </p:spPr>
            <p:txBody>
              <a:bodyPr/>
              <a:lstStyle/>
              <a:p>
                <a:endParaRPr lang="sv-SE">
                  <a:cs typeface="Arial" panose="020B0604020202020204" pitchFamily="34" charset="0"/>
                </a:endParaRPr>
              </a:p>
            </p:txBody>
          </p:sp>
          <p:sp>
            <p:nvSpPr>
              <p:cNvPr id="25" name="Freeform 18"/>
              <p:cNvSpPr>
                <a:spLocks/>
              </p:cNvSpPr>
              <p:nvPr/>
            </p:nvSpPr>
            <p:spPr bwMode="auto">
              <a:xfrm>
                <a:off x="4200528" y="4627563"/>
                <a:ext cx="90480" cy="84137"/>
              </a:xfrm>
              <a:custGeom>
                <a:avLst/>
                <a:gdLst>
                  <a:gd name="T0" fmla="*/ 2147483646 w 114"/>
                  <a:gd name="T1" fmla="*/ 0 h 106"/>
                  <a:gd name="T2" fmla="*/ 2147483646 w 114"/>
                  <a:gd name="T3" fmla="*/ 2147483646 h 106"/>
                  <a:gd name="T4" fmla="*/ 2147483646 w 114"/>
                  <a:gd name="T5" fmla="*/ 2147483646 h 106"/>
                  <a:gd name="T6" fmla="*/ 0 w 114"/>
                  <a:gd name="T7" fmla="*/ 2147483646 h 106"/>
                  <a:gd name="T8" fmla="*/ 2147483646 w 114"/>
                  <a:gd name="T9" fmla="*/ 0 h 106"/>
                  <a:gd name="T10" fmla="*/ 0 60000 65536"/>
                  <a:gd name="T11" fmla="*/ 0 60000 65536"/>
                  <a:gd name="T12" fmla="*/ 0 60000 65536"/>
                  <a:gd name="T13" fmla="*/ 0 60000 65536"/>
                  <a:gd name="T14" fmla="*/ 0 60000 65536"/>
                  <a:gd name="T15" fmla="*/ 0 w 114"/>
                  <a:gd name="T16" fmla="*/ 0 h 106"/>
                  <a:gd name="T17" fmla="*/ 114 w 114"/>
                  <a:gd name="T18" fmla="*/ 106 h 106"/>
                </a:gdLst>
                <a:ahLst/>
                <a:cxnLst>
                  <a:cxn ang="T10">
                    <a:pos x="T0" y="T1"/>
                  </a:cxn>
                  <a:cxn ang="T11">
                    <a:pos x="T2" y="T3"/>
                  </a:cxn>
                  <a:cxn ang="T12">
                    <a:pos x="T4" y="T5"/>
                  </a:cxn>
                  <a:cxn ang="T13">
                    <a:pos x="T6" y="T7"/>
                  </a:cxn>
                  <a:cxn ang="T14">
                    <a:pos x="T8" y="T9"/>
                  </a:cxn>
                </a:cxnLst>
                <a:rect l="T15" t="T16" r="T17" b="T18"/>
                <a:pathLst>
                  <a:path w="114" h="106">
                    <a:moveTo>
                      <a:pt x="60" y="0"/>
                    </a:moveTo>
                    <a:lnTo>
                      <a:pt x="114" y="54"/>
                    </a:lnTo>
                    <a:lnTo>
                      <a:pt x="60" y="106"/>
                    </a:lnTo>
                    <a:lnTo>
                      <a:pt x="0" y="54"/>
                    </a:lnTo>
                    <a:lnTo>
                      <a:pt x="60" y="0"/>
                    </a:lnTo>
                    <a:close/>
                  </a:path>
                </a:pathLst>
              </a:custGeom>
              <a:solidFill>
                <a:srgbClr val="000000"/>
              </a:solidFill>
              <a:ln w="9525">
                <a:solidFill>
                  <a:srgbClr val="000000"/>
                </a:solidFill>
                <a:prstDash val="solid"/>
                <a:round/>
                <a:headEnd/>
                <a:tailEnd/>
              </a:ln>
            </p:spPr>
            <p:txBody>
              <a:bodyPr/>
              <a:lstStyle/>
              <a:p>
                <a:endParaRPr lang="sv-SE">
                  <a:cs typeface="Arial" panose="020B0604020202020204" pitchFamily="34" charset="0"/>
                </a:endParaRPr>
              </a:p>
            </p:txBody>
          </p:sp>
          <p:sp>
            <p:nvSpPr>
              <p:cNvPr id="26" name="Freeform 19"/>
              <p:cNvSpPr>
                <a:spLocks/>
              </p:cNvSpPr>
              <p:nvPr/>
            </p:nvSpPr>
            <p:spPr bwMode="auto">
              <a:xfrm>
                <a:off x="5073574" y="4273550"/>
                <a:ext cx="90480" cy="87313"/>
              </a:xfrm>
              <a:custGeom>
                <a:avLst/>
                <a:gdLst>
                  <a:gd name="T0" fmla="*/ 2147483646 w 113"/>
                  <a:gd name="T1" fmla="*/ 0 h 110"/>
                  <a:gd name="T2" fmla="*/ 2147483646 w 113"/>
                  <a:gd name="T3" fmla="*/ 2147483646 h 110"/>
                  <a:gd name="T4" fmla="*/ 2147483646 w 113"/>
                  <a:gd name="T5" fmla="*/ 2147483646 h 110"/>
                  <a:gd name="T6" fmla="*/ 0 w 113"/>
                  <a:gd name="T7" fmla="*/ 2147483646 h 110"/>
                  <a:gd name="T8" fmla="*/ 2147483646 w 113"/>
                  <a:gd name="T9" fmla="*/ 0 h 110"/>
                  <a:gd name="T10" fmla="*/ 0 60000 65536"/>
                  <a:gd name="T11" fmla="*/ 0 60000 65536"/>
                  <a:gd name="T12" fmla="*/ 0 60000 65536"/>
                  <a:gd name="T13" fmla="*/ 0 60000 65536"/>
                  <a:gd name="T14" fmla="*/ 0 60000 65536"/>
                  <a:gd name="T15" fmla="*/ 0 w 113"/>
                  <a:gd name="T16" fmla="*/ 0 h 110"/>
                  <a:gd name="T17" fmla="*/ 113 w 113"/>
                  <a:gd name="T18" fmla="*/ 110 h 110"/>
                </a:gdLst>
                <a:ahLst/>
                <a:cxnLst>
                  <a:cxn ang="T10">
                    <a:pos x="T0" y="T1"/>
                  </a:cxn>
                  <a:cxn ang="T11">
                    <a:pos x="T2" y="T3"/>
                  </a:cxn>
                  <a:cxn ang="T12">
                    <a:pos x="T4" y="T5"/>
                  </a:cxn>
                  <a:cxn ang="T13">
                    <a:pos x="T6" y="T7"/>
                  </a:cxn>
                  <a:cxn ang="T14">
                    <a:pos x="T8" y="T9"/>
                  </a:cxn>
                </a:cxnLst>
                <a:rect l="T15" t="T16" r="T17" b="T18"/>
                <a:pathLst>
                  <a:path w="113" h="110">
                    <a:moveTo>
                      <a:pt x="57" y="0"/>
                    </a:moveTo>
                    <a:lnTo>
                      <a:pt x="113" y="56"/>
                    </a:lnTo>
                    <a:lnTo>
                      <a:pt x="57" y="110"/>
                    </a:lnTo>
                    <a:lnTo>
                      <a:pt x="0" y="56"/>
                    </a:lnTo>
                    <a:lnTo>
                      <a:pt x="57" y="0"/>
                    </a:lnTo>
                    <a:close/>
                  </a:path>
                </a:pathLst>
              </a:custGeom>
              <a:solidFill>
                <a:srgbClr val="000000"/>
              </a:solidFill>
              <a:ln w="9525">
                <a:solidFill>
                  <a:srgbClr val="000000"/>
                </a:solidFill>
                <a:prstDash val="solid"/>
                <a:round/>
                <a:headEnd/>
                <a:tailEnd/>
              </a:ln>
            </p:spPr>
            <p:txBody>
              <a:bodyPr/>
              <a:lstStyle/>
              <a:p>
                <a:endParaRPr lang="sv-SE">
                  <a:cs typeface="Arial" panose="020B0604020202020204" pitchFamily="34" charset="0"/>
                </a:endParaRPr>
              </a:p>
            </p:txBody>
          </p:sp>
          <p:sp>
            <p:nvSpPr>
              <p:cNvPr id="27" name="Freeform 20"/>
              <p:cNvSpPr>
                <a:spLocks/>
              </p:cNvSpPr>
              <p:nvPr/>
            </p:nvSpPr>
            <p:spPr bwMode="auto">
              <a:xfrm>
                <a:off x="5946619" y="3392488"/>
                <a:ext cx="88892" cy="84137"/>
              </a:xfrm>
              <a:custGeom>
                <a:avLst/>
                <a:gdLst>
                  <a:gd name="T0" fmla="*/ 2147483646 w 114"/>
                  <a:gd name="T1" fmla="*/ 0 h 106"/>
                  <a:gd name="T2" fmla="*/ 2147483646 w 114"/>
                  <a:gd name="T3" fmla="*/ 2147483646 h 106"/>
                  <a:gd name="T4" fmla="*/ 2147483646 w 114"/>
                  <a:gd name="T5" fmla="*/ 2147483646 h 106"/>
                  <a:gd name="T6" fmla="*/ 0 w 114"/>
                  <a:gd name="T7" fmla="*/ 2147483646 h 106"/>
                  <a:gd name="T8" fmla="*/ 2147483646 w 114"/>
                  <a:gd name="T9" fmla="*/ 0 h 106"/>
                  <a:gd name="T10" fmla="*/ 0 60000 65536"/>
                  <a:gd name="T11" fmla="*/ 0 60000 65536"/>
                  <a:gd name="T12" fmla="*/ 0 60000 65536"/>
                  <a:gd name="T13" fmla="*/ 0 60000 65536"/>
                  <a:gd name="T14" fmla="*/ 0 60000 65536"/>
                  <a:gd name="T15" fmla="*/ 0 w 114"/>
                  <a:gd name="T16" fmla="*/ 0 h 106"/>
                  <a:gd name="T17" fmla="*/ 114 w 114"/>
                  <a:gd name="T18" fmla="*/ 106 h 106"/>
                </a:gdLst>
                <a:ahLst/>
                <a:cxnLst>
                  <a:cxn ang="T10">
                    <a:pos x="T0" y="T1"/>
                  </a:cxn>
                  <a:cxn ang="T11">
                    <a:pos x="T2" y="T3"/>
                  </a:cxn>
                  <a:cxn ang="T12">
                    <a:pos x="T4" y="T5"/>
                  </a:cxn>
                  <a:cxn ang="T13">
                    <a:pos x="T6" y="T7"/>
                  </a:cxn>
                  <a:cxn ang="T14">
                    <a:pos x="T8" y="T9"/>
                  </a:cxn>
                </a:cxnLst>
                <a:rect l="T15" t="T16" r="T17" b="T18"/>
                <a:pathLst>
                  <a:path w="114" h="106">
                    <a:moveTo>
                      <a:pt x="58" y="0"/>
                    </a:moveTo>
                    <a:lnTo>
                      <a:pt x="114" y="52"/>
                    </a:lnTo>
                    <a:lnTo>
                      <a:pt x="58" y="106"/>
                    </a:lnTo>
                    <a:lnTo>
                      <a:pt x="0" y="52"/>
                    </a:lnTo>
                    <a:lnTo>
                      <a:pt x="58" y="0"/>
                    </a:lnTo>
                    <a:close/>
                  </a:path>
                </a:pathLst>
              </a:custGeom>
              <a:solidFill>
                <a:srgbClr val="000000"/>
              </a:solidFill>
              <a:ln w="9525">
                <a:solidFill>
                  <a:srgbClr val="000000"/>
                </a:solidFill>
                <a:prstDash val="solid"/>
                <a:round/>
                <a:headEnd/>
                <a:tailEnd/>
              </a:ln>
            </p:spPr>
            <p:txBody>
              <a:bodyPr/>
              <a:lstStyle/>
              <a:p>
                <a:endParaRPr lang="sv-SE">
                  <a:cs typeface="Arial" panose="020B0604020202020204" pitchFamily="34" charset="0"/>
                </a:endParaRPr>
              </a:p>
            </p:txBody>
          </p:sp>
          <p:sp>
            <p:nvSpPr>
              <p:cNvPr id="28" name="Freeform 21"/>
              <p:cNvSpPr>
                <a:spLocks/>
              </p:cNvSpPr>
              <p:nvPr/>
            </p:nvSpPr>
            <p:spPr bwMode="auto">
              <a:xfrm>
                <a:off x="6818077" y="2811463"/>
                <a:ext cx="87304" cy="84137"/>
              </a:xfrm>
              <a:custGeom>
                <a:avLst/>
                <a:gdLst>
                  <a:gd name="T0" fmla="*/ 2147483646 w 110"/>
                  <a:gd name="T1" fmla="*/ 0 h 106"/>
                  <a:gd name="T2" fmla="*/ 2147483646 w 110"/>
                  <a:gd name="T3" fmla="*/ 2147483646 h 106"/>
                  <a:gd name="T4" fmla="*/ 2147483646 w 110"/>
                  <a:gd name="T5" fmla="*/ 2147483646 h 106"/>
                  <a:gd name="T6" fmla="*/ 0 w 110"/>
                  <a:gd name="T7" fmla="*/ 2147483646 h 106"/>
                  <a:gd name="T8" fmla="*/ 2147483646 w 110"/>
                  <a:gd name="T9" fmla="*/ 0 h 106"/>
                  <a:gd name="T10" fmla="*/ 0 60000 65536"/>
                  <a:gd name="T11" fmla="*/ 0 60000 65536"/>
                  <a:gd name="T12" fmla="*/ 0 60000 65536"/>
                  <a:gd name="T13" fmla="*/ 0 60000 65536"/>
                  <a:gd name="T14" fmla="*/ 0 60000 65536"/>
                  <a:gd name="T15" fmla="*/ 0 w 110"/>
                  <a:gd name="T16" fmla="*/ 0 h 106"/>
                  <a:gd name="T17" fmla="*/ 110 w 110"/>
                  <a:gd name="T18" fmla="*/ 106 h 106"/>
                </a:gdLst>
                <a:ahLst/>
                <a:cxnLst>
                  <a:cxn ang="T10">
                    <a:pos x="T0" y="T1"/>
                  </a:cxn>
                  <a:cxn ang="T11">
                    <a:pos x="T2" y="T3"/>
                  </a:cxn>
                  <a:cxn ang="T12">
                    <a:pos x="T4" y="T5"/>
                  </a:cxn>
                  <a:cxn ang="T13">
                    <a:pos x="T6" y="T7"/>
                  </a:cxn>
                  <a:cxn ang="T14">
                    <a:pos x="T8" y="T9"/>
                  </a:cxn>
                </a:cxnLst>
                <a:rect l="T15" t="T16" r="T17" b="T18"/>
                <a:pathLst>
                  <a:path w="110" h="106">
                    <a:moveTo>
                      <a:pt x="58" y="0"/>
                    </a:moveTo>
                    <a:lnTo>
                      <a:pt x="110" y="54"/>
                    </a:lnTo>
                    <a:lnTo>
                      <a:pt x="58" y="106"/>
                    </a:lnTo>
                    <a:lnTo>
                      <a:pt x="0" y="54"/>
                    </a:lnTo>
                    <a:lnTo>
                      <a:pt x="58" y="0"/>
                    </a:lnTo>
                    <a:close/>
                  </a:path>
                </a:pathLst>
              </a:custGeom>
              <a:solidFill>
                <a:srgbClr val="000000"/>
              </a:solidFill>
              <a:ln w="9525">
                <a:solidFill>
                  <a:srgbClr val="000000"/>
                </a:solidFill>
                <a:prstDash val="solid"/>
                <a:round/>
                <a:headEnd/>
                <a:tailEnd/>
              </a:ln>
            </p:spPr>
            <p:txBody>
              <a:bodyPr/>
              <a:lstStyle/>
              <a:p>
                <a:endParaRPr lang="sv-SE">
                  <a:cs typeface="Arial" panose="020B0604020202020204" pitchFamily="34" charset="0"/>
                </a:endParaRPr>
              </a:p>
            </p:txBody>
          </p:sp>
          <p:sp>
            <p:nvSpPr>
              <p:cNvPr id="29" name="Rectangle 22"/>
              <p:cNvSpPr>
                <a:spLocks noChangeArrowheads="1"/>
              </p:cNvSpPr>
              <p:nvPr/>
            </p:nvSpPr>
            <p:spPr bwMode="auto">
              <a:xfrm>
                <a:off x="4232275" y="5268913"/>
                <a:ext cx="200165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0" name="Rectangle 23"/>
              <p:cNvSpPr>
                <a:spLocks noChangeArrowheads="1"/>
              </p:cNvSpPr>
              <p:nvPr/>
            </p:nvSpPr>
            <p:spPr bwMode="auto">
              <a:xfrm>
                <a:off x="4232275" y="5268913"/>
                <a:ext cx="162069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1" name="Rectangle 24"/>
              <p:cNvSpPr>
                <a:spLocks noChangeArrowheads="1"/>
              </p:cNvSpPr>
              <p:nvPr/>
            </p:nvSpPr>
            <p:spPr bwMode="auto">
              <a:xfrm>
                <a:off x="3844961" y="5265738"/>
                <a:ext cx="2311189"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2" name="Rectangle 25"/>
              <p:cNvSpPr>
                <a:spLocks noChangeArrowheads="1"/>
              </p:cNvSpPr>
              <p:nvPr/>
            </p:nvSpPr>
            <p:spPr bwMode="auto">
              <a:xfrm>
                <a:off x="3844961" y="5229225"/>
                <a:ext cx="2135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sv-SE" altLang="en-US" dirty="0">
                    <a:solidFill>
                      <a:srgbClr val="E5E5FF"/>
                    </a:solidFill>
                    <a:latin typeface="Arial" panose="020B0604020202020204" pitchFamily="34" charset="0"/>
                    <a:cs typeface="Arial" panose="020B0604020202020204" pitchFamily="34" charset="0"/>
                  </a:rPr>
                  <a:t>     </a:t>
                </a:r>
                <a:r>
                  <a:rPr lang="sv-SE" altLang="en-US" dirty="0">
                    <a:latin typeface="Arial" panose="020B0604020202020204" pitchFamily="34" charset="0"/>
                    <a:cs typeface="Arial" panose="020B0604020202020204" pitchFamily="34" charset="0"/>
                  </a:rPr>
                  <a:t>Kolesterolvärde</a:t>
                </a:r>
                <a:endParaRPr lang="sv-SE" altLang="en-US" sz="2800" dirty="0">
                  <a:latin typeface="Arial" panose="020B0604020202020204" pitchFamily="34" charset="0"/>
                  <a:cs typeface="Arial" panose="020B0604020202020204" pitchFamily="34" charset="0"/>
                </a:endParaRPr>
              </a:p>
            </p:txBody>
          </p:sp>
          <p:sp>
            <p:nvSpPr>
              <p:cNvPr id="33" name="Rectangle 26"/>
              <p:cNvSpPr>
                <a:spLocks noChangeArrowheads="1"/>
              </p:cNvSpPr>
              <p:nvPr/>
            </p:nvSpPr>
            <p:spPr bwMode="auto">
              <a:xfrm>
                <a:off x="3197320" y="5497513"/>
                <a:ext cx="431761"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4" name="Rectangle 27"/>
              <p:cNvSpPr>
                <a:spLocks noChangeArrowheads="1"/>
              </p:cNvSpPr>
              <p:nvPr/>
            </p:nvSpPr>
            <p:spPr bwMode="auto">
              <a:xfrm>
                <a:off x="3197320" y="5494338"/>
                <a:ext cx="350806"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5" name="Rectangle 28"/>
              <p:cNvSpPr>
                <a:spLocks noChangeArrowheads="1"/>
              </p:cNvSpPr>
              <p:nvPr/>
            </p:nvSpPr>
            <p:spPr bwMode="auto">
              <a:xfrm>
                <a:off x="3197320" y="5651500"/>
                <a:ext cx="498429"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6" name="Rectangle 29"/>
              <p:cNvSpPr>
                <a:spLocks noChangeArrowheads="1"/>
              </p:cNvSpPr>
              <p:nvPr/>
            </p:nvSpPr>
            <p:spPr bwMode="auto">
              <a:xfrm>
                <a:off x="3197225" y="5613400"/>
                <a:ext cx="498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defRPr/>
                </a:pPr>
                <a:r>
                  <a:rPr lang="sv-SE" altLang="en-US" dirty="0" smtClean="0">
                    <a:latin typeface="Arial" panose="020B0604020202020204" pitchFamily="34" charset="0"/>
                    <a:cs typeface="Arial" panose="020B0604020202020204" pitchFamily="34" charset="0"/>
                  </a:rPr>
                  <a:t>Lågt</a:t>
                </a:r>
                <a:endParaRPr lang="sv-SE" altLang="en-US" sz="2800" dirty="0" smtClean="0">
                  <a:latin typeface="Arial" panose="020B0604020202020204" pitchFamily="34" charset="0"/>
                  <a:cs typeface="Arial" panose="020B0604020202020204" pitchFamily="34" charset="0"/>
                </a:endParaRPr>
              </a:p>
            </p:txBody>
          </p:sp>
          <p:sp>
            <p:nvSpPr>
              <p:cNvPr id="37" name="Rectangle 30"/>
              <p:cNvSpPr>
                <a:spLocks noChangeArrowheads="1"/>
              </p:cNvSpPr>
              <p:nvPr/>
            </p:nvSpPr>
            <p:spPr bwMode="auto">
              <a:xfrm>
                <a:off x="6686326" y="5483225"/>
                <a:ext cx="461921"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8" name="Rectangle 31"/>
              <p:cNvSpPr>
                <a:spLocks noChangeArrowheads="1"/>
              </p:cNvSpPr>
              <p:nvPr/>
            </p:nvSpPr>
            <p:spPr bwMode="auto">
              <a:xfrm>
                <a:off x="6686326" y="5480050"/>
                <a:ext cx="388902"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39" name="Rectangle 32"/>
              <p:cNvSpPr>
                <a:spLocks noChangeArrowheads="1"/>
              </p:cNvSpPr>
              <p:nvPr/>
            </p:nvSpPr>
            <p:spPr bwMode="auto">
              <a:xfrm>
                <a:off x="6686326" y="5637213"/>
                <a:ext cx="5524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endParaRPr lang="sv-SE" altLang="en-US" sz="2400">
                  <a:latin typeface="Arial" panose="020B0604020202020204" pitchFamily="34" charset="0"/>
                  <a:cs typeface="Arial" panose="020B0604020202020204" pitchFamily="34" charset="0"/>
                </a:endParaRPr>
              </a:p>
            </p:txBody>
          </p:sp>
          <p:sp>
            <p:nvSpPr>
              <p:cNvPr id="40" name="Rectangle 33"/>
              <p:cNvSpPr>
                <a:spLocks noChangeArrowheads="1"/>
              </p:cNvSpPr>
              <p:nvPr/>
            </p:nvSpPr>
            <p:spPr bwMode="auto">
              <a:xfrm>
                <a:off x="6686550" y="5599113"/>
                <a:ext cx="5418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defRPr/>
                </a:pPr>
                <a:r>
                  <a:rPr lang="sv-SE" altLang="en-US" dirty="0" smtClean="0">
                    <a:latin typeface="Arial" panose="020B0604020202020204" pitchFamily="34" charset="0"/>
                    <a:cs typeface="Arial" panose="020B0604020202020204" pitchFamily="34" charset="0"/>
                  </a:rPr>
                  <a:t>Högt</a:t>
                </a:r>
                <a:endParaRPr lang="sv-SE" altLang="en-US" sz="2800" dirty="0" smtClean="0">
                  <a:latin typeface="Arial" panose="020B0604020202020204" pitchFamily="34" charset="0"/>
                  <a:cs typeface="Arial" panose="020B0604020202020204" pitchFamily="34" charset="0"/>
                </a:endParaRPr>
              </a:p>
            </p:txBody>
          </p:sp>
          <p:sp>
            <p:nvSpPr>
              <p:cNvPr id="41" name="Text Box 34"/>
              <p:cNvSpPr txBox="1">
                <a:spLocks noChangeArrowheads="1"/>
              </p:cNvSpPr>
              <p:nvPr/>
            </p:nvSpPr>
            <p:spPr bwMode="auto">
              <a:xfrm>
                <a:off x="1105408" y="2057400"/>
                <a:ext cx="171072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Antal </a:t>
                </a:r>
              </a:p>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individer med</a:t>
                </a:r>
              </a:p>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hjärtinfarkt</a:t>
                </a:r>
              </a:p>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(staplar) </a:t>
                </a:r>
              </a:p>
            </p:txBody>
          </p:sp>
          <p:sp>
            <p:nvSpPr>
              <p:cNvPr id="42" name="Text Box 35"/>
              <p:cNvSpPr txBox="1">
                <a:spLocks noChangeArrowheads="1"/>
              </p:cNvSpPr>
              <p:nvPr/>
            </p:nvSpPr>
            <p:spPr bwMode="auto">
              <a:xfrm>
                <a:off x="7379550" y="2057400"/>
                <a:ext cx="15231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0A0"/>
                  </a:buClr>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0050A0"/>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0050A0"/>
                  </a:buClr>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rgbClr val="0050A0"/>
                  </a:buClr>
                  <a:buFont typeface="Arial" panose="020B0604020202020204" pitchFamily="34" charset="0"/>
                  <a:buChar char="•"/>
                  <a:defRPr sz="14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Risk att </a:t>
                </a:r>
              </a:p>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drabbas av </a:t>
                </a:r>
              </a:p>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hjärtinfarkt</a:t>
                </a:r>
              </a:p>
              <a:p>
                <a:pPr algn="ctr" eaLnBrk="1" hangingPunct="1">
                  <a:spcBef>
                    <a:spcPct val="0"/>
                  </a:spcBef>
                  <a:buClrTx/>
                  <a:buFontTx/>
                  <a:buNone/>
                </a:pPr>
                <a:r>
                  <a:rPr lang="sv-SE" altLang="en-US" dirty="0">
                    <a:latin typeface="Arial" panose="020B0604020202020204" pitchFamily="34" charset="0"/>
                    <a:cs typeface="Arial" panose="020B0604020202020204" pitchFamily="34" charset="0"/>
                  </a:rPr>
                  <a:t>(linje) </a:t>
                </a:r>
              </a:p>
            </p:txBody>
          </p:sp>
        </p:grpSp>
        <p:sp>
          <p:nvSpPr>
            <p:cNvPr id="11" name="Ellips 10"/>
            <p:cNvSpPr/>
            <p:nvPr/>
          </p:nvSpPr>
          <p:spPr>
            <a:xfrm>
              <a:off x="6372225" y="4113213"/>
              <a:ext cx="914400" cy="11160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12" name="Ellips 11"/>
            <p:cNvSpPr/>
            <p:nvPr/>
          </p:nvSpPr>
          <p:spPr>
            <a:xfrm>
              <a:off x="3844925" y="2205038"/>
              <a:ext cx="2389188" cy="30241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1350963"/>
            <a:ext cx="5059362"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ruta 1"/>
          <p:cNvSpPr txBox="1">
            <a:spLocks noChangeArrowheads="1"/>
          </p:cNvSpPr>
          <p:nvPr/>
        </p:nvSpPr>
        <p:spPr bwMode="auto">
          <a:xfrm>
            <a:off x="2287588" y="828675"/>
            <a:ext cx="4564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2000">
                <a:solidFill>
                  <a:schemeClr val="tx1"/>
                </a:solidFill>
                <a:latin typeface="Arial" pitchFamily="34" charset="0"/>
                <a:ea typeface="Bryant Regular"/>
                <a:cs typeface="Bryant Regular"/>
              </a:defRPr>
            </a:lvl1pPr>
            <a:lvl2pPr marL="742950" indent="-285750" eaLnBrk="0" hangingPunct="0">
              <a:spcBef>
                <a:spcPct val="20000"/>
              </a:spcBef>
              <a:buFont typeface="Arial" pitchFamily="34" charset="0"/>
              <a:buChar char="–"/>
              <a:defRPr sz="2000">
                <a:solidFill>
                  <a:schemeClr val="tx1"/>
                </a:solidFill>
                <a:latin typeface="Arial" pitchFamily="34" charset="0"/>
                <a:ea typeface="Bryant Regular"/>
                <a:cs typeface="Bryant Regular"/>
              </a:defRPr>
            </a:lvl2pPr>
            <a:lvl3pPr marL="1143000" indent="-228600" eaLnBrk="0" hangingPunct="0">
              <a:spcBef>
                <a:spcPct val="20000"/>
              </a:spcBef>
              <a:buFont typeface="Arial" pitchFamily="34" charset="0"/>
              <a:buChar char="•"/>
              <a:defRPr sz="2000">
                <a:solidFill>
                  <a:schemeClr val="tx1"/>
                </a:solidFill>
                <a:latin typeface="Arial" pitchFamily="34" charset="0"/>
                <a:ea typeface="Bryant Regular"/>
                <a:cs typeface="Bryant Regular"/>
              </a:defRPr>
            </a:lvl3pPr>
            <a:lvl4pPr marL="1600200" indent="-228600" eaLnBrk="0" hangingPunct="0">
              <a:spcBef>
                <a:spcPct val="20000"/>
              </a:spcBef>
              <a:buFont typeface="Arial" pitchFamily="34" charset="0"/>
              <a:buChar char="–"/>
              <a:defRPr sz="2000">
                <a:solidFill>
                  <a:schemeClr val="tx1"/>
                </a:solidFill>
                <a:latin typeface="Arial" pitchFamily="34" charset="0"/>
                <a:ea typeface="Bryant Regular"/>
                <a:cs typeface="Bryant Regular"/>
              </a:defRPr>
            </a:lvl4pPr>
            <a:lvl5pPr marL="2057400" indent="-228600" eaLnBrk="0" hangingPunct="0">
              <a:spcBef>
                <a:spcPct val="20000"/>
              </a:spcBef>
              <a:buFont typeface="Arial" pitchFamily="34" charset="0"/>
              <a:buChar char="»"/>
              <a:defRPr sz="2000">
                <a:solidFill>
                  <a:schemeClr val="tx1"/>
                </a:solidFill>
                <a:latin typeface="Arial" pitchFamily="34" charset="0"/>
                <a:ea typeface="Bryant Regular"/>
                <a:cs typeface="Bryant Regular"/>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Bryant Regular"/>
                <a:cs typeface="Bryant Regular"/>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Bryant Regular"/>
                <a:cs typeface="Bryant Regular"/>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Bryant Regular"/>
                <a:cs typeface="Bryant Regular"/>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Bryant Regular"/>
                <a:cs typeface="Bryant Regular"/>
              </a:defRPr>
            </a:lvl9pPr>
          </a:lstStyle>
          <a:p>
            <a:pPr algn="ctr" eaLnBrk="1" hangingPunct="1">
              <a:spcBef>
                <a:spcPct val="0"/>
              </a:spcBef>
              <a:buFontTx/>
              <a:buNone/>
            </a:pPr>
            <a:r>
              <a:rPr lang="sv-SE" altLang="sv-SE" sz="3200">
                <a:solidFill>
                  <a:srgbClr val="000000"/>
                </a:solidFill>
              </a:rPr>
              <a:t>Den preventiva paradoxen</a:t>
            </a:r>
          </a:p>
        </p:txBody>
      </p:sp>
      <p:sp>
        <p:nvSpPr>
          <p:cNvPr id="47" name="Ellips 46"/>
          <p:cNvSpPr/>
          <p:nvPr/>
        </p:nvSpPr>
        <p:spPr>
          <a:xfrm>
            <a:off x="5926138" y="5672138"/>
            <a:ext cx="431800" cy="287337"/>
          </a:xfrm>
          <a:prstGeom prst="ellipse">
            <a:avLst/>
          </a:prstGeom>
          <a:noFill/>
          <a:ln w="25400" cap="flat" cmpd="sng" algn="ctr">
            <a:solidFill>
              <a:srgbClr val="B1001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Arial"/>
            </a:endParaRPr>
          </a:p>
        </p:txBody>
      </p:sp>
      <p:sp>
        <p:nvSpPr>
          <p:cNvPr id="48" name="Ellips 47"/>
          <p:cNvSpPr/>
          <p:nvPr/>
        </p:nvSpPr>
        <p:spPr>
          <a:xfrm>
            <a:off x="4291013" y="5697538"/>
            <a:ext cx="431800" cy="287337"/>
          </a:xfrm>
          <a:prstGeom prst="ellipse">
            <a:avLst/>
          </a:prstGeom>
          <a:noFill/>
          <a:ln w="25400" cap="flat" cmpd="sng" algn="ctr">
            <a:solidFill>
              <a:srgbClr val="B1001E">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rgbClr val="FFFFFF"/>
              </a:solidFill>
              <a:effectLst/>
              <a:uLnTx/>
              <a:uFillTx/>
              <a:latin typeface="Arial"/>
            </a:endParaRPr>
          </a:p>
        </p:txBody>
      </p:sp>
    </p:spTree>
    <p:extLst>
      <p:ext uri="{BB962C8B-B14F-4D97-AF65-F5344CB8AC3E}">
        <p14:creationId xmlns:p14="http://schemas.microsoft.com/office/powerpoint/2010/main" val="3680707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sp>
        <p:nvSpPr>
          <p:cNvPr id="44" name="Platshållare för text 2"/>
          <p:cNvSpPr txBox="1">
            <a:spLocks/>
          </p:cNvSpPr>
          <p:nvPr/>
        </p:nvSpPr>
        <p:spPr bwMode="auto">
          <a:xfrm>
            <a:off x="467544" y="2492896"/>
            <a:ext cx="8424935"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50A0"/>
              </a:buClr>
              <a:buChar char="•"/>
              <a:defRPr sz="2000">
                <a:solidFill>
                  <a:schemeClr val="tx1"/>
                </a:solidFill>
                <a:latin typeface="+mn-lt"/>
                <a:ea typeface="+mn-ea"/>
                <a:cs typeface="Arial" panose="020B0604020202020204" pitchFamily="34" charset="0"/>
              </a:defRPr>
            </a:lvl1pPr>
            <a:lvl2pPr marL="742950" indent="-285750" algn="l" rtl="0" eaLnBrk="0" fontAlgn="base" hangingPunct="0">
              <a:spcBef>
                <a:spcPct val="20000"/>
              </a:spcBef>
              <a:spcAft>
                <a:spcPct val="0"/>
              </a:spcAft>
              <a:buClr>
                <a:srgbClr val="0050A0"/>
              </a:buClr>
              <a:buFont typeface="Arial" panose="020B0604020202020204" pitchFamily="34" charset="0"/>
              <a:buChar char="•"/>
              <a:defRPr sz="1800">
                <a:solidFill>
                  <a:schemeClr val="tx1"/>
                </a:solidFill>
                <a:latin typeface="+mn-lt"/>
                <a:cs typeface="Arial" panose="020B0604020202020204" pitchFamily="34" charset="0"/>
              </a:defRPr>
            </a:lvl2pPr>
            <a:lvl3pPr marL="1143000" indent="-228600" algn="l" rtl="0" eaLnBrk="0" fontAlgn="base" hangingPunct="0">
              <a:spcBef>
                <a:spcPct val="20000"/>
              </a:spcBef>
              <a:spcAft>
                <a:spcPct val="0"/>
              </a:spcAft>
              <a:buClr>
                <a:srgbClr val="0050A0"/>
              </a:buClr>
              <a:buFont typeface="Arial" panose="020B0604020202020204" pitchFamily="34" charset="0"/>
              <a:buChar char="•"/>
              <a:defRPr sz="1600">
                <a:solidFill>
                  <a:schemeClr val="tx1"/>
                </a:solidFill>
                <a:latin typeface="+mn-lt"/>
                <a:cs typeface="Arial" panose="020B0604020202020204" pitchFamily="34" charset="0"/>
              </a:defRPr>
            </a:lvl3pPr>
            <a:lvl4pPr marL="1600200" indent="-228600" algn="l" rtl="0" eaLnBrk="0" fontAlgn="base" hangingPunct="0">
              <a:spcBef>
                <a:spcPct val="20000"/>
              </a:spcBef>
              <a:spcAft>
                <a:spcPct val="0"/>
              </a:spcAft>
              <a:buClr>
                <a:srgbClr val="0050A0"/>
              </a:buClr>
              <a:buFont typeface="Arial" panose="020B0604020202020204" pitchFamily="34" charset="0"/>
              <a:buChar char="•"/>
              <a:defRPr sz="1400">
                <a:solidFill>
                  <a:schemeClr val="tx1"/>
                </a:solidFill>
                <a:latin typeface="+mn-lt"/>
                <a:cs typeface="Arial" panose="020B0604020202020204" pitchFamily="34" charset="0"/>
              </a:defRPr>
            </a:lvl4pPr>
            <a:lvl5pPr marL="2057400" indent="-228600" algn="l" rtl="0" eaLnBrk="0" fontAlgn="base" hangingPunct="0">
              <a:spcBef>
                <a:spcPct val="20000"/>
              </a:spcBef>
              <a:spcAft>
                <a:spcPct val="0"/>
              </a:spcAft>
              <a:buClr>
                <a:srgbClr val="0050A0"/>
              </a:buClr>
              <a:buFont typeface="Arial" panose="020B0604020202020204" pitchFamily="34" charset="0"/>
              <a:buChar char="•"/>
              <a:defRPr sz="1200">
                <a:solidFill>
                  <a:schemeClr val="tx1"/>
                </a:solidFill>
                <a:latin typeface="+mn-lt"/>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buFont typeface="Arial" panose="020B0604020202020204" pitchFamily="34" charset="0"/>
              <a:buChar char="•"/>
              <a:defRPr/>
            </a:pPr>
            <a:r>
              <a:rPr lang="sv-SE" sz="2400" dirty="0" smtClean="0">
                <a:latin typeface="Arial" panose="020B0604020202020204" pitchFamily="34" charset="0"/>
                <a:ea typeface="Calibri" panose="020F0502020204030204" pitchFamily="34" charset="0"/>
              </a:rPr>
              <a:t>Genomförs </a:t>
            </a:r>
            <a:r>
              <a:rPr lang="sv-SE" sz="2400" dirty="0">
                <a:latin typeface="Arial" panose="020B0604020202020204" pitchFamily="34" charset="0"/>
                <a:ea typeface="Calibri" panose="020F0502020204030204" pitchFamily="34" charset="0"/>
              </a:rPr>
              <a:t>i en kontext av samhällsinriktade åtgärder, som kan underlätta för deltagarna att förändra sina levnadsvanor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0" cap="none" spc="0" normalizeH="0" baseline="0" noProof="0" dirty="0" smtClean="0">
                <a:ln>
                  <a:noFill/>
                </a:ln>
                <a:solidFill>
                  <a:srgbClr val="000000"/>
                </a:solidFill>
                <a:effectLst/>
                <a:uLnTx/>
                <a:uFillTx/>
                <a:latin typeface="Arial"/>
              </a:rPr>
              <a:t>Fokuserar på hälsosamtalet utifrån individens preferenser, möjligheter och resurser, levnadsvanor och levnadsförhållanden samt kardiovaskulära riskfaktorer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2400" b="0" i="0" u="none" strike="noStrike" kern="0" cap="none" spc="0" normalizeH="0" baseline="0" noProof="0" dirty="0" smtClean="0">
                <a:ln>
                  <a:noFill/>
                </a:ln>
                <a:solidFill>
                  <a:srgbClr val="000000"/>
                </a:solidFill>
                <a:effectLst/>
                <a:uLnTx/>
                <a:uFillTx/>
                <a:latin typeface="Arial"/>
              </a:rPr>
              <a:t>Använder personcentrerad </a:t>
            </a:r>
            <a:r>
              <a:rPr lang="sv-SE" sz="2400" kern="0" dirty="0" smtClean="0">
                <a:solidFill>
                  <a:srgbClr val="000000"/>
                </a:solidFill>
                <a:latin typeface="Arial"/>
              </a:rPr>
              <a:t>och motiverande </a:t>
            </a:r>
            <a:r>
              <a:rPr kumimoji="0" lang="sv-SE" sz="2400" b="0" i="0" u="none" strike="noStrike" kern="0" cap="none" spc="0" normalizeH="0" baseline="0" noProof="0" dirty="0" smtClean="0">
                <a:ln>
                  <a:noFill/>
                </a:ln>
                <a:solidFill>
                  <a:srgbClr val="000000"/>
                </a:solidFill>
                <a:effectLst/>
                <a:uLnTx/>
                <a:uFillTx/>
                <a:latin typeface="Arial"/>
              </a:rPr>
              <a:t>samtalsmetodik samt visuella pedagogiska hjälpmedel</a:t>
            </a:r>
            <a:endParaRPr kumimoji="0" lang="sv-SE" sz="2400" b="0" i="0" u="none" strike="noStrike" kern="0" cap="none" spc="0" normalizeH="0" baseline="0" noProof="0" dirty="0">
              <a:ln>
                <a:noFill/>
              </a:ln>
              <a:solidFill>
                <a:srgbClr val="000000"/>
              </a:solidFill>
              <a:effectLst/>
              <a:uLnTx/>
              <a:uFillTx/>
              <a:latin typeface="Arial"/>
            </a:endParaRPr>
          </a:p>
        </p:txBody>
      </p:sp>
      <p:sp>
        <p:nvSpPr>
          <p:cNvPr id="45" name="Rubrik 1"/>
          <p:cNvSpPr>
            <a:spLocks noGrp="1"/>
          </p:cNvSpPr>
          <p:nvPr>
            <p:ph type="ctrTitle"/>
          </p:nvPr>
        </p:nvSpPr>
        <p:spPr>
          <a:xfrm>
            <a:off x="683568" y="836712"/>
            <a:ext cx="7772400" cy="1440160"/>
          </a:xfrm>
        </p:spPr>
        <p:txBody>
          <a:bodyPr>
            <a:normAutofit/>
          </a:bodyPr>
          <a:lstStyle/>
          <a:p>
            <a:pPr algn="ctr"/>
            <a:r>
              <a:rPr lang="sv-SE" sz="3200" b="1" dirty="0" smtClean="0">
                <a:solidFill>
                  <a:srgbClr val="02AE1F"/>
                </a:solidFill>
                <a:latin typeface="Arial" panose="020B0604020202020204" pitchFamily="34" charset="0"/>
                <a:cs typeface="Arial" panose="020B0604020202020204" pitchFamily="34" charset="0"/>
              </a:rPr>
              <a:t>Vad</a:t>
            </a:r>
            <a:r>
              <a:rPr lang="sv-SE" sz="3200" dirty="0" smtClean="0">
                <a:solidFill>
                  <a:srgbClr val="02AE1F"/>
                </a:solidFill>
                <a:latin typeface="Arial" panose="020B0604020202020204" pitchFamily="34" charset="0"/>
                <a:cs typeface="Arial" panose="020B0604020202020204" pitchFamily="34" charset="0"/>
              </a:rPr>
              <a:t> utmärker det svenska konceptet för riktade hälsosamtal?</a:t>
            </a:r>
            <a:endParaRPr lang="sv-SE" sz="3200" dirty="0">
              <a:solidFill>
                <a:srgbClr val="02AE1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6468508"/>
            <a:ext cx="9144000" cy="404990"/>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sidfot 6"/>
          <p:cNvSpPr>
            <a:spLocks noGrp="1"/>
          </p:cNvSpPr>
          <p:nvPr/>
        </p:nvSpPr>
        <p:spPr bwMode="auto">
          <a:xfrm>
            <a:off x="971533" y="6499926"/>
            <a:ext cx="7200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b="1" dirty="0"/>
              <a:t>Nätverket Hälsofrämjande hälso- och sjukvård (HFS)</a:t>
            </a:r>
          </a:p>
        </p:txBody>
      </p:sp>
      <p:sp>
        <p:nvSpPr>
          <p:cNvPr id="6" name="Rektangel 5"/>
          <p:cNvSpPr/>
          <p:nvPr/>
        </p:nvSpPr>
        <p:spPr>
          <a:xfrm>
            <a:off x="-5516" y="5878"/>
            <a:ext cx="9144000" cy="614809"/>
          </a:xfrm>
          <a:prstGeom prst="rect">
            <a:avLst/>
          </a:prstGeom>
          <a:solidFill>
            <a:srgbClr val="6FB050"/>
          </a:solidFill>
          <a:ln>
            <a:solidFill>
              <a:srgbClr val="6F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sidfot 6"/>
          <p:cNvSpPr>
            <a:spLocks noGrp="1"/>
          </p:cNvSpPr>
          <p:nvPr/>
        </p:nvSpPr>
        <p:spPr bwMode="auto">
          <a:xfrm>
            <a:off x="107504" y="118899"/>
            <a:ext cx="892899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sv-SE"/>
            </a:defPPr>
            <a:lvl1pPr algn="ctr"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sv-SE" altLang="sv-SE" sz="1800" b="1" dirty="0" smtClean="0"/>
              <a:t>Riktade </a:t>
            </a:r>
            <a:r>
              <a:rPr lang="sv-SE" altLang="sv-SE" sz="2000" b="1" dirty="0" smtClean="0"/>
              <a:t>hälsosamtal</a:t>
            </a:r>
            <a:r>
              <a:rPr lang="sv-SE" altLang="sv-SE" sz="1800" b="1" dirty="0" smtClean="0"/>
              <a:t> – ett svenskt koncept för att förebygga hjärtkärlsjukdom</a:t>
            </a:r>
            <a:endParaRPr lang="sv-SE" altLang="sv-SE" sz="1800" b="1" dirty="0"/>
          </a:p>
        </p:txBody>
      </p:sp>
      <p:pic>
        <p:nvPicPr>
          <p:cNvPr id="8" name="Picture 2"/>
          <p:cNvPicPr>
            <a:picLocks noChangeAspect="1" noChangeArrowheads="1"/>
          </p:cNvPicPr>
          <p:nvPr/>
        </p:nvPicPr>
        <p:blipFill>
          <a:blip r:embed="rId3"/>
          <a:srcRect l="36031" t="62325" r="34305" b="9682"/>
          <a:stretch>
            <a:fillRect/>
          </a:stretch>
        </p:blipFill>
        <p:spPr bwMode="auto">
          <a:xfrm>
            <a:off x="1777226" y="669449"/>
            <a:ext cx="5510097" cy="5768382"/>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12236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ndstinget Röd">
    <a:dk1>
      <a:srgbClr val="000000"/>
    </a:dk1>
    <a:lt1>
      <a:srgbClr val="FFFFFF"/>
    </a:lt1>
    <a:dk2>
      <a:srgbClr val="000000"/>
    </a:dk2>
    <a:lt2>
      <a:srgbClr val="FFFFFF"/>
    </a:lt2>
    <a:accent1>
      <a:srgbClr val="B1001E"/>
    </a:accent1>
    <a:accent2>
      <a:srgbClr val="DC1A12"/>
    </a:accent2>
    <a:accent3>
      <a:srgbClr val="F36E6F"/>
    </a:accent3>
    <a:accent4>
      <a:srgbClr val="FBC7B5"/>
    </a:accent4>
    <a:accent5>
      <a:srgbClr val="DC1A12"/>
    </a:accent5>
    <a:accent6>
      <a:srgbClr val="8D0017"/>
    </a:accent6>
    <a:hlink>
      <a:srgbClr val="000000"/>
    </a:hlink>
    <a:folHlink>
      <a:srgbClr val="000000"/>
    </a:folHlink>
  </a:clrScheme>
  <a:fontScheme name="Landstinget Jönköping">
    <a:majorFont>
      <a:latin typeface="Arial"/>
      <a:ea typeface="Bryant Light"/>
      <a:cs typeface="Bryant Light"/>
    </a:majorFont>
    <a:minorFont>
      <a:latin typeface="Arial"/>
      <a:ea typeface="Bryant Regular"/>
      <a:cs typeface="Bryant Regul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2444</TotalTime>
  <Words>6126</Words>
  <Application>Microsoft Office PowerPoint</Application>
  <PresentationFormat>Bildspel på skärmen (4:3)</PresentationFormat>
  <Paragraphs>663</Paragraphs>
  <Slides>50</Slides>
  <Notes>50</Notes>
  <HiddenSlides>1</HiddenSlides>
  <MMClips>0</MMClips>
  <ScaleCrop>false</ScaleCrop>
  <HeadingPairs>
    <vt:vector size="8" baseType="variant">
      <vt:variant>
        <vt:lpstr>Använt teckensnitt</vt:lpstr>
      </vt:variant>
      <vt:variant>
        <vt:i4>12</vt:i4>
      </vt:variant>
      <vt:variant>
        <vt:lpstr>Tema</vt:lpstr>
      </vt:variant>
      <vt:variant>
        <vt:i4>1</vt:i4>
      </vt:variant>
      <vt:variant>
        <vt:lpstr>Serverprogram för OLE-inbäddning</vt:lpstr>
      </vt:variant>
      <vt:variant>
        <vt:i4>1</vt:i4>
      </vt:variant>
      <vt:variant>
        <vt:lpstr>Bildrubriker</vt:lpstr>
      </vt:variant>
      <vt:variant>
        <vt:i4>50</vt:i4>
      </vt:variant>
    </vt:vector>
  </HeadingPairs>
  <TitlesOfParts>
    <vt:vector size="64" baseType="lpstr">
      <vt:lpstr>MS PGothic</vt:lpstr>
      <vt:lpstr>MS PGothic</vt:lpstr>
      <vt:lpstr>Arial</vt:lpstr>
      <vt:lpstr>Book Antiqua</vt:lpstr>
      <vt:lpstr>Bryant Regular</vt:lpstr>
      <vt:lpstr>Calibri</vt:lpstr>
      <vt:lpstr>Calibri Light</vt:lpstr>
      <vt:lpstr>Century Gothic</vt:lpstr>
      <vt:lpstr>Comic Sans MS</vt:lpstr>
      <vt:lpstr>Gill Sans</vt:lpstr>
      <vt:lpstr>Times New Roman</vt:lpstr>
      <vt:lpstr>Verdana</vt:lpstr>
      <vt:lpstr>Office-tema</vt:lpstr>
      <vt:lpstr>Kalkylblad</vt:lpstr>
      <vt:lpstr>PowerPoint-presentation</vt:lpstr>
      <vt:lpstr>PowerPoint-presentation</vt:lpstr>
      <vt:lpstr>PowerPoint-presentation</vt:lpstr>
      <vt:lpstr>Vad utmärker det svenska konceptet för riktade hälsosamtal?</vt:lpstr>
      <vt:lpstr>PowerPoint-presentation</vt:lpstr>
      <vt:lpstr>PowerPoint-presentation</vt:lpstr>
      <vt:lpstr>PowerPoint-presentation</vt:lpstr>
      <vt:lpstr>Vad utmärker det svenska konceptet för riktade hälsosamtal?</vt:lpstr>
      <vt:lpstr>PowerPoint-presentation</vt:lpstr>
      <vt:lpstr>PowerPoint-presentation</vt:lpstr>
      <vt:lpstr>Vad utmärker det svenska konceptet för riktade hälsosamtal?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Administratör</dc:creator>
  <cp:lastModifiedBy>Johansson Lisbeth</cp:lastModifiedBy>
  <cp:revision>113</cp:revision>
  <cp:lastPrinted>2019-09-04T11:57:21Z</cp:lastPrinted>
  <dcterms:created xsi:type="dcterms:W3CDTF">2018-10-01T11:58:15Z</dcterms:created>
  <dcterms:modified xsi:type="dcterms:W3CDTF">2023-01-26T16:55:17Z</dcterms:modified>
</cp:coreProperties>
</file>