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5" r:id="rId4"/>
    <p:sldMasterId id="2147484353" r:id="rId5"/>
    <p:sldMasterId id="2147483661" r:id="rId6"/>
    <p:sldMasterId id="2147484378" r:id="rId7"/>
    <p:sldMasterId id="2147484391" r:id="rId8"/>
    <p:sldMasterId id="2147484404" r:id="rId9"/>
    <p:sldMasterId id="2147484417" r:id="rId10"/>
  </p:sldMasterIdLst>
  <p:notesMasterIdLst>
    <p:notesMasterId r:id="rId33"/>
  </p:notesMasterIdLst>
  <p:sldIdLst>
    <p:sldId id="468" r:id="rId11"/>
    <p:sldId id="461" r:id="rId12"/>
    <p:sldId id="436" r:id="rId13"/>
    <p:sldId id="430" r:id="rId14"/>
    <p:sldId id="438" r:id="rId15"/>
    <p:sldId id="453" r:id="rId16"/>
    <p:sldId id="460" r:id="rId17"/>
    <p:sldId id="469" r:id="rId18"/>
    <p:sldId id="439" r:id="rId19"/>
    <p:sldId id="440" r:id="rId20"/>
    <p:sldId id="443" r:id="rId21"/>
    <p:sldId id="444" r:id="rId22"/>
    <p:sldId id="448" r:id="rId23"/>
    <p:sldId id="459" r:id="rId24"/>
    <p:sldId id="447" r:id="rId25"/>
    <p:sldId id="446" r:id="rId26"/>
    <p:sldId id="454" r:id="rId27"/>
    <p:sldId id="445" r:id="rId28"/>
    <p:sldId id="455" r:id="rId29"/>
    <p:sldId id="450" r:id="rId30"/>
    <p:sldId id="451" r:id="rId31"/>
    <p:sldId id="431" r:id="rId32"/>
  </p:sldIdLst>
  <p:sldSz cx="12192000" cy="6858000"/>
  <p:notesSz cx="6858000" cy="2628900"/>
  <p:defaultTextStyle>
    <a:defPPr>
      <a:defRPr lang="sv-SE"/>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961A"/>
    <a:srgbClr val="93BB59"/>
    <a:srgbClr val="5D9906"/>
    <a:srgbClr val="44752A"/>
    <a:srgbClr val="45752B"/>
    <a:srgbClr val="9FB9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7" autoAdjust="0"/>
    <p:restoredTop sz="95847" autoAdjust="0"/>
  </p:normalViewPr>
  <p:slideViewPr>
    <p:cSldViewPr snapToGrid="0" showGuides="1">
      <p:cViewPr varScale="1">
        <p:scale>
          <a:sx n="115" d="100"/>
          <a:sy n="115" d="100"/>
        </p:scale>
        <p:origin x="546"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66" d="100"/>
          <a:sy n="66" d="100"/>
        </p:scale>
        <p:origin x="0" y="0"/>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C58AF58-CD5A-D14C-AC65-92045D99A804}"/>
              </a:ext>
            </a:extLst>
          </p:cNvPr>
          <p:cNvSpPr>
            <a:spLocks noGrp="1"/>
          </p:cNvSpPr>
          <p:nvPr>
            <p:ph type="hdr" sz="quarter"/>
          </p:nvPr>
        </p:nvSpPr>
        <p:spPr>
          <a:xfrm>
            <a:off x="0" y="1"/>
            <a:ext cx="2945659" cy="496411"/>
          </a:xfrm>
          <a:prstGeom prst="rect">
            <a:avLst/>
          </a:prstGeom>
        </p:spPr>
        <p:txBody>
          <a:bodyPr vert="horz" lIns="92044" tIns="46022" rIns="92044" bIns="46022" rtlCol="0"/>
          <a:lstStyle>
            <a:lvl1pPr algn="l">
              <a:defRPr sz="1200">
                <a:latin typeface="Arial" charset="0"/>
                <a:ea typeface="+mn-ea"/>
              </a:defRPr>
            </a:lvl1pPr>
          </a:lstStyle>
          <a:p>
            <a:pPr>
              <a:defRPr/>
            </a:pPr>
            <a:endParaRPr lang="sv-SE"/>
          </a:p>
        </p:txBody>
      </p:sp>
      <p:sp>
        <p:nvSpPr>
          <p:cNvPr id="3" name="Platshållare för datum 2">
            <a:extLst>
              <a:ext uri="{FF2B5EF4-FFF2-40B4-BE49-F238E27FC236}">
                <a16:creationId xmlns:a16="http://schemas.microsoft.com/office/drawing/2014/main" id="{435C2880-E0DD-8145-87B0-D08A08D7D3E2}"/>
              </a:ext>
            </a:extLst>
          </p:cNvPr>
          <p:cNvSpPr>
            <a:spLocks noGrp="1"/>
          </p:cNvSpPr>
          <p:nvPr>
            <p:ph type="dt" idx="1"/>
          </p:nvPr>
        </p:nvSpPr>
        <p:spPr>
          <a:xfrm>
            <a:off x="3850443" y="1"/>
            <a:ext cx="2945659" cy="496411"/>
          </a:xfrm>
          <a:prstGeom prst="rect">
            <a:avLst/>
          </a:prstGeom>
        </p:spPr>
        <p:txBody>
          <a:bodyPr vert="horz" wrap="square" lIns="92044" tIns="46022" rIns="92044" bIns="46022" numCol="1" anchor="t" anchorCtr="0" compatLnSpc="1">
            <a:prstTxWarp prst="textNoShape">
              <a:avLst/>
            </a:prstTxWarp>
          </a:bodyPr>
          <a:lstStyle>
            <a:lvl1pPr algn="r">
              <a:defRPr sz="1200">
                <a:latin typeface="Arial" pitchFamily="34" charset="0"/>
                <a:ea typeface="ＭＳ Ｐゴシック" pitchFamily="34" charset="-128"/>
              </a:defRPr>
            </a:lvl1pPr>
          </a:lstStyle>
          <a:p>
            <a:pPr>
              <a:defRPr/>
            </a:pPr>
            <a:fld id="{FE73C6A5-FB1D-3046-9BAB-CE665A54FC0F}" type="datetimeFigureOut">
              <a:rPr lang="sv-SE" altLang="sv-SE"/>
              <a:pPr>
                <a:defRPr/>
              </a:pPr>
              <a:t>2021-12-02</a:t>
            </a:fld>
            <a:endParaRPr lang="sv-SE" altLang="sv-SE"/>
          </a:p>
        </p:txBody>
      </p:sp>
      <p:sp>
        <p:nvSpPr>
          <p:cNvPr id="4" name="Platshållare för bildobjekt 3">
            <a:extLst>
              <a:ext uri="{FF2B5EF4-FFF2-40B4-BE49-F238E27FC236}">
                <a16:creationId xmlns:a16="http://schemas.microsoft.com/office/drawing/2014/main" id="{E7F678A1-D4A5-934F-A4E8-93FAE552C414}"/>
              </a:ext>
            </a:extLst>
          </p:cNvPr>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2044" tIns="46022" rIns="92044" bIns="46022" rtlCol="0" anchor="ctr"/>
          <a:lstStyle/>
          <a:p>
            <a:pPr lvl="0"/>
            <a:endParaRPr lang="sv-SE" noProof="0"/>
          </a:p>
        </p:txBody>
      </p:sp>
      <p:sp>
        <p:nvSpPr>
          <p:cNvPr id="5" name="Platshållare för anteckningar 4">
            <a:extLst>
              <a:ext uri="{FF2B5EF4-FFF2-40B4-BE49-F238E27FC236}">
                <a16:creationId xmlns:a16="http://schemas.microsoft.com/office/drawing/2014/main" id="{AEB220D8-9438-A441-B4BB-616331A53571}"/>
              </a:ext>
            </a:extLst>
          </p:cNvPr>
          <p:cNvSpPr>
            <a:spLocks noGrp="1"/>
          </p:cNvSpPr>
          <p:nvPr>
            <p:ph type="body" sz="quarter" idx="3"/>
          </p:nvPr>
        </p:nvSpPr>
        <p:spPr>
          <a:xfrm>
            <a:off x="679768" y="4715907"/>
            <a:ext cx="5438140" cy="4467701"/>
          </a:xfrm>
          <a:prstGeom prst="rect">
            <a:avLst/>
          </a:prstGeom>
        </p:spPr>
        <p:txBody>
          <a:bodyPr vert="horz" wrap="square" lIns="92044" tIns="46022" rIns="92044" bIns="46022" numCol="1" anchor="t" anchorCtr="0" compatLnSpc="1">
            <a:prstTxWarp prst="textNoShape">
              <a:avLst/>
            </a:prstTxWarp>
            <a:normAutofit/>
          </a:bodyPr>
          <a:lstStyle/>
          <a:p>
            <a:pPr lvl="0"/>
            <a:r>
              <a:rPr lang="sv-SE" altLang="sv-SE" noProof="0"/>
              <a:t>Klicka här för att ändra format på bakgrundstexten</a:t>
            </a:r>
          </a:p>
          <a:p>
            <a:pPr lvl="1"/>
            <a:r>
              <a:rPr lang="sv-SE" altLang="sv-SE" noProof="0"/>
              <a:t>Nivå två</a:t>
            </a:r>
          </a:p>
          <a:p>
            <a:pPr lvl="2"/>
            <a:r>
              <a:rPr lang="sv-SE" altLang="sv-SE" noProof="0"/>
              <a:t>Nivå tre</a:t>
            </a:r>
          </a:p>
          <a:p>
            <a:pPr lvl="3"/>
            <a:r>
              <a:rPr lang="sv-SE" altLang="sv-SE" noProof="0"/>
              <a:t>Nivå fyra</a:t>
            </a:r>
          </a:p>
          <a:p>
            <a:pPr lvl="4"/>
            <a:r>
              <a:rPr lang="sv-SE" altLang="sv-SE" noProof="0"/>
              <a:t>Nivå fem</a:t>
            </a:r>
          </a:p>
        </p:txBody>
      </p:sp>
      <p:sp>
        <p:nvSpPr>
          <p:cNvPr id="6" name="Platshållare för sidfot 5">
            <a:extLst>
              <a:ext uri="{FF2B5EF4-FFF2-40B4-BE49-F238E27FC236}">
                <a16:creationId xmlns:a16="http://schemas.microsoft.com/office/drawing/2014/main" id="{17ABDFF8-70CD-BF4F-8083-1C5683B866F5}"/>
              </a:ext>
            </a:extLst>
          </p:cNvPr>
          <p:cNvSpPr>
            <a:spLocks noGrp="1"/>
          </p:cNvSpPr>
          <p:nvPr>
            <p:ph type="ftr" sz="quarter" idx="4"/>
          </p:nvPr>
        </p:nvSpPr>
        <p:spPr>
          <a:xfrm>
            <a:off x="0" y="9430091"/>
            <a:ext cx="2945659" cy="496411"/>
          </a:xfrm>
          <a:prstGeom prst="rect">
            <a:avLst/>
          </a:prstGeom>
        </p:spPr>
        <p:txBody>
          <a:bodyPr vert="horz" lIns="92044" tIns="46022" rIns="92044" bIns="46022" rtlCol="0" anchor="b"/>
          <a:lstStyle>
            <a:lvl1pPr algn="l">
              <a:defRPr sz="1200">
                <a:latin typeface="Arial" charset="0"/>
                <a:ea typeface="+mn-ea"/>
              </a:defRPr>
            </a:lvl1pPr>
          </a:lstStyle>
          <a:p>
            <a:pPr>
              <a:defRPr/>
            </a:pPr>
            <a:endParaRPr lang="sv-SE"/>
          </a:p>
        </p:txBody>
      </p:sp>
      <p:sp>
        <p:nvSpPr>
          <p:cNvPr id="7" name="Platshållare för bildnummer 6">
            <a:extLst>
              <a:ext uri="{FF2B5EF4-FFF2-40B4-BE49-F238E27FC236}">
                <a16:creationId xmlns:a16="http://schemas.microsoft.com/office/drawing/2014/main" id="{B9BCF104-8755-3849-AF4F-FCC233B16168}"/>
              </a:ext>
            </a:extLst>
          </p:cNvPr>
          <p:cNvSpPr>
            <a:spLocks noGrp="1"/>
          </p:cNvSpPr>
          <p:nvPr>
            <p:ph type="sldNum" sz="quarter" idx="5"/>
          </p:nvPr>
        </p:nvSpPr>
        <p:spPr>
          <a:xfrm>
            <a:off x="3850443" y="9430091"/>
            <a:ext cx="2945659" cy="496411"/>
          </a:xfrm>
          <a:prstGeom prst="rect">
            <a:avLst/>
          </a:prstGeom>
        </p:spPr>
        <p:txBody>
          <a:bodyPr vert="horz" wrap="square" lIns="92044" tIns="46022" rIns="92044" bIns="46022" numCol="1" anchor="b" anchorCtr="0" compatLnSpc="1">
            <a:prstTxWarp prst="textNoShape">
              <a:avLst/>
            </a:prstTxWarp>
          </a:bodyPr>
          <a:lstStyle>
            <a:lvl1pPr algn="r">
              <a:defRPr sz="1200"/>
            </a:lvl1pPr>
          </a:lstStyle>
          <a:p>
            <a:fld id="{B77C155C-0948-1D4D-94DD-53E0DB5C4453}" type="slidenum">
              <a:rPr lang="sv-SE" altLang="sv-SE"/>
              <a:pPr/>
              <a:t>‹#›</a:t>
            </a:fld>
            <a:endParaRPr lang="sv-SE" altLang="sv-SE"/>
          </a:p>
        </p:txBody>
      </p:sp>
    </p:spTree>
    <p:extLst>
      <p:ext uri="{BB962C8B-B14F-4D97-AF65-F5344CB8AC3E}">
        <p14:creationId xmlns:p14="http://schemas.microsoft.com/office/powerpoint/2010/main" val="3910933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Insatser behöver riktas till såväl </a:t>
            </a:r>
            <a:r>
              <a:rPr lang="sv-SE" b="1"/>
              <a:t>individer</a:t>
            </a:r>
            <a:r>
              <a:rPr lang="sv-SE"/>
              <a:t> som </a:t>
            </a:r>
            <a:r>
              <a:rPr lang="sv-SE" b="1"/>
              <a:t>arbetsplatse</a:t>
            </a:r>
            <a:r>
              <a:rPr lang="sv-SE"/>
              <a:t>r och </a:t>
            </a:r>
            <a:r>
              <a:rPr lang="sv-SE" b="1"/>
              <a:t>hela organisationen. </a:t>
            </a:r>
            <a:r>
              <a:rPr lang="sv-SE"/>
              <a:t/>
            </a:r>
            <a:br>
              <a:rPr lang="sv-SE"/>
            </a:br>
            <a:r>
              <a:rPr lang="sv-SE"/>
              <a:t>För att ett hälsofrämjande arbete skall bli långsiktigt och hållbart behöver man både arbeta med arbetets </a:t>
            </a:r>
            <a:r>
              <a:rPr lang="sv-SE" b="1"/>
              <a:t>risk- och friskfaktorer</a:t>
            </a:r>
            <a:r>
              <a:rPr lang="sv-SE"/>
              <a:t>, men också </a:t>
            </a:r>
            <a:r>
              <a:rPr lang="sv-SE" b="1"/>
              <a:t>stödja individers möjligheter att behålla och utveckla så bra livs- och arbetsförhållanden som möjligt.</a:t>
            </a:r>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3</a:t>
            </a:fld>
            <a:endParaRPr lang="sv-SE" altLang="sv-SE"/>
          </a:p>
        </p:txBody>
      </p:sp>
    </p:spTree>
    <p:extLst>
      <p:ext uri="{BB962C8B-B14F-4D97-AF65-F5344CB8AC3E}">
        <p14:creationId xmlns:p14="http://schemas.microsoft.com/office/powerpoint/2010/main" val="15630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ea typeface="ＭＳ Ｐゴシック"/>
              </a:rPr>
              <a:t>Arbetet med att skapa en hälsofrämjande arbetsplats sker på arbetsplatsen utifrån era behov, önskemål och förutsättningar. </a:t>
            </a:r>
            <a:endParaRPr lang="sv-SE"/>
          </a:p>
          <a:p>
            <a:r>
              <a:rPr lang="sv-SE">
                <a:ea typeface="ＭＳ Ｐゴシック"/>
              </a:rPr>
              <a:t>Arbetet är en process med ständiga förbättringar och kräver allas delaktighet för att nå resultat.</a:t>
            </a:r>
            <a:endParaRPr lang="sv-SE">
              <a:ea typeface="ＭＳ Ｐゴシック"/>
              <a:cs typeface="Calibri"/>
            </a:endParaRPr>
          </a:p>
          <a:p>
            <a:r>
              <a:rPr lang="sv-SE">
                <a:ea typeface="ＭＳ Ｐゴシック"/>
              </a:rPr>
              <a:t>Integrera arbetsmiljöarbetet med övrig verksamhetsutveckling. </a:t>
            </a:r>
            <a:endParaRPr lang="sv-SE">
              <a:cs typeface="Calibri"/>
            </a:endParaRPr>
          </a:p>
          <a:p>
            <a:r>
              <a:rPr lang="sv-SE">
                <a:ea typeface="ＭＳ Ｐゴシック"/>
              </a:rPr>
              <a:t>Fundera hela tiden, hur påverkar förändringar medarbetarnas hälsa och trivsel. </a:t>
            </a:r>
            <a:endParaRPr lang="sv-SE">
              <a:cs typeface="Calibri"/>
            </a:endParaRPr>
          </a:p>
          <a:p>
            <a:endParaRPr lang="sv-SE"/>
          </a:p>
          <a:p>
            <a:r>
              <a:rPr lang="sv-SE">
                <a:ea typeface="ＭＳ Ｐゴシック"/>
              </a:rPr>
              <a:t>Systematiskt arbete, ständigt pågående, gör sig inte själv. Ledningens medverkan är viktig.</a:t>
            </a:r>
            <a:endParaRPr lang="sv-SE">
              <a:ea typeface="ＭＳ Ｐゴシック"/>
              <a:cs typeface="Calibri"/>
            </a:endParaRPr>
          </a:p>
          <a:p>
            <a:pPr defTabSz="926510">
              <a:defRPr/>
            </a:pPr>
            <a:r>
              <a:rPr lang="sv-SE">
                <a:ea typeface="ＭＳ Ｐゴシック"/>
              </a:rPr>
              <a:t>Välbefinnande hos medarbetarna ska inte ses som en biprodukt av hälsoinsatser, utan snarare som en viktig länk för att nå organisatoriska förbättringar. </a:t>
            </a:r>
            <a:endParaRPr lang="sv-SE">
              <a:cs typeface="Calibri"/>
            </a:endParaRPr>
          </a:p>
          <a:p>
            <a:pPr defTabSz="926510">
              <a:defRPr/>
            </a:pPr>
            <a:r>
              <a:rPr lang="sv-SE">
                <a:ea typeface="ＭＳ Ｐゴシック"/>
              </a:rPr>
              <a:t>Hälsofrämjande strategier kan inte förekomma som separata företeelser i ett vacuum, måste implementeras på ett sätt som överensstämmer med organisationens struktur, verksamhetsstrategier och värderingar. Friska arbetsplatser uppstår inte av en slump, det är en aktiv process som resulterar i såväl hälsa för individen som organisationen i stort.</a:t>
            </a:r>
            <a:endParaRPr lang="sv-SE">
              <a:ea typeface="ＭＳ Ｐゴシック"/>
              <a:cs typeface="Calibri"/>
            </a:endParaRPr>
          </a:p>
          <a:p>
            <a:endParaRPr lang="sv-SE"/>
          </a:p>
          <a:p>
            <a:endParaRPr lang="sv-SE" i="1">
              <a:solidFill>
                <a:srgbClr val="72961A"/>
              </a:solidFill>
              <a:cs typeface="Calibri"/>
            </a:endParaRPr>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12</a:t>
            </a:fld>
            <a:endParaRPr lang="sv-SE" altLang="sv-SE"/>
          </a:p>
        </p:txBody>
      </p:sp>
    </p:spTree>
    <p:extLst>
      <p:ext uri="{BB962C8B-B14F-4D97-AF65-F5344CB8AC3E}">
        <p14:creationId xmlns:p14="http://schemas.microsoft.com/office/powerpoint/2010/main" val="786636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50000"/>
              </a:lnSpc>
              <a:spcBef>
                <a:spcPct val="20000"/>
              </a:spcBef>
            </a:pPr>
            <a:r>
              <a:rPr lang="sv-SE"/>
              <a:t>Denna sida innehåller förslag på aktiviteter för att förbättra arbetsmiljö så att det blir en hälsofrämjande arbetsplats där medarbetare trivs och mår bra. </a:t>
            </a:r>
          </a:p>
          <a:p>
            <a:pPr>
              <a:lnSpc>
                <a:spcPct val="150000"/>
              </a:lnSpc>
              <a:spcBef>
                <a:spcPct val="20000"/>
              </a:spcBef>
            </a:pPr>
            <a:r>
              <a:rPr lang="sv-SE"/>
              <a:t>Det är oftast inte de stora projekten som ger effekt på lång sikt, utan de små aktiviteterna som man får in i vardagen på arbetsplatsen.</a:t>
            </a:r>
            <a:r>
              <a:rPr lang="sv-SE" kern="0">
                <a:solidFill>
                  <a:srgbClr val="000000"/>
                </a:solidFill>
              </a:rPr>
              <a:t> </a:t>
            </a:r>
          </a:p>
          <a:p>
            <a:pPr marL="347441" indent="-347441">
              <a:lnSpc>
                <a:spcPct val="150000"/>
              </a:lnSpc>
              <a:spcBef>
                <a:spcPct val="20000"/>
              </a:spcBef>
              <a:buFontTx/>
              <a:buChar char="•"/>
            </a:pPr>
            <a:endParaRPr lang="sv-SE" kern="0">
              <a:solidFill>
                <a:srgbClr val="000000"/>
              </a:solidFill>
            </a:endParaRPr>
          </a:p>
          <a:p>
            <a:pPr marL="347441" indent="-347441">
              <a:spcBef>
                <a:spcPct val="20000"/>
              </a:spcBef>
              <a:buFontTx/>
              <a:buChar char="•"/>
            </a:pPr>
            <a:r>
              <a:rPr lang="sv-SE" altLang="sv-SE" kern="0">
                <a:solidFill>
                  <a:srgbClr val="000000"/>
                </a:solidFill>
              </a:rPr>
              <a:t>Arbetsmiljö och hälsa, en </a:t>
            </a:r>
            <a:r>
              <a:rPr lang="sv-SE" altLang="sv-SE" b="1" kern="0">
                <a:solidFill>
                  <a:srgbClr val="000000"/>
                </a:solidFill>
              </a:rPr>
              <a:t>stående punkt på APT. </a:t>
            </a:r>
            <a:r>
              <a:rPr lang="sv-SE" altLang="sv-SE" kern="0">
                <a:solidFill>
                  <a:srgbClr val="000000"/>
                </a:solidFill>
              </a:rPr>
              <a:t>Hur har vi det? Vad kan vi förbättra? Hur kan vi stötta varandra? </a:t>
            </a:r>
          </a:p>
          <a:p>
            <a:pPr marL="347441" indent="-347441">
              <a:spcBef>
                <a:spcPct val="20000"/>
              </a:spcBef>
              <a:buFontTx/>
              <a:buChar char="•"/>
            </a:pPr>
            <a:r>
              <a:rPr lang="sv-SE" kern="0">
                <a:solidFill>
                  <a:srgbClr val="000000"/>
                </a:solidFill>
              </a:rPr>
              <a:t>Arbetsmiljön ska ingå i den </a:t>
            </a:r>
            <a:r>
              <a:rPr lang="sv-SE" b="1" kern="0">
                <a:solidFill>
                  <a:srgbClr val="000000"/>
                </a:solidFill>
              </a:rPr>
              <a:t>daglig styrning </a:t>
            </a:r>
            <a:r>
              <a:rPr lang="sv-SE" kern="0">
                <a:solidFill>
                  <a:srgbClr val="000000"/>
                </a:solidFill>
              </a:rPr>
              <a:t>genom planering, prioritering, reflektion och feedback</a:t>
            </a:r>
          </a:p>
          <a:p>
            <a:pPr marL="347441" indent="-347441">
              <a:spcBef>
                <a:spcPct val="20000"/>
              </a:spcBef>
              <a:buFontTx/>
              <a:buChar char="•"/>
            </a:pPr>
            <a:r>
              <a:rPr lang="sv-SE" altLang="sv-SE" b="1" kern="0">
                <a:solidFill>
                  <a:srgbClr val="000000"/>
                </a:solidFill>
              </a:rPr>
              <a:t>Medarbetarundersökning, </a:t>
            </a:r>
            <a:r>
              <a:rPr lang="sv-SE" altLang="sv-SE" kern="0">
                <a:solidFill>
                  <a:srgbClr val="000000"/>
                </a:solidFill>
              </a:rPr>
              <a:t>kartläggning av den sociala och organisatoriska arbetsmiljön, ett diskussionsunderlag för att arbeta med ständiga förbättringar.</a:t>
            </a:r>
          </a:p>
          <a:p>
            <a:pPr marL="347441" indent="-347441" defTabSz="926510">
              <a:spcBef>
                <a:spcPct val="20000"/>
              </a:spcBef>
              <a:buFontTx/>
              <a:buChar char="•"/>
              <a:defRPr/>
            </a:pPr>
            <a:r>
              <a:rPr lang="sv-SE" altLang="sv-SE" kern="0">
                <a:solidFill>
                  <a:srgbClr val="000000"/>
                </a:solidFill>
              </a:rPr>
              <a:t>Varje arbetsplats ska ha </a:t>
            </a:r>
            <a:r>
              <a:rPr lang="sv-SE" altLang="sv-SE" b="1" kern="0">
                <a:solidFill>
                  <a:srgbClr val="000000"/>
                </a:solidFill>
              </a:rPr>
              <a:t>mål i det hälsofrämjande arbetet enligt OSA 2015:4</a:t>
            </a:r>
          </a:p>
          <a:p>
            <a:pPr marL="0" indent="0" defTabSz="926510">
              <a:spcBef>
                <a:spcPct val="20000"/>
              </a:spcBef>
              <a:buFontTx/>
              <a:buNone/>
              <a:defRPr/>
            </a:pPr>
            <a:endParaRPr lang="sv-SE"/>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13</a:t>
            </a:fld>
            <a:endParaRPr lang="sv-SE" altLang="sv-SE"/>
          </a:p>
        </p:txBody>
      </p:sp>
    </p:spTree>
    <p:extLst>
      <p:ext uri="{BB962C8B-B14F-4D97-AF65-F5344CB8AC3E}">
        <p14:creationId xmlns:p14="http://schemas.microsoft.com/office/powerpoint/2010/main" val="328162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Kommande bilder beskriver olika verktyg och metoder som med fördel kan användas på arbetsplatsen för att utveckla en mer hälsofrämjande arbetsplats</a:t>
            </a:r>
          </a:p>
        </p:txBody>
      </p:sp>
      <p:sp>
        <p:nvSpPr>
          <p:cNvPr id="4" name="Platshållare för bildnummer 3"/>
          <p:cNvSpPr>
            <a:spLocks noGrp="1"/>
          </p:cNvSpPr>
          <p:nvPr>
            <p:ph type="sldNum" sz="quarter" idx="5"/>
          </p:nvPr>
        </p:nvSpPr>
        <p:spPr/>
        <p:txBody>
          <a:bodyPr/>
          <a:lstStyle/>
          <a:p>
            <a:fld id="{B77C155C-0948-1D4D-94DD-53E0DB5C4453}" type="slidenum">
              <a:rPr lang="sv-SE" altLang="sv-SE" smtClean="0"/>
              <a:pPr/>
              <a:t>14</a:t>
            </a:fld>
            <a:endParaRPr lang="sv-SE" altLang="sv-SE"/>
          </a:p>
        </p:txBody>
      </p:sp>
    </p:spTree>
    <p:extLst>
      <p:ext uri="{BB962C8B-B14F-4D97-AF65-F5344CB8AC3E}">
        <p14:creationId xmlns:p14="http://schemas.microsoft.com/office/powerpoint/2010/main" val="1280354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7" y="4634790"/>
            <a:ext cx="5438140" cy="4467701"/>
          </a:xfrm>
        </p:spPr>
        <p:txBody>
          <a:bodyPr>
            <a:normAutofit/>
          </a:bodyPr>
          <a:lstStyle/>
          <a:p>
            <a:pPr defTabSz="926510" eaLnBrk="1" fontAlgn="auto" hangingPunct="1">
              <a:spcBef>
                <a:spcPts val="0"/>
              </a:spcBef>
              <a:spcAft>
                <a:spcPts val="0"/>
              </a:spcAft>
              <a:defRPr/>
            </a:pPr>
            <a:r>
              <a:rPr lang="sv-SE">
                <a:solidFill>
                  <a:prstClr val="black"/>
                </a:solidFill>
                <a:ea typeface="ＭＳ Ｐゴシック"/>
              </a:rPr>
              <a:t>Enkel modell för att inventera arbetsplatsens friskfaktorer.</a:t>
            </a:r>
          </a:p>
          <a:p>
            <a:pPr defTabSz="926510" eaLnBrk="1" fontAlgn="auto" hangingPunct="1">
              <a:spcBef>
                <a:spcPts val="0"/>
              </a:spcBef>
              <a:spcAft>
                <a:spcPts val="0"/>
              </a:spcAft>
              <a:defRPr/>
            </a:pPr>
            <a:r>
              <a:rPr lang="sv-SE">
                <a:solidFill>
                  <a:prstClr val="black"/>
                </a:solidFill>
                <a:ea typeface="ＭＳ Ｐゴシック"/>
              </a:rPr>
              <a:t>Om vi vill få en hållbar arbetsplats behöver vi komma ihåg det som får oss att må bra och öka arbetsglädjen - </a:t>
            </a:r>
            <a:r>
              <a:rPr lang="sv-SE" b="1">
                <a:solidFill>
                  <a:prstClr val="black"/>
                </a:solidFill>
                <a:ea typeface="ＭＳ Ｐゴシック"/>
              </a:rPr>
              <a:t>inventera friskfaktorer!</a:t>
            </a:r>
            <a:endParaRPr lang="sv-SE" b="1">
              <a:solidFill>
                <a:prstClr val="black"/>
              </a:solidFill>
              <a:ea typeface="ＭＳ Ｐゴシック"/>
              <a:cs typeface="Calibri"/>
            </a:endParaRPr>
          </a:p>
          <a:p>
            <a:pPr defTabSz="926510" eaLnBrk="1" fontAlgn="auto" hangingPunct="1">
              <a:spcBef>
                <a:spcPts val="0"/>
              </a:spcBef>
              <a:spcAft>
                <a:spcPts val="0"/>
              </a:spcAft>
              <a:defRPr/>
            </a:pPr>
            <a:endParaRPr lang="sv-SE" b="1">
              <a:solidFill>
                <a:prstClr val="black"/>
              </a:solidFill>
            </a:endParaRPr>
          </a:p>
          <a:p>
            <a:r>
              <a:rPr lang="sv-SE" altLang="sv-SE" b="1">
                <a:solidFill>
                  <a:srgbClr val="000000"/>
                </a:solidFill>
                <a:ea typeface="ＭＳ Ｐゴシック"/>
              </a:rPr>
              <a:t>Vad behöver vi: </a:t>
            </a:r>
            <a:r>
              <a:rPr lang="sv-SE" altLang="sv-SE">
                <a:solidFill>
                  <a:srgbClr val="000000"/>
                </a:solidFill>
                <a:ea typeface="ＭＳ Ｐゴシック"/>
              </a:rPr>
              <a:t>Blädderblock, post-it, tuschpennor och tejp.</a:t>
            </a:r>
            <a:r>
              <a:rPr lang="sv-SE" altLang="sv-SE">
                <a:cs typeface="+mn-lt"/>
              </a:rPr>
              <a:t/>
            </a:r>
            <a:br>
              <a:rPr lang="sv-SE" altLang="sv-SE">
                <a:cs typeface="+mn-lt"/>
              </a:rPr>
            </a:br>
            <a:r>
              <a:rPr lang="sv-SE" altLang="sv-SE" b="1">
                <a:solidFill>
                  <a:srgbClr val="000000"/>
                </a:solidFill>
                <a:ea typeface="ＭＳ Ｐゴシック"/>
              </a:rPr>
              <a:t>Gör så här:</a:t>
            </a:r>
            <a:endParaRPr lang="sv-SE" altLang="sv-SE" b="1">
              <a:solidFill>
                <a:srgbClr val="000000"/>
              </a:solidFill>
              <a:ea typeface="ＭＳ Ｐゴシック"/>
              <a:cs typeface="Calibri"/>
            </a:endParaRPr>
          </a:p>
          <a:p>
            <a:pPr marL="171450" indent="-171450">
              <a:buFont typeface="Arial" panose="020B0604020202020204" pitchFamily="34" charset="0"/>
              <a:buChar char="•"/>
            </a:pPr>
            <a:r>
              <a:rPr lang="sv-SE" altLang="sv-SE">
                <a:ea typeface="ＭＳ Ｐゴシック"/>
              </a:rPr>
              <a:t>Dela upp er i små grupper, fundera på frågeställningen, sedan skriver alla ner viktiga friskfaktorer på post-it lappar.</a:t>
            </a:r>
            <a:endParaRPr lang="sv-SE" altLang="sv-SE">
              <a:ea typeface="ＭＳ Ｐゴシック"/>
              <a:cs typeface="Calibri"/>
            </a:endParaRPr>
          </a:p>
          <a:p>
            <a:pPr marL="171450" indent="-171450">
              <a:buFont typeface="Arial" panose="020B0604020202020204" pitchFamily="34" charset="0"/>
              <a:buChar char="•"/>
            </a:pPr>
            <a:r>
              <a:rPr lang="sv-SE" altLang="sv-SE">
                <a:ea typeface="ＭＳ Ｐゴシック"/>
              </a:rPr>
              <a:t>Berätta för varandra; vad innebär respektive friskfaktor, vad ligger i ordet?</a:t>
            </a:r>
            <a:endParaRPr lang="sv-SE" altLang="sv-SE">
              <a:ea typeface="ＭＳ Ｐゴシック"/>
              <a:cs typeface="Calibri"/>
            </a:endParaRPr>
          </a:p>
          <a:p>
            <a:pPr marL="171450" indent="-171450">
              <a:buFont typeface="Arial" panose="020B0604020202020204" pitchFamily="34" charset="0"/>
              <a:buChar char="•"/>
            </a:pPr>
            <a:r>
              <a:rPr lang="sv-SE" altLang="sv-SE">
                <a:ea typeface="ＭＳ Ｐゴシック"/>
              </a:rPr>
              <a:t>Prata i gruppen, går det att enas kring vilka som är de viktigaste friskfaktorerna. Prioritera och välj ut de tre viktigaste friskfaktorerna, skriv upp dom på ett blädderblock</a:t>
            </a:r>
            <a:endParaRPr lang="sv-SE" altLang="sv-SE">
              <a:ea typeface="ＭＳ Ｐゴシック"/>
              <a:cs typeface="Calibri"/>
            </a:endParaRPr>
          </a:p>
          <a:p>
            <a:pPr marL="171450" indent="-171450">
              <a:buFont typeface="Arial" panose="020B0604020202020204" pitchFamily="34" charset="0"/>
              <a:buChar char="•"/>
            </a:pPr>
            <a:r>
              <a:rPr lang="sv-SE" altLang="sv-SE">
                <a:ea typeface="ＭＳ Ｐゴシック"/>
              </a:rPr>
              <a:t>Samlas i storgrupp, berätta vad de olika grupperna har kommit fram till. </a:t>
            </a:r>
          </a:p>
          <a:p>
            <a:pPr marL="171450" indent="-171450">
              <a:buFont typeface="Arial" panose="020B0604020202020204" pitchFamily="34" charset="0"/>
              <a:buChar char="•"/>
            </a:pPr>
            <a:r>
              <a:rPr lang="sv-SE" altLang="sv-SE">
                <a:ea typeface="ＭＳ Ｐゴシック"/>
              </a:rPr>
              <a:t>Nu ska alla i arbetsgruppen ” rösta ” genom att sätta streck vid de friskfaktorerna som prioriteras högst, ni har 3 streck att dela ut.</a:t>
            </a:r>
            <a:endParaRPr lang="sv-SE" altLang="sv-SE">
              <a:ea typeface="ＭＳ Ｐゴシック"/>
              <a:cs typeface="Calibri"/>
            </a:endParaRPr>
          </a:p>
          <a:p>
            <a:pPr marL="171450" indent="-171450">
              <a:buFont typeface="Arial" panose="020B0604020202020204" pitchFamily="34" charset="0"/>
              <a:buChar char="•"/>
            </a:pPr>
            <a:r>
              <a:rPr lang="sv-SE" altLang="sv-SE">
                <a:ea typeface="ＭＳ Ｐゴシック"/>
              </a:rPr>
              <a:t>Nu visar det sig tydligt vilka tre friskfaktorer som är viktigast just nu för arbetsgruppen. </a:t>
            </a:r>
            <a:endParaRPr lang="sv-SE" altLang="sv-SE">
              <a:cs typeface="Calibri"/>
            </a:endParaRPr>
          </a:p>
          <a:p>
            <a:pPr marL="171450" indent="-171450">
              <a:buFont typeface="Arial" panose="020B0604020202020204" pitchFamily="34" charset="0"/>
              <a:buChar char="•"/>
            </a:pPr>
            <a:r>
              <a:rPr lang="sv-SE">
                <a:ea typeface="ＭＳ Ｐゴシック"/>
              </a:rPr>
              <a:t>Behöver friskfaktorerna bevaras eller förstärkas?</a:t>
            </a:r>
            <a:r>
              <a:rPr lang="sv-SE">
                <a:cs typeface="+mn-lt"/>
              </a:rPr>
              <a:t/>
            </a:r>
            <a:br>
              <a:rPr lang="sv-SE">
                <a:cs typeface="+mn-lt"/>
              </a:rPr>
            </a:br>
            <a:r>
              <a:rPr lang="sv-SE">
                <a:ea typeface="ＭＳ Ｐゴシック"/>
              </a:rPr>
              <a:t>Hur ska ni göra för att bevara/ förstärka/ öka era friskfaktorer. Vilka aktiviteter/ förändringar behövs? </a:t>
            </a:r>
            <a:endParaRPr lang="sv-SE">
              <a:solidFill>
                <a:srgbClr val="C00000"/>
              </a:solidFill>
            </a:endParaRPr>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15</a:t>
            </a:fld>
            <a:endParaRPr lang="sv-SE" altLang="sv-SE"/>
          </a:p>
        </p:txBody>
      </p:sp>
    </p:spTree>
    <p:extLst>
      <p:ext uri="{BB962C8B-B14F-4D97-AF65-F5344CB8AC3E}">
        <p14:creationId xmlns:p14="http://schemas.microsoft.com/office/powerpoint/2010/main" val="139379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15907"/>
            <a:ext cx="5438140" cy="5014174"/>
          </a:xfrm>
        </p:spPr>
        <p:txBody>
          <a:bodyPr>
            <a:normAutofit/>
          </a:bodyPr>
          <a:lstStyle/>
          <a:p>
            <a:r>
              <a:rPr lang="sv-SE" b="1"/>
              <a:t>NÖHRA-modellen </a:t>
            </a:r>
            <a:r>
              <a:rPr lang="sv-SE" b="0"/>
              <a:t>är ett exempel på ett verktyg för dialog, som kan användas i mindre grupper på arbetsplatsen.</a:t>
            </a:r>
            <a:endParaRPr lang="sv-SE" b="1"/>
          </a:p>
          <a:p>
            <a:endParaRPr lang="sv-SE"/>
          </a:p>
          <a:p>
            <a:r>
              <a:rPr lang="sv-SE" b="1"/>
              <a:t>NÖHRA-modellen steg för steg</a:t>
            </a:r>
          </a:p>
          <a:p>
            <a:r>
              <a:rPr lang="sv-SE" b="1"/>
              <a:t>Nuläge:</a:t>
            </a:r>
            <a:r>
              <a:rPr lang="sv-SE"/>
              <a:t> Kartlägg nuläget på arbetsplatsen. Vad fungerar bra? Vad är det som gör</a:t>
            </a:r>
            <a:r>
              <a:rPr lang="sv-SE" baseline="0"/>
              <a:t> att vi trivs?</a:t>
            </a:r>
            <a:endParaRPr lang="sv-SE"/>
          </a:p>
          <a:p>
            <a:r>
              <a:rPr lang="sv-SE" b="1"/>
              <a:t>Önskat läge: </a:t>
            </a:r>
            <a:r>
              <a:rPr lang="sv-SE"/>
              <a:t>Hur ser det önskade läget ut? Hur vill vi ha det? Hur är det när det är som bäst?</a:t>
            </a:r>
          </a:p>
          <a:p>
            <a:r>
              <a:rPr lang="sv-SE" b="1"/>
              <a:t>Hinder:</a:t>
            </a:r>
            <a:r>
              <a:rPr lang="sv-SE"/>
              <a:t> Finns det några hinder för att vi ska kunna nå vårt önskade läge? </a:t>
            </a:r>
            <a:br>
              <a:rPr lang="sv-SE"/>
            </a:br>
            <a:r>
              <a:rPr lang="sv-SE" b="1"/>
              <a:t>Resurser/möjligheter: </a:t>
            </a:r>
            <a:r>
              <a:rPr lang="sv-SE"/>
              <a:t>Vad har vi för resurser/möjligheter inom gruppen?</a:t>
            </a:r>
          </a:p>
          <a:p>
            <a:r>
              <a:rPr lang="sv-SE" b="1"/>
              <a:t>Aktiviteter/åtgärder:</a:t>
            </a:r>
            <a:r>
              <a:rPr lang="sv-SE"/>
              <a:t> Vad ska vi göra för aktiviteter/åtgärder för att nå det önskade läget? Skriv in aktiviteterna i en handlingsplan.</a:t>
            </a:r>
          </a:p>
          <a:p>
            <a:r>
              <a:rPr lang="sv-SE" b="1"/>
              <a:t>Uppföljning:</a:t>
            </a:r>
            <a:r>
              <a:rPr lang="sv-SE"/>
              <a:t> Följ upp aktiviteterna i handlingsplanen. Har vi nått vårt mål? Behöver vi göra något annorlunda? Ska vi sluta göra något? Behöver vi göra något mer?</a:t>
            </a:r>
          </a:p>
          <a:p>
            <a:r>
              <a:rPr lang="sv-SE"/>
              <a:t> Behöver vi byta aktivitet? Uppföljningen är jätteviktig, om man inte följer upp så kommer inte medarbetarna tycka att det händer något.</a:t>
            </a:r>
          </a:p>
          <a:p>
            <a:endParaRPr lang="sv-SE"/>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16</a:t>
            </a:fld>
            <a:endParaRPr lang="sv-SE" altLang="sv-SE"/>
          </a:p>
        </p:txBody>
      </p:sp>
    </p:spTree>
    <p:extLst>
      <p:ext uri="{BB962C8B-B14F-4D97-AF65-F5344CB8AC3E}">
        <p14:creationId xmlns:p14="http://schemas.microsoft.com/office/powerpoint/2010/main" val="2394254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15906"/>
            <a:ext cx="5438140" cy="4789634"/>
          </a:xfrm>
        </p:spPr>
        <p:txBody>
          <a:bodyPr>
            <a:normAutofit/>
          </a:bodyPr>
          <a:lstStyle/>
          <a:p>
            <a:pPr defTabSz="926510" eaLnBrk="1" fontAlgn="auto" hangingPunct="1">
              <a:spcBef>
                <a:spcPts val="0"/>
              </a:spcBef>
              <a:spcAft>
                <a:spcPts val="0"/>
              </a:spcAft>
              <a:defRPr/>
            </a:pPr>
            <a:r>
              <a:rPr lang="sv-SE" sz="1300">
                <a:ea typeface="ＭＳ Ｐゴシック"/>
                <a:cs typeface="Calibri"/>
              </a:rPr>
              <a:t>”Niofältaren” är en modell för att inventera vilka insatser/aktiviteter inom de olika perspektiven och nivåerna.</a:t>
            </a:r>
          </a:p>
          <a:p>
            <a:pPr defTabSz="926510" eaLnBrk="1" fontAlgn="auto" hangingPunct="1">
              <a:spcBef>
                <a:spcPts val="0"/>
              </a:spcBef>
              <a:spcAft>
                <a:spcPts val="0"/>
              </a:spcAft>
              <a:defRPr/>
            </a:pPr>
            <a:endParaRPr lang="sv-SE" sz="1300">
              <a:cs typeface="Arial" panose="020B0604020202020204" pitchFamily="34" charset="0"/>
            </a:endParaRPr>
          </a:p>
          <a:p>
            <a:r>
              <a:rPr lang="sv-SE" altLang="sv-SE" sz="1400" b="1">
                <a:solidFill>
                  <a:srgbClr val="000000"/>
                </a:solidFill>
                <a:ea typeface="ＭＳ Ｐゴシック"/>
              </a:rPr>
              <a:t>Gör så här:</a:t>
            </a:r>
            <a:endParaRPr lang="sv-SE" altLang="sv-SE" sz="1400" b="1">
              <a:solidFill>
                <a:srgbClr val="000000"/>
              </a:solidFill>
              <a:ea typeface="ＭＳ Ｐゴシック"/>
              <a:cs typeface="Calibri"/>
            </a:endParaRPr>
          </a:p>
          <a:p>
            <a:pPr marL="171450" indent="-171450">
              <a:buFont typeface="Arial" panose="020B0604020202020204" pitchFamily="34" charset="0"/>
              <a:buChar char="•"/>
            </a:pPr>
            <a:r>
              <a:rPr lang="sv-SE" altLang="sv-SE" sz="1400">
                <a:ea typeface="ＭＳ Ｐゴシック"/>
              </a:rPr>
              <a:t>Dela upp er i små grupper.</a:t>
            </a:r>
            <a:endParaRPr lang="sv-SE" altLang="sv-SE" sz="1400">
              <a:ea typeface="ＭＳ Ｐゴシック"/>
              <a:cs typeface="Calibri"/>
            </a:endParaRPr>
          </a:p>
          <a:p>
            <a:pPr marL="171450" indent="-171450">
              <a:buFont typeface="Arial" panose="020B0604020202020204" pitchFamily="34" charset="0"/>
              <a:buChar char="•"/>
            </a:pPr>
            <a:r>
              <a:rPr lang="sv-SE" altLang="sv-SE" sz="1400">
                <a:ea typeface="ＭＳ Ｐゴシック"/>
              </a:rPr>
              <a:t>Fyll i de aktiviteter/insatser som ni har på plats redan idag i de olika fälten. (Är det svårt att komma igång kan den ifyllda nio-</a:t>
            </a:r>
            <a:r>
              <a:rPr lang="sv-SE" altLang="sv-SE" sz="1400" err="1">
                <a:ea typeface="ＭＳ Ｐゴシック"/>
              </a:rPr>
              <a:t>fältaren</a:t>
            </a:r>
            <a:r>
              <a:rPr lang="sv-SE" altLang="sv-SE" sz="1400">
                <a:ea typeface="ＭＳ Ｐゴシック"/>
              </a:rPr>
              <a:t> användas som stöd, se nästa bild)</a:t>
            </a:r>
            <a:endParaRPr lang="sv-SE" altLang="sv-SE" sz="1400">
              <a:ea typeface="ＭＳ Ｐゴシック"/>
              <a:cs typeface="Calibri"/>
            </a:endParaRPr>
          </a:p>
          <a:p>
            <a:pPr marL="171450" indent="-171450">
              <a:buFont typeface="Arial" panose="020B0604020202020204" pitchFamily="34" charset="0"/>
              <a:buChar char="•"/>
            </a:pPr>
            <a:r>
              <a:rPr lang="sv-SE" altLang="sv-SE" sz="1400">
                <a:ea typeface="ＭＳ Ｐゴシック"/>
              </a:rPr>
              <a:t>Samlas i storgrupp, grupperna berättar vad de har skrivit i de olika fälten.</a:t>
            </a:r>
            <a:endParaRPr lang="sv-SE" altLang="sv-SE" sz="1400">
              <a:ea typeface="ＭＳ Ｐゴシック"/>
              <a:cs typeface="Calibri"/>
            </a:endParaRPr>
          </a:p>
          <a:p>
            <a:pPr marL="171450" indent="-171450">
              <a:buFont typeface="Arial" panose="020B0604020202020204" pitchFamily="34" charset="0"/>
              <a:buChar char="•"/>
            </a:pPr>
            <a:r>
              <a:rPr lang="sv-SE" altLang="sv-SE" sz="1400">
                <a:ea typeface="ＭＳ Ｐゴシック"/>
              </a:rPr>
              <a:t>Diskutera vidare i storgrupp alt. dela upp er i smågrupper. </a:t>
            </a:r>
            <a:r>
              <a:rPr lang="sv-SE" altLang="sv-SE" sz="1400">
                <a:cs typeface="+mn-lt"/>
              </a:rPr>
              <a:t/>
            </a:r>
            <a:br>
              <a:rPr lang="sv-SE" altLang="sv-SE" sz="1400">
                <a:cs typeface="+mn-lt"/>
              </a:rPr>
            </a:br>
            <a:r>
              <a:rPr lang="sv-SE" altLang="sv-SE" sz="1400">
                <a:ea typeface="ＭＳ Ｐゴシック"/>
              </a:rPr>
              <a:t>Vilka aktiviteter/insatser ska bibehållas, vilka saknar vi, vad behöver vi utveckla?</a:t>
            </a:r>
            <a:endParaRPr lang="sv-SE" altLang="sv-SE" sz="1400">
              <a:ea typeface="ＭＳ Ｐゴシック"/>
              <a:cs typeface="Calibri"/>
            </a:endParaRPr>
          </a:p>
          <a:p>
            <a:pPr marL="171450" indent="-171450">
              <a:buFont typeface="Arial" panose="020B0604020202020204" pitchFamily="34" charset="0"/>
              <a:buChar char="•"/>
            </a:pPr>
            <a:r>
              <a:rPr lang="sv-SE" altLang="sv-SE" sz="1400">
                <a:ea typeface="ＭＳ Ｐゴシック"/>
                <a:cs typeface="Calibri"/>
              </a:rPr>
              <a:t>Välj ut de aktiviteter och insatser ni vill arbeta vidare med och fyll gärna i det i en handlingsplan.</a:t>
            </a:r>
          </a:p>
          <a:p>
            <a:pPr marL="171450" indent="-171450">
              <a:buFont typeface="Arial" panose="020B0604020202020204" pitchFamily="34" charset="0"/>
              <a:buChar char="•"/>
            </a:pPr>
            <a:endParaRPr lang="sv-SE" altLang="sv-SE" sz="1400">
              <a:cs typeface="Calibri"/>
            </a:endParaRPr>
          </a:p>
          <a:p>
            <a:pPr marL="0" indent="0">
              <a:buFont typeface="Arial" panose="020B0604020202020204" pitchFamily="34" charset="0"/>
              <a:buNone/>
            </a:pPr>
            <a:endParaRPr lang="sv-SE" altLang="sv-SE" sz="1400">
              <a:cs typeface="Calibri"/>
            </a:endParaRPr>
          </a:p>
          <a:p>
            <a:endParaRPr lang="sv-SE" altLang="sv-SE" sz="1400">
              <a:cs typeface="Calibri"/>
            </a:endParaRPr>
          </a:p>
          <a:p>
            <a:pPr marL="171450" indent="-171450">
              <a:buFont typeface="Arial" panose="020B0604020202020204" pitchFamily="34" charset="0"/>
              <a:buChar char="•"/>
            </a:pPr>
            <a:endParaRPr lang="sv-SE" altLang="sv-SE" sz="1400">
              <a:cs typeface="Calibri"/>
            </a:endParaRPr>
          </a:p>
          <a:p>
            <a:pPr marL="171450" indent="-171450">
              <a:buFont typeface="Arial" panose="020B0604020202020204" pitchFamily="34" charset="0"/>
              <a:buChar char="•"/>
            </a:pPr>
            <a:endParaRPr lang="sv-SE" altLang="sv-SE" sz="1400">
              <a:cs typeface="Calibri"/>
            </a:endParaRPr>
          </a:p>
          <a:p>
            <a:endParaRPr lang="sv-SE" sz="1300" b="1">
              <a:cs typeface="Arial" panose="020B0604020202020204" pitchFamily="34" charset="0"/>
            </a:endParaRPr>
          </a:p>
          <a:p>
            <a:endParaRPr lang="sv-SE">
              <a:cs typeface="Calibri"/>
            </a:endParaRPr>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solidFill>
                  <a:prstClr val="black"/>
                </a:solidFill>
              </a:rPr>
              <a:pPr/>
              <a:t>17</a:t>
            </a:fld>
            <a:endParaRPr lang="sv-SE" altLang="sv-SE">
              <a:solidFill>
                <a:prstClr val="black"/>
              </a:solidFill>
            </a:endParaRPr>
          </a:p>
        </p:txBody>
      </p:sp>
    </p:spTree>
    <p:extLst>
      <p:ext uri="{BB962C8B-B14F-4D97-AF65-F5344CB8AC3E}">
        <p14:creationId xmlns:p14="http://schemas.microsoft.com/office/powerpoint/2010/main" val="880766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15906"/>
            <a:ext cx="5438140" cy="4789634"/>
          </a:xfrm>
        </p:spPr>
        <p:txBody>
          <a:bodyPr>
            <a:normAutofit fontScale="92500"/>
          </a:bodyPr>
          <a:lstStyle/>
          <a:p>
            <a:endParaRPr lang="sv-SE" sz="1300" b="1">
              <a:cs typeface="Arial" panose="020B0604020202020204" pitchFamily="34" charset="0"/>
            </a:endParaRPr>
          </a:p>
          <a:p>
            <a:r>
              <a:rPr lang="sv-SE" sz="1300" b="1">
                <a:cs typeface="Arial" panose="020B0604020202020204" pitchFamily="34" charset="0"/>
              </a:rPr>
              <a:t>Exempel</a:t>
            </a:r>
          </a:p>
          <a:p>
            <a:r>
              <a:rPr lang="sv-SE" sz="1300">
                <a:cs typeface="Arial" panose="020B0604020202020204" pitchFamily="34" charset="0"/>
              </a:rPr>
              <a:t>Så här skulle det kunna se ut när vi fyller i de olika fälten. Ofta överlappar insatserna/ aktiviteterna varandra i det gröna och gula fältet. </a:t>
            </a:r>
          </a:p>
          <a:p>
            <a:endParaRPr lang="sv-SE" sz="1300">
              <a:cs typeface="Arial" panose="020B0604020202020204" pitchFamily="34" charset="0"/>
            </a:endParaRPr>
          </a:p>
          <a:p>
            <a:pPr marL="172582" indent="-172582" defTabSz="926510" eaLnBrk="1" fontAlgn="auto" hangingPunct="1">
              <a:spcBef>
                <a:spcPts val="0"/>
              </a:spcBef>
              <a:spcAft>
                <a:spcPts val="0"/>
              </a:spcAft>
              <a:buFont typeface="Arial" panose="020B0604020202020204" pitchFamily="34" charset="0"/>
              <a:buChar char="•"/>
              <a:defRPr/>
            </a:pPr>
            <a:r>
              <a:rPr lang="sv-SE" altLang="sv-SE" sz="1300"/>
              <a:t>Som ledare är det viktigt att skapa en begriplig och strukturerad arbetsmiljö.</a:t>
            </a:r>
          </a:p>
          <a:p>
            <a:pPr marL="172582" indent="-172582" defTabSz="926510" eaLnBrk="1" fontAlgn="auto" hangingPunct="1">
              <a:spcBef>
                <a:spcPts val="0"/>
              </a:spcBef>
              <a:spcAft>
                <a:spcPts val="0"/>
              </a:spcAft>
              <a:buFont typeface="Arial" panose="020B0604020202020204" pitchFamily="34" charset="0"/>
              <a:buChar char="•"/>
              <a:defRPr/>
            </a:pPr>
            <a:r>
              <a:rPr lang="sv-SE" sz="1300"/>
              <a:t>För att uppnå hälsofrämjande arbetsplatser behövs ett väl fungerande systematiskt arbetsmiljöarbete som inkluderar ett hälsofrämjande perspektiv.</a:t>
            </a:r>
          </a:p>
          <a:p>
            <a:pPr marL="172582" indent="-172582">
              <a:buFont typeface="Arial" panose="020B0604020202020204" pitchFamily="34" charset="0"/>
              <a:buChar char="•"/>
            </a:pPr>
            <a:r>
              <a:rPr lang="sv-SE" sz="1300"/>
              <a:t>Att arbeta brett och på olika nivåer har visat sig vara framgångsrikt när man vill skapa hälsofrämjande arbetsplatser.</a:t>
            </a:r>
          </a:p>
          <a:p>
            <a:endParaRPr lang="sv-SE" sz="1300"/>
          </a:p>
          <a:p>
            <a:r>
              <a:rPr lang="sv-SE" sz="1300"/>
              <a:t>Följande delar ska ingå i varje arbetsplatsens arbetsmiljöarbete såväl i långsiktig planering som i dagligt arbete: </a:t>
            </a:r>
          </a:p>
          <a:p>
            <a:pPr marL="173721" marR="0" lvl="0" indent="-173721" algn="l" defTabSz="926510" rtl="0" eaLnBrk="1" fontAlgn="auto" latinLnBrk="0" hangingPunct="1">
              <a:lnSpc>
                <a:spcPct val="100000"/>
              </a:lnSpc>
              <a:spcBef>
                <a:spcPts val="0"/>
              </a:spcBef>
              <a:spcAft>
                <a:spcPts val="0"/>
              </a:spcAft>
              <a:buClrTx/>
              <a:buSzTx/>
              <a:buFontTx/>
              <a:buChar char="-"/>
              <a:tabLst/>
              <a:defRPr/>
            </a:pPr>
            <a:r>
              <a:rPr lang="sv-SE" sz="1300" b="1"/>
              <a:t>Främja</a:t>
            </a:r>
            <a:r>
              <a:rPr lang="sv-SE" sz="1300"/>
              <a:t> – att identifiera och stärka det som fungerar bra i arbetsmiljön samt att stimulera medarbetare till ökat ansvarstagande för den egna hälsan. Främjande arbete syftar till att behålla och stärka medarbetarnas hälsa och välbefinnande.</a:t>
            </a:r>
            <a:endParaRPr lang="sv-SE" sz="1300" b="1"/>
          </a:p>
          <a:p>
            <a:pPr marL="173721" indent="-173721" defTabSz="926510" eaLnBrk="1" fontAlgn="auto" hangingPunct="1">
              <a:spcBef>
                <a:spcPts val="0"/>
              </a:spcBef>
              <a:spcAft>
                <a:spcPts val="0"/>
              </a:spcAft>
              <a:buFontTx/>
              <a:buChar char="-"/>
              <a:defRPr/>
            </a:pPr>
            <a:r>
              <a:rPr lang="sv-SE" sz="1300" b="1"/>
              <a:t>Förebygga</a:t>
            </a:r>
            <a:r>
              <a:rPr lang="sv-SE" sz="1300"/>
              <a:t> – att förebygga och förhindra ohälsa och olycksfall på arbetsplatsen </a:t>
            </a:r>
          </a:p>
          <a:p>
            <a:pPr marL="173721" indent="-173721" defTabSz="926510" eaLnBrk="1" fontAlgn="auto" hangingPunct="1">
              <a:spcBef>
                <a:spcPts val="0"/>
              </a:spcBef>
              <a:spcAft>
                <a:spcPts val="0"/>
              </a:spcAft>
              <a:buFontTx/>
              <a:buChar char="-"/>
              <a:defRPr/>
            </a:pPr>
            <a:r>
              <a:rPr lang="sv-SE" sz="1300" b="1"/>
              <a:t>Rehabilitera</a:t>
            </a:r>
            <a:r>
              <a:rPr lang="sv-SE" sz="1300"/>
              <a:t> (</a:t>
            </a:r>
            <a:r>
              <a:rPr lang="sv-SE" sz="1300" err="1"/>
              <a:t>efterhjälpa</a:t>
            </a:r>
            <a:r>
              <a:rPr lang="sv-SE" sz="1300"/>
              <a:t>) – att både akut och långsiktigt hantera och åtgärda arbetsmiljöproblem som uppstått på arbetsplatsen samt att stödja medarbetare vid återgång i arbete efter sjukdom eller skada.</a:t>
            </a:r>
          </a:p>
          <a:p>
            <a:endParaRPr lang="sv-SE" sz="1300"/>
          </a:p>
          <a:p>
            <a:r>
              <a:rPr lang="sv-SE" sz="1300"/>
              <a:t>Arbetsmiljöarbetet behöver i alla tre delarna ses utifrån individ-, grupp- och organisationsperspektiv.</a:t>
            </a:r>
          </a:p>
          <a:p>
            <a:endParaRPr lang="sv-SE"/>
          </a:p>
          <a:p>
            <a:endParaRPr lang="sv-SE">
              <a:cs typeface="Arial" panose="020B0604020202020204" pitchFamily="34" charset="0"/>
            </a:endParaRPr>
          </a:p>
          <a:p>
            <a:endParaRPr lang="sv-SE"/>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18</a:t>
            </a:fld>
            <a:endParaRPr lang="sv-SE" altLang="sv-SE"/>
          </a:p>
        </p:txBody>
      </p:sp>
    </p:spTree>
    <p:extLst>
      <p:ext uri="{BB962C8B-B14F-4D97-AF65-F5344CB8AC3E}">
        <p14:creationId xmlns:p14="http://schemas.microsoft.com/office/powerpoint/2010/main" val="880766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Temagrupp ”HFA</a:t>
            </a:r>
            <a:r>
              <a:rPr lang="sv-SE" baseline="0"/>
              <a:t> – hälsofrämjande arbetsplats” har tagit fram en guide i arbetet med hälsofrämjande arbetsplats</a:t>
            </a:r>
            <a:endParaRPr lang="sv-SE"/>
          </a:p>
          <a:p>
            <a:r>
              <a:rPr lang="sv-SE"/>
              <a:t>På HFS hemsida så finns det en guide som man kan använda som stöd i sitt arbete att utveckla en hälsofrämjande arbetsplats.</a:t>
            </a:r>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solidFill>
                  <a:prstClr val="black"/>
                </a:solidFill>
              </a:rPr>
              <a:pPr/>
              <a:t>19</a:t>
            </a:fld>
            <a:endParaRPr lang="sv-SE" altLang="sv-SE">
              <a:solidFill>
                <a:prstClr val="black"/>
              </a:solidFill>
            </a:endParaRPr>
          </a:p>
        </p:txBody>
      </p:sp>
    </p:spTree>
    <p:extLst>
      <p:ext uri="{BB962C8B-B14F-4D97-AF65-F5344CB8AC3E}">
        <p14:creationId xmlns:p14="http://schemas.microsoft.com/office/powerpoint/2010/main" val="3608415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20435">
              <a:defRPr/>
            </a:pPr>
            <a:r>
              <a:rPr lang="sv-SE" b="0" dirty="0"/>
              <a:t>Hälsofrämjande aspekter på individnivå handlar om: individens egna ansvar och hur vi tillsammans bidrar till en arbetsplats i positiv riktning.</a:t>
            </a:r>
          </a:p>
          <a:p>
            <a:endParaRPr lang="sv-SE" dirty="0"/>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20</a:t>
            </a:fld>
            <a:endParaRPr lang="sv-SE" altLang="sv-SE"/>
          </a:p>
        </p:txBody>
      </p:sp>
    </p:spTree>
    <p:extLst>
      <p:ext uri="{BB962C8B-B14F-4D97-AF65-F5344CB8AC3E}">
        <p14:creationId xmlns:p14="http://schemas.microsoft.com/office/powerpoint/2010/main" val="166711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21</a:t>
            </a:fld>
            <a:endParaRPr lang="sv-SE" altLang="sv-SE"/>
          </a:p>
        </p:txBody>
      </p:sp>
    </p:spTree>
    <p:extLst>
      <p:ext uri="{BB962C8B-B14F-4D97-AF65-F5344CB8AC3E}">
        <p14:creationId xmlns:p14="http://schemas.microsoft.com/office/powerpoint/2010/main" val="3656715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 bildspelet beskrivs VAD, VARFÖR och HUR vi kan arbeta för att skapa Hälsofrämjande arbetsplatser.</a:t>
            </a:r>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4</a:t>
            </a:fld>
            <a:endParaRPr lang="sv-SE" altLang="sv-SE"/>
          </a:p>
        </p:txBody>
      </p:sp>
    </p:spTree>
    <p:extLst>
      <p:ext uri="{BB962C8B-B14F-4D97-AF65-F5344CB8AC3E}">
        <p14:creationId xmlns:p14="http://schemas.microsoft.com/office/powerpoint/2010/main" val="2375679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 att nå resultat krävs det att alla på arbetsplatsen är delaktiga och vill förbättra arbetsmiljön. Vi är varandras arbetsmiljö.</a:t>
            </a:r>
          </a:p>
          <a:p>
            <a:endParaRPr lang="sv-SE"/>
          </a:p>
          <a:p>
            <a:pPr defTabSz="920435">
              <a:defRPr/>
            </a:pPr>
            <a:r>
              <a:rPr lang="sv-SE"/>
              <a:t>Hälsosamma organisationer är inte skapade av en olycka eller slump, det ligger ett långvarigt arbete bakom det.</a:t>
            </a:r>
          </a:p>
          <a:p>
            <a:pPr defTabSz="920435">
              <a:defRPr/>
            </a:pPr>
            <a:endParaRPr lang="sv-SE"/>
          </a:p>
          <a:p>
            <a:pPr defTabSz="920435">
              <a:defRPr/>
            </a:pPr>
            <a:r>
              <a:rPr lang="sv-SE"/>
              <a:t>Lycka till!</a:t>
            </a:r>
          </a:p>
          <a:p>
            <a:endParaRPr lang="sv-SE"/>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22</a:t>
            </a:fld>
            <a:endParaRPr lang="sv-SE" altLang="sv-SE"/>
          </a:p>
        </p:txBody>
      </p:sp>
    </p:spTree>
    <p:extLst>
      <p:ext uri="{BB962C8B-B14F-4D97-AF65-F5344CB8AC3E}">
        <p14:creationId xmlns:p14="http://schemas.microsoft.com/office/powerpoint/2010/main" val="565295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pPr defTabSz="920435">
              <a:defRPr/>
            </a:pPr>
            <a:r>
              <a:rPr lang="sv-SE" altLang="sv-SE">
                <a:solidFill>
                  <a:prstClr val="black"/>
                </a:solidFill>
              </a:rPr>
              <a:t>För att nå resultat ska vi arbeta med alla tre perspektiven för att bli en hälsofrämjande arbetsplats. De tre perspektiven har inget motsatsförhållande, de kompletterar varandra.</a:t>
            </a:r>
          </a:p>
          <a:p>
            <a:pPr marL="172582" indent="-172582" defTabSz="920435">
              <a:buFont typeface="Arial" panose="020B0604020202020204" pitchFamily="34" charset="0"/>
              <a:buChar char="•"/>
              <a:defRPr/>
            </a:pPr>
            <a:r>
              <a:rPr lang="sv-SE" altLang="sv-SE" b="1">
                <a:solidFill>
                  <a:prstClr val="black"/>
                </a:solidFill>
              </a:rPr>
              <a:t>Främjande</a:t>
            </a:r>
            <a:r>
              <a:rPr lang="sv-SE" altLang="sv-SE">
                <a:solidFill>
                  <a:prstClr val="black"/>
                </a:solidFill>
              </a:rPr>
              <a:t> Arbeta med att skapa arbetsplatser där vi trivs, mår bra och utvecklas. Aktiviteter som bidrar till att medarbetarna bibehåller eller förbättrar sin hälsa. </a:t>
            </a:r>
            <a:endParaRPr lang="sv-SE" altLang="sv-SE" b="1">
              <a:solidFill>
                <a:prstClr val="black"/>
              </a:solidFill>
            </a:endParaRPr>
          </a:p>
          <a:p>
            <a:pPr marL="172582" indent="-172582" defTabSz="920435">
              <a:buFont typeface="Arial" panose="020B0604020202020204" pitchFamily="34" charset="0"/>
              <a:buChar char="•"/>
              <a:defRPr/>
            </a:pPr>
            <a:r>
              <a:rPr lang="sv-SE" altLang="sv-SE" b="1">
                <a:solidFill>
                  <a:prstClr val="black"/>
                </a:solidFill>
              </a:rPr>
              <a:t>Förebygga</a:t>
            </a:r>
            <a:r>
              <a:rPr lang="sv-SE" altLang="sv-SE">
                <a:solidFill>
                  <a:prstClr val="black"/>
                </a:solidFill>
              </a:rPr>
              <a:t> Vi ska förebygga ohälsa och risker i arbetslivet. Arbeta systematiskt med arbetsmiljön, göra riskbedömningar.</a:t>
            </a:r>
          </a:p>
          <a:p>
            <a:pPr marL="172582" indent="-172582" defTabSz="920435">
              <a:buFont typeface="Arial" panose="020B0604020202020204" pitchFamily="34" charset="0"/>
              <a:buChar char="•"/>
              <a:defRPr/>
            </a:pPr>
            <a:r>
              <a:rPr lang="sv-SE" altLang="sv-SE" b="1">
                <a:solidFill>
                  <a:prstClr val="black"/>
                </a:solidFill>
              </a:rPr>
              <a:t>Rehabilitera</a:t>
            </a:r>
            <a:r>
              <a:rPr lang="sv-SE" altLang="sv-SE">
                <a:solidFill>
                  <a:prstClr val="black"/>
                </a:solidFill>
              </a:rPr>
              <a:t> Se till att vi har bra strategier, verktyg för att underlätta att få tillbaka sjuka medarbetare till arbetslivet.</a:t>
            </a:r>
          </a:p>
          <a:p>
            <a:pPr defTabSz="920435">
              <a:defRPr/>
            </a:pPr>
            <a:endParaRPr lang="sv-SE" altLang="sv-SE">
              <a:solidFill>
                <a:prstClr val="black"/>
              </a:solidFill>
            </a:endParaRPr>
          </a:p>
          <a:p>
            <a:pPr defTabSz="920435">
              <a:defRPr/>
            </a:pPr>
            <a:r>
              <a:rPr lang="sv-SE" altLang="sv-SE">
                <a:solidFill>
                  <a:prstClr val="black"/>
                </a:solidFill>
              </a:rPr>
              <a:t>Om vi enbart arbetar med rehabilitering och att förebygga ohälsa så ser vi bara till att medarbetarna är på jobbet. Om vi utökar arbetet till att främja medarbetarnas hälsa, då blir medarbetarnas hälsa och välmående också en resurs för att verksamheten ska nå sina mål. </a:t>
            </a:r>
          </a:p>
          <a:p>
            <a:pPr defTabSz="920435">
              <a:defRPr/>
            </a:pPr>
            <a:r>
              <a:rPr lang="sv-SE" altLang="sv-SE">
                <a:solidFill>
                  <a:prstClr val="black"/>
                </a:solidFill>
              </a:rPr>
              <a:t>Fråga dig ”vad är det som gör att medarbetarna trivs och mår bra på arbetsplatsen? Vad behöver vi göra för att trivas och må ännu bättre? </a:t>
            </a:r>
            <a:r>
              <a:rPr lang="sv-SE">
                <a:solidFill>
                  <a:prstClr val="black"/>
                </a:solidFill>
              </a:rPr>
              <a:t>Det mest framgångsrika har visat sig vara att fokusera på breda strategier för att stärka hälsan för samtliga medarbetare, kombinerat med riktade interventioner, mot specifika riskgrupper. </a:t>
            </a:r>
          </a:p>
          <a:p>
            <a:pPr defTabSz="920435">
              <a:defRPr/>
            </a:pPr>
            <a:endParaRPr lang="sv-SE">
              <a:solidFill>
                <a:prstClr val="black"/>
              </a:solidFill>
            </a:endParaRPr>
          </a:p>
          <a:p>
            <a:pPr defTabSz="920435">
              <a:defRPr/>
            </a:pPr>
            <a:r>
              <a:rPr lang="sv-SE">
                <a:solidFill>
                  <a:srgbClr val="FF0000"/>
                </a:solidFill>
              </a:rPr>
              <a:t>Källa: ISM-rapport 21, Hälsa på arbetsplatsen, en sammanställning av kunskap och metoder. </a:t>
            </a:r>
          </a:p>
          <a:p>
            <a:pPr defTabSz="920435">
              <a:defRPr/>
            </a:pPr>
            <a:r>
              <a:rPr lang="sv-SE">
                <a:solidFill>
                  <a:srgbClr val="FF0000"/>
                </a:solidFill>
              </a:rPr>
              <a:t>Bild: Ahlborg 2005/</a:t>
            </a:r>
            <a:r>
              <a:rPr lang="sv-SE" err="1">
                <a:solidFill>
                  <a:srgbClr val="FF0000"/>
                </a:solidFill>
              </a:rPr>
              <a:t>Thynell</a:t>
            </a:r>
            <a:r>
              <a:rPr lang="sv-SE">
                <a:solidFill>
                  <a:srgbClr val="FF0000"/>
                </a:solidFill>
              </a:rPr>
              <a:t> 2005 </a:t>
            </a:r>
          </a:p>
          <a:p>
            <a:pPr defTabSz="920435">
              <a:defRPr/>
            </a:pPr>
            <a:endParaRPr lang="sv-SE">
              <a:solidFill>
                <a:srgbClr val="FF0000"/>
              </a:solidFill>
            </a:endParaRPr>
          </a:p>
          <a:p>
            <a:pPr defTabSz="920435">
              <a:defRPr/>
            </a:pPr>
            <a:r>
              <a:rPr lang="sv-SE">
                <a:solidFill>
                  <a:srgbClr val="FF0000"/>
                </a:solidFill>
              </a:rPr>
              <a:t>(</a:t>
            </a:r>
            <a:r>
              <a:rPr lang="sv-SE" err="1">
                <a:solidFill>
                  <a:srgbClr val="FF0000"/>
                </a:solidFill>
              </a:rPr>
              <a:t>Källestål</a:t>
            </a:r>
            <a:r>
              <a:rPr lang="sv-SE">
                <a:solidFill>
                  <a:srgbClr val="FF0000"/>
                </a:solidFill>
              </a:rPr>
              <a:t> C, Bjurvald M, </a:t>
            </a:r>
            <a:r>
              <a:rPr lang="sv-SE" err="1">
                <a:solidFill>
                  <a:srgbClr val="FF0000"/>
                </a:solidFill>
              </a:rPr>
              <a:t>Menckel</a:t>
            </a:r>
            <a:r>
              <a:rPr lang="sv-SE">
                <a:solidFill>
                  <a:srgbClr val="FF0000"/>
                </a:solidFill>
              </a:rPr>
              <a:t> E, </a:t>
            </a:r>
            <a:r>
              <a:rPr lang="sv-SE" err="1">
                <a:solidFill>
                  <a:srgbClr val="FF0000"/>
                </a:solidFill>
              </a:rPr>
              <a:t>Schaerström</a:t>
            </a:r>
            <a:r>
              <a:rPr lang="sv-SE">
                <a:solidFill>
                  <a:srgbClr val="FF0000"/>
                </a:solidFill>
              </a:rPr>
              <a:t> A, </a:t>
            </a:r>
            <a:r>
              <a:rPr lang="sv-SE" err="1">
                <a:solidFill>
                  <a:srgbClr val="FF0000"/>
                </a:solidFill>
              </a:rPr>
              <a:t>Schelp</a:t>
            </a:r>
            <a:r>
              <a:rPr lang="sv-SE">
                <a:solidFill>
                  <a:srgbClr val="FF0000"/>
                </a:solidFill>
              </a:rPr>
              <a:t> L, Unge C. Hälsofrämjande arbete på arbetsplatser. Effekter av interventioner refererade i systematiska kunskapsöversikter och i svenska rapporter. Stockholm: Statens Folkhälsoinstitut; 2004.)</a:t>
            </a:r>
          </a:p>
          <a:p>
            <a:pPr defTabSz="920435">
              <a:defRPr/>
            </a:pPr>
            <a:endParaRPr lang="sv-SE">
              <a:solidFill>
                <a:prstClr val="black"/>
              </a:solidFill>
            </a:endParaRPr>
          </a:p>
          <a:p>
            <a:endParaRPr lang="sv-SE"/>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5</a:t>
            </a:fld>
            <a:endParaRPr lang="sv-SE" altLang="sv-SE"/>
          </a:p>
        </p:txBody>
      </p:sp>
    </p:spTree>
    <p:extLst>
      <p:ext uri="{BB962C8B-B14F-4D97-AF65-F5344CB8AC3E}">
        <p14:creationId xmlns:p14="http://schemas.microsoft.com/office/powerpoint/2010/main" val="20791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15907"/>
            <a:ext cx="5438140" cy="5014174"/>
          </a:xfrm>
        </p:spPr>
        <p:txBody>
          <a:bodyPr>
            <a:normAutofit/>
          </a:bodyPr>
          <a:lstStyle/>
          <a:p>
            <a:endParaRPr lang="sv-SE" i="1"/>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solidFill>
                  <a:prstClr val="black"/>
                </a:solidFill>
              </a:rPr>
              <a:pPr/>
              <a:t>6</a:t>
            </a:fld>
            <a:endParaRPr lang="sv-SE" altLang="sv-SE">
              <a:solidFill>
                <a:prstClr val="black"/>
              </a:solidFill>
            </a:endParaRPr>
          </a:p>
        </p:txBody>
      </p:sp>
    </p:spTree>
    <p:extLst>
      <p:ext uri="{BB962C8B-B14F-4D97-AF65-F5344CB8AC3E}">
        <p14:creationId xmlns:p14="http://schemas.microsoft.com/office/powerpoint/2010/main" val="2394254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Systematiskt arbetsmiljöarbete (SAM) är att undersöka, genomföra och följa upp verksamheten på ett sådant sätt att ohälsa och olycksfall i arbetet förebyggs och en tillfredsställande arbetsmiljö uppnås. </a:t>
            </a:r>
          </a:p>
          <a:p>
            <a:r>
              <a:rPr lang="sv-SE"/>
              <a:t>Arbetsmiljöfrågor ska vara en del av verksamheten och omfatta fysiska, psykologiska och sociala förhållanden på arbetsplatsen.</a:t>
            </a:r>
          </a:p>
          <a:p>
            <a:r>
              <a:rPr lang="sv-SE"/>
              <a:t>Arbetsgivaren ska genom samverkan med arbetstagarna bedriva ett systematiskt arbetsmiljöarbete.</a:t>
            </a:r>
          </a:p>
          <a:p>
            <a:endParaRPr lang="sv-SE"/>
          </a:p>
          <a:p>
            <a:r>
              <a:rPr lang="sv-SE"/>
              <a:t>Det systematiska arbetsmiljöarbetet består av följande delar:</a:t>
            </a:r>
          </a:p>
          <a:p>
            <a:pPr marL="171450" indent="-171450">
              <a:buFont typeface="Arial" panose="020B0604020202020204" pitchFamily="34" charset="0"/>
              <a:buChar char="•"/>
            </a:pPr>
            <a:r>
              <a:rPr lang="sv-SE"/>
              <a:t>Det ska finnas kännedom om aktuella arbetsmiljökrav för arbetsplatsen.</a:t>
            </a:r>
          </a:p>
          <a:p>
            <a:pPr marL="171450" indent="-171450">
              <a:buFont typeface="Arial" panose="020B0604020202020204" pitchFamily="34" charset="0"/>
              <a:buChar char="•"/>
            </a:pPr>
            <a:r>
              <a:rPr lang="sv-SE"/>
              <a:t>Relevant arbetsmiljökunskap ska finnas.</a:t>
            </a:r>
          </a:p>
          <a:p>
            <a:pPr marL="171450" indent="-171450">
              <a:buFont typeface="Arial" panose="020B0604020202020204" pitchFamily="34" charset="0"/>
              <a:buChar char="•"/>
            </a:pPr>
            <a:r>
              <a:rPr lang="sv-SE"/>
              <a:t>Det ska finnas skriftliga rutiner för arbetsmiljöarbetet.</a:t>
            </a:r>
          </a:p>
          <a:p>
            <a:pPr marL="171450" indent="-171450">
              <a:buFont typeface="Arial" panose="020B0604020202020204" pitchFamily="34" charset="0"/>
              <a:buChar char="•"/>
            </a:pPr>
            <a:r>
              <a:rPr lang="sv-SE"/>
              <a:t>Arbetsförhållanden ska regelbundet undersökas för att identifiera riskkällor (arbetsmiljökartläggning).</a:t>
            </a:r>
          </a:p>
          <a:p>
            <a:pPr marL="171450" indent="-171450">
              <a:buFont typeface="Arial" panose="020B0604020202020204" pitchFamily="34" charset="0"/>
              <a:buChar char="•"/>
            </a:pPr>
            <a:r>
              <a:rPr lang="sv-SE"/>
              <a:t>Identifierade riskkällor ska riskbedömas.</a:t>
            </a:r>
          </a:p>
          <a:p>
            <a:pPr marL="171450" indent="-171450">
              <a:buFont typeface="Arial" panose="020B0604020202020204" pitchFamily="34" charset="0"/>
              <a:buChar char="•"/>
            </a:pPr>
            <a:r>
              <a:rPr lang="sv-SE"/>
              <a:t>Arbetsmiljörisker ska åtgärdas och följas upp.</a:t>
            </a:r>
          </a:p>
          <a:p>
            <a:pPr marL="171450" indent="-171450">
              <a:buFont typeface="Arial" panose="020B0604020202020204" pitchFamily="34" charset="0"/>
              <a:buChar char="•"/>
            </a:pPr>
            <a:r>
              <a:rPr lang="sv-SE"/>
              <a:t>Riskbedömning ska göras inför planerad förändring.</a:t>
            </a:r>
          </a:p>
        </p:txBody>
      </p:sp>
      <p:sp>
        <p:nvSpPr>
          <p:cNvPr id="4" name="Platshållare för bildnummer 3"/>
          <p:cNvSpPr>
            <a:spLocks noGrp="1"/>
          </p:cNvSpPr>
          <p:nvPr>
            <p:ph type="sldNum" sz="quarter" idx="5"/>
          </p:nvPr>
        </p:nvSpPr>
        <p:spPr/>
        <p:txBody>
          <a:bodyPr/>
          <a:lstStyle/>
          <a:p>
            <a:fld id="{B77C155C-0948-1D4D-94DD-53E0DB5C4453}" type="slidenum">
              <a:rPr lang="sv-SE" altLang="sv-SE" smtClean="0"/>
              <a:pPr/>
              <a:t>7</a:t>
            </a:fld>
            <a:endParaRPr lang="sv-SE" altLang="sv-SE"/>
          </a:p>
        </p:txBody>
      </p:sp>
    </p:spTree>
    <p:extLst>
      <p:ext uri="{BB962C8B-B14F-4D97-AF65-F5344CB8AC3E}">
        <p14:creationId xmlns:p14="http://schemas.microsoft.com/office/powerpoint/2010/main" val="1206485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lgn="l" rtl="0" fontAlgn="base">
              <a:buFont typeface="Arial" panose="020B0604020202020204" pitchFamily="34" charset="0"/>
              <a:buChar char="•"/>
            </a:pPr>
            <a:r>
              <a:rPr lang="sv-SE" sz="1800" b="0" i="0" u="none" strike="noStrike" dirty="0">
                <a:solidFill>
                  <a:srgbClr val="000000"/>
                </a:solidFill>
                <a:effectLst/>
                <a:latin typeface="Arial" panose="020B0604020202020204" pitchFamily="34" charset="0"/>
              </a:rPr>
              <a:t>Ha kunskaper om att se tidiga signaler på ohälsa.</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sv-SE" sz="1800" b="0" i="0" u="none" strike="noStrike" dirty="0">
                <a:solidFill>
                  <a:srgbClr val="000000"/>
                </a:solidFill>
                <a:effectLst/>
                <a:latin typeface="Arial" panose="020B0604020202020204" pitchFamily="34" charset="0"/>
              </a:rPr>
              <a:t>Arbetsplatserna ska ha mål med det hälsofrämjande arbetet.</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sv-SE" sz="1800" b="0" i="0" u="none" strike="noStrike" dirty="0">
                <a:solidFill>
                  <a:srgbClr val="000000"/>
                </a:solidFill>
                <a:effectLst/>
                <a:latin typeface="Arial" panose="020B0604020202020204" pitchFamily="34" charset="0"/>
              </a:rPr>
              <a:t>Se till att vi har tillräckliga resurser för de krav som ställs på oss, alternativt minska kraven.</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sv-SE" sz="1800" b="0" i="0" u="none" strike="noStrike" dirty="0">
                <a:solidFill>
                  <a:srgbClr val="000000"/>
                </a:solidFill>
                <a:effectLst/>
                <a:latin typeface="Arial" panose="020B0604020202020204" pitchFamily="34" charset="0"/>
              </a:rPr>
              <a:t>Medarbetarna ska veta vart de ska vända sig vid om de upplever sig kränkta. </a:t>
            </a:r>
          </a:p>
          <a:p>
            <a:pPr marL="285750" indent="-285750" algn="l" rtl="0" fontAlgn="base">
              <a:buFont typeface="Arial" panose="020B0604020202020204" pitchFamily="34" charset="0"/>
              <a:buChar char="•"/>
            </a:pPr>
            <a:r>
              <a:rPr lang="sv-SE" sz="1800" b="0" i="0" u="none" strike="noStrike" dirty="0">
                <a:solidFill>
                  <a:srgbClr val="000000"/>
                </a:solidFill>
                <a:effectLst/>
                <a:latin typeface="Arial" panose="020B0604020202020204" pitchFamily="34" charset="0"/>
              </a:rPr>
              <a:t>Om man arbetar i skift ska tiderna förläggas så hälsofrämjande som möjligt. Beakta dygnsvilan, rotera skiften medsols (morgon, kväll, natt), ej komprimera arbetspassen för att få lång ledighet.</a:t>
            </a:r>
            <a:r>
              <a:rPr lang="en-US" sz="18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C155C-0948-1D4D-94DD-53E0DB5C4453}"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86588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10000"/>
          </a:bodyPr>
          <a:lstStyle/>
          <a:p>
            <a:pPr defTabSz="926510">
              <a:defRPr/>
            </a:pPr>
            <a:r>
              <a:rPr lang="sv-SE"/>
              <a:t>Bilden visar identifierade friskfaktorer från flera vetenskapliga studier med relevans för kommun- och landstingssektorn/forskningsprojektet  ”Hälsa och Framtid i kommuner och landsting 2012”. </a:t>
            </a:r>
          </a:p>
          <a:p>
            <a:pPr defTabSz="926510">
              <a:defRPr/>
            </a:pPr>
            <a:r>
              <a:rPr lang="sv-SE"/>
              <a:t>Studien fokuserar på de organisatoriska faktorer som utmärker verksamheter med få sjukskrivna medarbetare, det som vi definierar som friska verksamheter.</a:t>
            </a:r>
          </a:p>
          <a:p>
            <a:pPr defTabSz="926510">
              <a:defRPr/>
            </a:pPr>
            <a:endParaRPr lang="sv-SE"/>
          </a:p>
          <a:p>
            <a:r>
              <a:rPr lang="sv-SE" i="1"/>
              <a:t>Ur Hälsa och framtids slutrapport:</a:t>
            </a:r>
          </a:p>
          <a:p>
            <a:pPr marL="172582" indent="-172582">
              <a:buFont typeface="Arial" panose="020B0604020202020204" pitchFamily="34" charset="0"/>
              <a:buChar char="•"/>
            </a:pPr>
            <a:r>
              <a:rPr lang="sv-SE"/>
              <a:t>I verksamheter med låg sjukfrånvaro sker uppföljning och feedback genom direktkontakt. Högre chefer träffar ledare och medarbetare i möten avsatta för att diskutera sådana frågor eller direkt genom att vara ute i verksamheterna. Chefer anstränger sig för att vara tillgängliga. </a:t>
            </a:r>
          </a:p>
          <a:p>
            <a:pPr marL="172582" indent="-172582">
              <a:buFont typeface="Arial" panose="020B0604020202020204" pitchFamily="34" charset="0"/>
              <a:buChar char="•"/>
            </a:pPr>
            <a:r>
              <a:rPr lang="sv-SE"/>
              <a:t>I verksamheter med låg sjukfrånvaro beskriver chefer på olika nivåer att det finns möjligheter för personalen att – utöver verksamhetens omedelbara och direkta behov – få individuella önskemål tillgodosedda i samband med personalutbildning och – utveckling. </a:t>
            </a:r>
          </a:p>
          <a:p>
            <a:pPr marL="172582" indent="-172582">
              <a:buFont typeface="Arial" panose="020B0604020202020204" pitchFamily="34" charset="0"/>
              <a:buChar char="•"/>
            </a:pPr>
            <a:r>
              <a:rPr lang="sv-SE"/>
              <a:t>I organisationer med låg sjukfrånvaro finns system och strategier för feedback. Chefer värdesätter att medarbetarna delar med sig av goda idéer och vill skapa forum där sådant kommer fram. De beskriver att det finns utrymme för feedback under möten samt att detta förs vidare uppåt och nedåt i linjen. Dessa forum kan även vara av mer informell karaktär, som att det är accepterat att gå in spontant till chefen eller att diskutera i korridoren eller på fikarasten. </a:t>
            </a:r>
          </a:p>
          <a:p>
            <a:pPr marL="172582" indent="-172582">
              <a:buFont typeface="Arial" panose="020B0604020202020204" pitchFamily="34" charset="0"/>
              <a:buChar char="•"/>
            </a:pPr>
            <a:r>
              <a:rPr lang="sv-SE"/>
              <a:t>Chefer i kommuner och landsting med låg sjukfrånvaro beskriver att de vid utvecklingssamtalen efterfrågar och/eller uppmuntrar personalens intresse att pröva nya arbetsuppgifter, skaffa ny kompetens eller flytta till andra arbetsuppgifter inom kommunen/regionen.</a:t>
            </a:r>
          </a:p>
          <a:p>
            <a:pPr marL="172582" indent="-172582">
              <a:buFont typeface="Arial" panose="020B0604020202020204" pitchFamily="34" charset="0"/>
              <a:buChar char="•"/>
            </a:pPr>
            <a:r>
              <a:rPr lang="sv-SE"/>
              <a:t>I verksamheter med låg sjukfrånvaro tar chefer på ett tydligt sätt ansvar för att prioritera arbetsuppgifterna, till exempel genom att uppmärksamma om personal ställer för höga krav på sig själva och tar på sig för mycket att göra.  </a:t>
            </a:r>
          </a:p>
          <a:p>
            <a:pPr marL="172582" indent="-172582">
              <a:buFont typeface="Arial" panose="020B0604020202020204" pitchFamily="34" charset="0"/>
              <a:buChar char="•"/>
            </a:pPr>
            <a:r>
              <a:rPr lang="sv-SE"/>
              <a:t>Kommuner och landsting med låg sjukfrånvaro arbetar mer strukturerat och strategiskt med det systematiska arbetsmiljöarbetet i den dagliga verksamheten. </a:t>
            </a:r>
            <a:endParaRPr lang="sv-SE" i="0"/>
          </a:p>
          <a:p>
            <a:endParaRPr lang="sv-SE"/>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9</a:t>
            </a:fld>
            <a:endParaRPr lang="sv-SE" altLang="sv-SE"/>
          </a:p>
        </p:txBody>
      </p:sp>
    </p:spTree>
    <p:extLst>
      <p:ext uri="{BB962C8B-B14F-4D97-AF65-F5344CB8AC3E}">
        <p14:creationId xmlns:p14="http://schemas.microsoft.com/office/powerpoint/2010/main" val="1989868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15907"/>
            <a:ext cx="5438140" cy="5042261"/>
          </a:xfrm>
        </p:spPr>
        <p:txBody>
          <a:bodyPr>
            <a:normAutofit/>
          </a:bodyPr>
          <a:lstStyle/>
          <a:p>
            <a:r>
              <a:rPr lang="sv-SE" sz="1400"/>
              <a:t>Den salutogena forskningen letar efter vad det är som främjar och skapar hälsa. Man har fokus på friskfaktorer. </a:t>
            </a:r>
          </a:p>
          <a:p>
            <a:endParaRPr lang="sv-SE" sz="1400"/>
          </a:p>
          <a:p>
            <a:r>
              <a:rPr lang="sv-SE" sz="1400"/>
              <a:t>Teorin Känsla av sammanhang (KASAM - </a:t>
            </a:r>
            <a:r>
              <a:rPr lang="sv-SE" sz="1400" b="0"/>
              <a:t>Begriplighet, Hanterbarhet och Meningsfullhet)</a:t>
            </a:r>
            <a:r>
              <a:rPr lang="sv-SE" sz="1400"/>
              <a:t> utvecklades av Antonovsky som grundar sig på bestämningsfaktorer som påverkar hälsan. </a:t>
            </a:r>
          </a:p>
          <a:p>
            <a:r>
              <a:rPr lang="sv-SE" altLang="sv-SE" sz="1400"/>
              <a:t>Antonovsky forskade om hur det kommer sig att vissa människor mår bra och har en god hälsa fast de varit med om ohyggliga upplevelser och situationer. Han studerade kvinnor som suttit i koncentrationsläger och kom fram till att de trots det de varit med om, upplevde att de hade en god hälsa, hade också en hög grad KASAM (Känsla av sammanhang). </a:t>
            </a:r>
          </a:p>
          <a:p>
            <a:endParaRPr lang="sv-SE" sz="1400" kern="1200">
              <a:solidFill>
                <a:schemeClr val="tx1"/>
              </a:solidFill>
              <a:effectLst/>
              <a:latin typeface="+mn-lt"/>
              <a:ea typeface="ＭＳ Ｐゴシック" panose="020B0600070205080204" pitchFamily="34" charset="-128"/>
              <a:cs typeface="+mn-cs"/>
            </a:endParaRPr>
          </a:p>
          <a:p>
            <a:r>
              <a:rPr lang="sv-SE" sz="1400" kern="1200">
                <a:solidFill>
                  <a:schemeClr val="tx1"/>
                </a:solidFill>
                <a:effectLst/>
                <a:latin typeface="+mn-lt"/>
                <a:ea typeface="ＭＳ Ｐゴシック" panose="020B0600070205080204" pitchFamily="34" charset="-128"/>
                <a:cs typeface="+mn-cs"/>
              </a:rPr>
              <a:t>KASAM kan vara en utgångspunkt för arbetsplatsen att undersöka och stärka arbetsförhållanden som främjar medarbetares hälsa. </a:t>
            </a:r>
            <a:br>
              <a:rPr lang="sv-SE" sz="1400" kern="1200">
                <a:solidFill>
                  <a:schemeClr val="tx1"/>
                </a:solidFill>
                <a:effectLst/>
                <a:latin typeface="+mn-lt"/>
                <a:ea typeface="ＭＳ Ｐゴシック" panose="020B0600070205080204" pitchFamily="34" charset="-128"/>
                <a:cs typeface="+mn-cs"/>
              </a:rPr>
            </a:br>
            <a:r>
              <a:rPr lang="sv-SE" sz="1400" kern="1200">
                <a:solidFill>
                  <a:schemeClr val="tx1"/>
                </a:solidFill>
                <a:effectLst/>
                <a:latin typeface="+mn-lt"/>
                <a:ea typeface="ＭＳ Ｐゴシック" panose="020B0600070205080204" pitchFamily="34" charset="-128"/>
                <a:cs typeface="+mn-cs"/>
              </a:rPr>
              <a:t>Detta genom att arbeta för att arbetsplatsen/arbetssituationen är begriplig, hanterbar och meningsfull och på så sätt stärka medarbetarnas KASAM (känsla av sammanhang).</a:t>
            </a:r>
            <a:endParaRPr lang="sv-SE" sz="1400"/>
          </a:p>
          <a:p>
            <a:pPr>
              <a:spcBef>
                <a:spcPct val="0"/>
              </a:spcBef>
            </a:pPr>
            <a:endParaRPr lang="sv-SE" altLang="sv-SE" sz="1400"/>
          </a:p>
          <a:p>
            <a:pPr>
              <a:spcBef>
                <a:spcPct val="0"/>
              </a:spcBef>
            </a:pPr>
            <a:r>
              <a:rPr lang="sv-SE" altLang="sv-SE" sz="1400"/>
              <a:t>Diskutera bilden och dess faktorer på er arbetsplats. Hur har ni det?</a:t>
            </a:r>
          </a:p>
          <a:p>
            <a:pPr>
              <a:spcBef>
                <a:spcPct val="0"/>
              </a:spcBef>
            </a:pPr>
            <a:endParaRPr lang="sv-SE" altLang="sv-SE" sz="1400"/>
          </a:p>
          <a:p>
            <a:pPr>
              <a:spcBef>
                <a:spcPct val="0"/>
              </a:spcBef>
            </a:pPr>
            <a:r>
              <a:rPr lang="sv-SE" altLang="sv-SE" sz="1400"/>
              <a:t>Källa: ISM rapport 21</a:t>
            </a:r>
          </a:p>
          <a:p>
            <a:endParaRPr lang="sv-SE">
              <a:latin typeface="Arial" pitchFamily="34" charset="0"/>
            </a:endParaRPr>
          </a:p>
          <a:p>
            <a:endParaRPr lang="sv-SE">
              <a:latin typeface="Arial" pitchFamily="34" charset="0"/>
            </a:endParaRPr>
          </a:p>
          <a:p>
            <a:endParaRPr lang="sv-SE"/>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10</a:t>
            </a:fld>
            <a:endParaRPr lang="sv-SE" altLang="sv-SE"/>
          </a:p>
        </p:txBody>
      </p:sp>
    </p:spTree>
    <p:extLst>
      <p:ext uri="{BB962C8B-B14F-4D97-AF65-F5344CB8AC3E}">
        <p14:creationId xmlns:p14="http://schemas.microsoft.com/office/powerpoint/2010/main" val="115765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solidFill>
                <a:srgbClr val="FF0000"/>
              </a:solidFill>
            </a:endParaRPr>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11</a:t>
            </a:fld>
            <a:endParaRPr lang="sv-SE" altLang="sv-SE"/>
          </a:p>
        </p:txBody>
      </p:sp>
    </p:spTree>
    <p:extLst>
      <p:ext uri="{BB962C8B-B14F-4D97-AF65-F5344CB8AC3E}">
        <p14:creationId xmlns:p14="http://schemas.microsoft.com/office/powerpoint/2010/main" val="3706728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FCA7EA3-6779-AF42-9D4A-AB5D8D2CE40A}"/>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99121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6DAD56-DB11-F74A-9C04-ED451EC7DCB7}"/>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8697846-2064-E349-B1CF-52B0652AE774}"/>
              </a:ext>
            </a:extLst>
          </p:cNvPr>
          <p:cNvSpPr>
            <a:spLocks noGrp="1"/>
          </p:cNvSpPr>
          <p:nvPr>
            <p:ph type="body" orient="vert" idx="1"/>
          </p:nvPr>
        </p:nvSpPr>
        <p:spPr>
          <a:xfrm>
            <a:off x="838200" y="1825625"/>
            <a:ext cx="10515600" cy="4351338"/>
          </a:xfrm>
          <a:prstGeom prst="rect">
            <a:avLst/>
          </a:prstGeo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C792EF02-6425-7848-8EC4-DCF6DB361061}"/>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2021-12-02</a:t>
            </a:fld>
            <a:endParaRPr lang="sv-SE"/>
          </a:p>
        </p:txBody>
      </p:sp>
      <p:sp>
        <p:nvSpPr>
          <p:cNvPr id="5" name="Platshållare för sidfot 4">
            <a:extLst>
              <a:ext uri="{FF2B5EF4-FFF2-40B4-BE49-F238E27FC236}">
                <a16:creationId xmlns:a16="http://schemas.microsoft.com/office/drawing/2014/main" id="{15981CED-5E04-8C4B-94B3-D813BE09101D}"/>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EF780DC2-6BDB-E843-84EC-CBF303CA0535}"/>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237019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8E13F1-9DEB-BD4F-A083-9F6F6E625459}"/>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FA9C157-7E11-A945-B9D9-D7ACCAB84CEB}"/>
              </a:ext>
            </a:extLst>
          </p:cNvPr>
          <p:cNvSpPr>
            <a:spLocks noGrp="1"/>
          </p:cNvSpPr>
          <p:nvPr>
            <p:ph type="body" orient="vert" idx="1"/>
          </p:nvPr>
        </p:nvSpPr>
        <p:spPr>
          <a:xfrm>
            <a:off x="838200" y="365125"/>
            <a:ext cx="7734300" cy="5811838"/>
          </a:xfrm>
          <a:prstGeom prst="rect">
            <a:avLst/>
          </a:prstGeo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56A92241-DE51-8F40-BDAB-95CA87B5EA72}"/>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2021-12-02</a:t>
            </a:fld>
            <a:endParaRPr lang="sv-SE"/>
          </a:p>
        </p:txBody>
      </p:sp>
      <p:sp>
        <p:nvSpPr>
          <p:cNvPr id="5" name="Platshållare för sidfot 4">
            <a:extLst>
              <a:ext uri="{FF2B5EF4-FFF2-40B4-BE49-F238E27FC236}">
                <a16:creationId xmlns:a16="http://schemas.microsoft.com/office/drawing/2014/main" id="{FDC3ED30-93CF-F34E-B343-B677A1121BA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A9906F27-AEA1-8A41-9D73-8C18259A31EE}"/>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258329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n">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DC8E98E2-ED2D-1A46-83BF-6EDA25A93EAA}"/>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360330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ämpa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1D21B40-8A7A-A542-87E1-B40B5748DAF2}"/>
              </a:ext>
            </a:extLst>
          </p:cNvPr>
          <p:cNvSpPr>
            <a:spLocks noGrp="1"/>
          </p:cNvSpPr>
          <p:nvPr>
            <p:ph type="sldNum" sz="quarter" idx="12"/>
          </p:nvPr>
        </p:nvSpPr>
        <p:spPr/>
        <p:txBody>
          <a:bodyPr/>
          <a:lstStyle/>
          <a:p>
            <a:fld id="{CE7D94CD-C7C3-3041-A8F2-C56481C60EAE}" type="slidenum">
              <a:rPr lang="sv-SE" smtClean="0"/>
              <a:t>‹#›</a:t>
            </a:fld>
            <a:endParaRPr lang="sv-SE"/>
          </a:p>
        </p:txBody>
      </p:sp>
      <p:sp>
        <p:nvSpPr>
          <p:cNvPr id="7" name="Rektangel 6">
            <a:extLst>
              <a:ext uri="{FF2B5EF4-FFF2-40B4-BE49-F238E27FC236}">
                <a16:creationId xmlns:a16="http://schemas.microsoft.com/office/drawing/2014/main" id="{E4DBAC3E-7A94-194B-8BA7-EAE33D6C1D44}"/>
              </a:ext>
            </a:extLst>
          </p:cNvPr>
          <p:cNvSpPr/>
          <p:nvPr userDrawn="1"/>
        </p:nvSpPr>
        <p:spPr>
          <a:xfrm>
            <a:off x="0" y="8038"/>
            <a:ext cx="12192000" cy="6849962"/>
          </a:xfrm>
          <a:prstGeom prst="rect">
            <a:avLst/>
          </a:prstGeom>
          <a:solidFill>
            <a:srgbClr val="44752A">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nvGrpSpPr>
          <p:cNvPr id="8" name="Grupp 7">
            <a:extLst>
              <a:ext uri="{FF2B5EF4-FFF2-40B4-BE49-F238E27FC236}">
                <a16:creationId xmlns:a16="http://schemas.microsoft.com/office/drawing/2014/main" id="{EC0F03F2-4293-9C4F-8C88-511277E77CB6}"/>
              </a:ext>
            </a:extLst>
          </p:cNvPr>
          <p:cNvGrpSpPr/>
          <p:nvPr userDrawn="1"/>
        </p:nvGrpSpPr>
        <p:grpSpPr>
          <a:xfrm>
            <a:off x="337265" y="118362"/>
            <a:ext cx="876987" cy="381600"/>
            <a:chOff x="337265" y="118362"/>
            <a:chExt cx="876987" cy="381600"/>
          </a:xfrm>
        </p:grpSpPr>
        <p:pic>
          <p:nvPicPr>
            <p:cNvPr id="9" name="Bildobjekt 8">
              <a:extLst>
                <a:ext uri="{FF2B5EF4-FFF2-40B4-BE49-F238E27FC236}">
                  <a16:creationId xmlns:a16="http://schemas.microsoft.com/office/drawing/2014/main" id="{B068CDBC-7836-7B49-95D7-E55679BDDC2A}"/>
                </a:ext>
              </a:extLst>
            </p:cNvPr>
            <p:cNvPicPr>
              <a:picLocks noChangeAspect="1"/>
            </p:cNvPicPr>
            <p:nvPr/>
          </p:nvPicPr>
          <p:blipFill>
            <a:blip r:embed="rId2"/>
            <a:stretch>
              <a:fillRect/>
            </a:stretch>
          </p:blipFill>
          <p:spPr>
            <a:xfrm>
              <a:off x="764205" y="229921"/>
              <a:ext cx="450047" cy="173967"/>
            </a:xfrm>
            <a:prstGeom prst="rect">
              <a:avLst/>
            </a:prstGeom>
          </p:spPr>
        </p:pic>
        <p:pic>
          <p:nvPicPr>
            <p:cNvPr id="10" name="Bildobjekt 9">
              <a:extLst>
                <a:ext uri="{FF2B5EF4-FFF2-40B4-BE49-F238E27FC236}">
                  <a16:creationId xmlns:a16="http://schemas.microsoft.com/office/drawing/2014/main" id="{32C5F009-4747-1544-BE08-915C4F72A8CB}"/>
                </a:ext>
              </a:extLst>
            </p:cNvPr>
            <p:cNvPicPr>
              <a:picLocks noChangeAspect="1"/>
            </p:cNvPicPr>
            <p:nvPr/>
          </p:nvPicPr>
          <p:blipFill>
            <a:blip r:embed="rId3"/>
            <a:stretch>
              <a:fillRect/>
            </a:stretch>
          </p:blipFill>
          <p:spPr>
            <a:xfrm>
              <a:off x="337265" y="118362"/>
              <a:ext cx="381600" cy="381600"/>
            </a:xfrm>
            <a:prstGeom prst="rect">
              <a:avLst/>
            </a:prstGeom>
          </p:spPr>
        </p:pic>
      </p:grpSp>
    </p:spTree>
    <p:extLst>
      <p:ext uri="{BB962C8B-B14F-4D97-AF65-F5344CB8AC3E}">
        <p14:creationId xmlns:p14="http://schemas.microsoft.com/office/powerpoint/2010/main" val="2341546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r dämpa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1D21B40-8A7A-A542-87E1-B40B5748DAF2}"/>
              </a:ext>
            </a:extLst>
          </p:cNvPr>
          <p:cNvSpPr>
            <a:spLocks noGrp="1"/>
          </p:cNvSpPr>
          <p:nvPr>
            <p:ph type="sldNum" sz="quarter" idx="12"/>
          </p:nvPr>
        </p:nvSpPr>
        <p:spPr/>
        <p:txBody>
          <a:bodyPr/>
          <a:lstStyle/>
          <a:p>
            <a:fld id="{CE7D94CD-C7C3-3041-A8F2-C56481C60EAE}" type="slidenum">
              <a:rPr lang="sv-SE" smtClean="0"/>
              <a:t>‹#›</a:t>
            </a:fld>
            <a:endParaRPr lang="sv-SE"/>
          </a:p>
        </p:txBody>
      </p:sp>
      <p:sp>
        <p:nvSpPr>
          <p:cNvPr id="7" name="Rektangel 6">
            <a:extLst>
              <a:ext uri="{FF2B5EF4-FFF2-40B4-BE49-F238E27FC236}">
                <a16:creationId xmlns:a16="http://schemas.microsoft.com/office/drawing/2014/main" id="{E4DBAC3E-7A94-194B-8BA7-EAE33D6C1D44}"/>
              </a:ext>
            </a:extLst>
          </p:cNvPr>
          <p:cNvSpPr/>
          <p:nvPr userDrawn="1"/>
        </p:nvSpPr>
        <p:spPr>
          <a:xfrm>
            <a:off x="0" y="8038"/>
            <a:ext cx="12192000" cy="6849962"/>
          </a:xfrm>
          <a:prstGeom prst="rect">
            <a:avLst/>
          </a:prstGeom>
          <a:solidFill>
            <a:srgbClr val="44752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nvGrpSpPr>
          <p:cNvPr id="4" name="Grupp 3">
            <a:extLst>
              <a:ext uri="{FF2B5EF4-FFF2-40B4-BE49-F238E27FC236}">
                <a16:creationId xmlns:a16="http://schemas.microsoft.com/office/drawing/2014/main" id="{362095C4-648D-1A4E-B95C-2066C9558FDB}"/>
              </a:ext>
            </a:extLst>
          </p:cNvPr>
          <p:cNvGrpSpPr/>
          <p:nvPr userDrawn="1"/>
        </p:nvGrpSpPr>
        <p:grpSpPr>
          <a:xfrm>
            <a:off x="337265" y="118362"/>
            <a:ext cx="876987" cy="381600"/>
            <a:chOff x="337265" y="118362"/>
            <a:chExt cx="876987" cy="381600"/>
          </a:xfrm>
        </p:grpSpPr>
        <p:pic>
          <p:nvPicPr>
            <p:cNvPr id="5" name="Bildobjekt 4">
              <a:extLst>
                <a:ext uri="{FF2B5EF4-FFF2-40B4-BE49-F238E27FC236}">
                  <a16:creationId xmlns:a16="http://schemas.microsoft.com/office/drawing/2014/main" id="{E00B0C0F-2893-F942-B836-5AC97FCA7892}"/>
                </a:ext>
              </a:extLst>
            </p:cNvPr>
            <p:cNvPicPr>
              <a:picLocks noChangeAspect="1"/>
            </p:cNvPicPr>
            <p:nvPr/>
          </p:nvPicPr>
          <p:blipFill>
            <a:blip r:embed="rId2"/>
            <a:stretch>
              <a:fillRect/>
            </a:stretch>
          </p:blipFill>
          <p:spPr>
            <a:xfrm>
              <a:off x="764205" y="229921"/>
              <a:ext cx="450047" cy="173967"/>
            </a:xfrm>
            <a:prstGeom prst="rect">
              <a:avLst/>
            </a:prstGeom>
          </p:spPr>
        </p:pic>
        <p:pic>
          <p:nvPicPr>
            <p:cNvPr id="8" name="Bildobjekt 7">
              <a:extLst>
                <a:ext uri="{FF2B5EF4-FFF2-40B4-BE49-F238E27FC236}">
                  <a16:creationId xmlns:a16="http://schemas.microsoft.com/office/drawing/2014/main" id="{953F4DF0-EB24-7047-B070-D41FAD3A5EE4}"/>
                </a:ext>
              </a:extLst>
            </p:cNvPr>
            <p:cNvPicPr>
              <a:picLocks noChangeAspect="1"/>
            </p:cNvPicPr>
            <p:nvPr/>
          </p:nvPicPr>
          <p:blipFill>
            <a:blip r:embed="rId3"/>
            <a:stretch>
              <a:fillRect/>
            </a:stretch>
          </p:blipFill>
          <p:spPr>
            <a:xfrm>
              <a:off x="337265" y="118362"/>
              <a:ext cx="381600" cy="381600"/>
            </a:xfrm>
            <a:prstGeom prst="rect">
              <a:avLst/>
            </a:prstGeom>
          </p:spPr>
        </p:pic>
      </p:grpSp>
    </p:spTree>
    <p:extLst>
      <p:ext uri="{BB962C8B-B14F-4D97-AF65-F5344CB8AC3E}">
        <p14:creationId xmlns:p14="http://schemas.microsoft.com/office/powerpoint/2010/main" val="1084874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7E7ED7-6F67-F64F-95E7-0F0B8F9783A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DB8F2AF-02FC-8C47-9C74-2FB3CB0F817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16BD2541-5F84-F240-978F-0083EBC60DAC}"/>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2021-12-02</a:t>
            </a:fld>
            <a:endParaRPr lang="sv-SE"/>
          </a:p>
        </p:txBody>
      </p:sp>
      <p:sp>
        <p:nvSpPr>
          <p:cNvPr id="5" name="Platshållare för sidfot 4">
            <a:extLst>
              <a:ext uri="{FF2B5EF4-FFF2-40B4-BE49-F238E27FC236}">
                <a16:creationId xmlns:a16="http://schemas.microsoft.com/office/drawing/2014/main" id="{BF9A3D34-DC0E-0C4E-9C80-82429F1FAE03}"/>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BB7F5E55-3F9A-E147-BCAE-06033612734B}"/>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62512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4B1ACB-37C5-A043-A662-28FFC074946D}"/>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3139E5-E32D-9340-8070-F011195767DB}"/>
              </a:ext>
            </a:extLst>
          </p:cNvPr>
          <p:cNvSpPr>
            <a:spLocks noGrp="1"/>
          </p:cNvSpPr>
          <p:nvPr>
            <p:ph sz="half" idx="1"/>
          </p:nvPr>
        </p:nvSpPr>
        <p:spPr>
          <a:xfrm>
            <a:off x="838200" y="1825625"/>
            <a:ext cx="5181600" cy="4351338"/>
          </a:xfrm>
          <a:prstGeom prst="rect">
            <a:avLst/>
          </a:prstGeo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EE09685B-17A3-3447-9BAB-A168B57FEB9F}"/>
              </a:ext>
            </a:extLst>
          </p:cNvPr>
          <p:cNvSpPr>
            <a:spLocks noGrp="1"/>
          </p:cNvSpPr>
          <p:nvPr>
            <p:ph sz="half" idx="2"/>
          </p:nvPr>
        </p:nvSpPr>
        <p:spPr>
          <a:xfrm>
            <a:off x="6172200" y="1825625"/>
            <a:ext cx="5181600" cy="4351338"/>
          </a:xfrm>
          <a:prstGeom prst="rect">
            <a:avLst/>
          </a:prstGeo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C1A7CDB1-B0CE-5547-A754-7023A2B87484}"/>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2021-12-02</a:t>
            </a:fld>
            <a:endParaRPr lang="sv-SE"/>
          </a:p>
        </p:txBody>
      </p:sp>
      <p:sp>
        <p:nvSpPr>
          <p:cNvPr id="6" name="Platshållare för sidfot 5">
            <a:extLst>
              <a:ext uri="{FF2B5EF4-FFF2-40B4-BE49-F238E27FC236}">
                <a16:creationId xmlns:a16="http://schemas.microsoft.com/office/drawing/2014/main" id="{95B97335-499B-BA40-BA25-A828D19DCF58}"/>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365066F-854F-1C4B-8E23-B11FC60B0E1E}"/>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4013950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F6E86-4B5A-5842-B5EA-178300AF393B}"/>
              </a:ext>
            </a:extLst>
          </p:cNvPr>
          <p:cNvSpPr>
            <a:spLocks noGrp="1"/>
          </p:cNvSpPr>
          <p:nvPr>
            <p:ph type="title"/>
          </p:nvPr>
        </p:nvSpPr>
        <p:spPr>
          <a:xfrm>
            <a:off x="839788" y="365125"/>
            <a:ext cx="10515600" cy="1325563"/>
          </a:xfrm>
          <a:prstGeom prst="rect">
            <a:avLst/>
          </a:prstGeo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EDA9AB5-D822-6748-9A52-EAC1854CD38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D4502E60-DDD2-634F-A036-84407F2697C0}"/>
              </a:ext>
            </a:extLst>
          </p:cNvPr>
          <p:cNvSpPr>
            <a:spLocks noGrp="1"/>
          </p:cNvSpPr>
          <p:nvPr>
            <p:ph sz="half" idx="2"/>
          </p:nvPr>
        </p:nvSpPr>
        <p:spPr>
          <a:xfrm>
            <a:off x="839788" y="2505075"/>
            <a:ext cx="5157787" cy="3684588"/>
          </a:xfrm>
          <a:prstGeom prst="rect">
            <a:avLst/>
          </a:prstGeo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42492765-0550-BC41-9AA9-63622D297BE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110CAD01-06C1-6045-A2F0-FBCF1242880D}"/>
              </a:ext>
            </a:extLst>
          </p:cNvPr>
          <p:cNvSpPr>
            <a:spLocks noGrp="1"/>
          </p:cNvSpPr>
          <p:nvPr>
            <p:ph sz="quarter" idx="4"/>
          </p:nvPr>
        </p:nvSpPr>
        <p:spPr>
          <a:xfrm>
            <a:off x="6172200" y="2505075"/>
            <a:ext cx="5183188" cy="3684588"/>
          </a:xfrm>
          <a:prstGeom prst="rect">
            <a:avLst/>
          </a:prstGeo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FFE1356D-DBE2-5548-88AA-91A3065E2B13}"/>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2021-12-02</a:t>
            </a:fld>
            <a:endParaRPr lang="sv-SE"/>
          </a:p>
        </p:txBody>
      </p:sp>
      <p:sp>
        <p:nvSpPr>
          <p:cNvPr id="8" name="Platshållare för sidfot 7">
            <a:extLst>
              <a:ext uri="{FF2B5EF4-FFF2-40B4-BE49-F238E27FC236}">
                <a16:creationId xmlns:a16="http://schemas.microsoft.com/office/drawing/2014/main" id="{18FFC9DF-4AD8-9C49-96CD-ADB5977E8335}"/>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504F9F72-C757-F740-82FE-01A7EF8539EA}"/>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558967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9B755D-19F0-2B4D-992D-F4EE1C256381}"/>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4119F56-B937-EB41-B784-CAA0F804E534}"/>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2021-12-02</a:t>
            </a:fld>
            <a:endParaRPr lang="sv-SE"/>
          </a:p>
        </p:txBody>
      </p:sp>
      <p:sp>
        <p:nvSpPr>
          <p:cNvPr id="4" name="Platshållare för sidfot 3">
            <a:extLst>
              <a:ext uri="{FF2B5EF4-FFF2-40B4-BE49-F238E27FC236}">
                <a16:creationId xmlns:a16="http://schemas.microsoft.com/office/drawing/2014/main" id="{C3C2BB69-6264-F44D-8FEA-E1CD06B60654}"/>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88078096-84A2-B54C-9FD5-46C623B89D8D}"/>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4202478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1A3F197-869B-4F46-8980-CBD514E95685}"/>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2021-12-02</a:t>
            </a:fld>
            <a:endParaRPr lang="sv-SE"/>
          </a:p>
        </p:txBody>
      </p:sp>
      <p:sp>
        <p:nvSpPr>
          <p:cNvPr id="3" name="Platshållare för sidfot 2">
            <a:extLst>
              <a:ext uri="{FF2B5EF4-FFF2-40B4-BE49-F238E27FC236}">
                <a16:creationId xmlns:a16="http://schemas.microsoft.com/office/drawing/2014/main" id="{D0E5E7C6-70FE-3C49-BDEA-5F770036733D}"/>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7FCA7EA3-6779-AF42-9D4A-AB5D8D2CE40A}"/>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78581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CD4EEB-EA2A-AB47-BFA9-2AAE34BFAF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A3A9729-5683-804D-B6E5-E40D302C3F3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61EC5FD-1C80-9F4E-B626-B4CF58649287}"/>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2021-12-02</a:t>
            </a:fld>
            <a:endParaRPr lang="sv-SE"/>
          </a:p>
        </p:txBody>
      </p:sp>
      <p:sp>
        <p:nvSpPr>
          <p:cNvPr id="5" name="Platshållare för sidfot 4">
            <a:extLst>
              <a:ext uri="{FF2B5EF4-FFF2-40B4-BE49-F238E27FC236}">
                <a16:creationId xmlns:a16="http://schemas.microsoft.com/office/drawing/2014/main" id="{3A5A3A37-1FC8-094A-BC49-4ED79F7ED9F0}"/>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31D21B40-8A7A-A542-87E1-B40B5748DAF2}"/>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2704769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AEC61-D07A-7245-BE2E-FEAF3BF590B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61B8529-9609-EE4E-89FB-3DEAB442BE5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B65F38E9-F3E3-E140-A558-6FBB841DD48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218C5142-D4EF-584F-8FAD-F7CAA209EF2A}"/>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2021-12-02</a:t>
            </a:fld>
            <a:endParaRPr lang="sv-SE"/>
          </a:p>
        </p:txBody>
      </p:sp>
      <p:sp>
        <p:nvSpPr>
          <p:cNvPr id="6" name="Platshållare för sidfot 5">
            <a:extLst>
              <a:ext uri="{FF2B5EF4-FFF2-40B4-BE49-F238E27FC236}">
                <a16:creationId xmlns:a16="http://schemas.microsoft.com/office/drawing/2014/main" id="{DA3DD222-F5DD-2740-93C9-969341DF4965}"/>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31999EF5-6CB0-C74D-B615-DD440E4C57B5}"/>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2155337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26B0FA-D2A0-D34F-95E6-0098A64266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99E6B25-54EF-8841-B0B3-5749D5CEBA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148E064-E06D-3847-909D-6338A75CCF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1D17E04D-D947-194F-9FC6-1D50165E100D}"/>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2021-12-02</a:t>
            </a:fld>
            <a:endParaRPr lang="sv-SE"/>
          </a:p>
        </p:txBody>
      </p:sp>
      <p:sp>
        <p:nvSpPr>
          <p:cNvPr id="6" name="Platshållare för sidfot 5">
            <a:extLst>
              <a:ext uri="{FF2B5EF4-FFF2-40B4-BE49-F238E27FC236}">
                <a16:creationId xmlns:a16="http://schemas.microsoft.com/office/drawing/2014/main" id="{10A59EA3-0512-A84F-A6AC-4B40102DEE3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B92EBB4A-7434-B74E-90C8-83CF90DA3DAD}"/>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2169808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6DAD56-DB11-F74A-9C04-ED451EC7DCB7}"/>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8697846-2064-E349-B1CF-52B0652AE774}"/>
              </a:ext>
            </a:extLst>
          </p:cNvPr>
          <p:cNvSpPr>
            <a:spLocks noGrp="1"/>
          </p:cNvSpPr>
          <p:nvPr>
            <p:ph type="body" orient="vert" idx="1"/>
          </p:nvPr>
        </p:nvSpPr>
        <p:spPr>
          <a:xfrm>
            <a:off x="838200" y="1825625"/>
            <a:ext cx="10515600" cy="4351338"/>
          </a:xfrm>
          <a:prstGeom prst="rect">
            <a:avLst/>
          </a:prstGeo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C792EF02-6425-7848-8EC4-DCF6DB361061}"/>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2021-12-02</a:t>
            </a:fld>
            <a:endParaRPr lang="sv-SE"/>
          </a:p>
        </p:txBody>
      </p:sp>
      <p:sp>
        <p:nvSpPr>
          <p:cNvPr id="5" name="Platshållare för sidfot 4">
            <a:extLst>
              <a:ext uri="{FF2B5EF4-FFF2-40B4-BE49-F238E27FC236}">
                <a16:creationId xmlns:a16="http://schemas.microsoft.com/office/drawing/2014/main" id="{15981CED-5E04-8C4B-94B3-D813BE09101D}"/>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EF780DC2-6BDB-E843-84EC-CBF303CA0535}"/>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854146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8E13F1-9DEB-BD4F-A083-9F6F6E625459}"/>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FA9C157-7E11-A945-B9D9-D7ACCAB84CEB}"/>
              </a:ext>
            </a:extLst>
          </p:cNvPr>
          <p:cNvSpPr>
            <a:spLocks noGrp="1"/>
          </p:cNvSpPr>
          <p:nvPr>
            <p:ph type="body" orient="vert" idx="1"/>
          </p:nvPr>
        </p:nvSpPr>
        <p:spPr>
          <a:xfrm>
            <a:off x="838200" y="365125"/>
            <a:ext cx="7734300" cy="5811838"/>
          </a:xfrm>
          <a:prstGeom prst="rect">
            <a:avLst/>
          </a:prstGeo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56A92241-DE51-8F40-BDAB-95CA87B5EA72}"/>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2021-12-02</a:t>
            </a:fld>
            <a:endParaRPr lang="sv-SE"/>
          </a:p>
        </p:txBody>
      </p:sp>
      <p:sp>
        <p:nvSpPr>
          <p:cNvPr id="5" name="Platshållare för sidfot 4">
            <a:extLst>
              <a:ext uri="{FF2B5EF4-FFF2-40B4-BE49-F238E27FC236}">
                <a16:creationId xmlns:a16="http://schemas.microsoft.com/office/drawing/2014/main" id="{FDC3ED30-93CF-F34E-B343-B677A1121BA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A9906F27-AEA1-8A41-9D73-8C18259A31EE}"/>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778470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013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09600" y="1600201"/>
            <a:ext cx="109728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F9EFBD7-3FD8-BE40-9F66-D1FDB109255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279950B7-D0A6-7646-B49C-9404882A8BDA}" type="datetimeFigureOut">
              <a:rPr lang="sv-SE" altLang="sv-SE"/>
              <a:pPr>
                <a:defRPr/>
              </a:pPr>
              <a:t>2021-12-02</a:t>
            </a:fld>
            <a:endParaRPr lang="sv-SE" altLang="sv-SE"/>
          </a:p>
        </p:txBody>
      </p:sp>
      <p:sp>
        <p:nvSpPr>
          <p:cNvPr id="5" name="Platshållare för sidfot 4">
            <a:extLst>
              <a:ext uri="{FF2B5EF4-FFF2-40B4-BE49-F238E27FC236}">
                <a16:creationId xmlns:a16="http://schemas.microsoft.com/office/drawing/2014/main" id="{147DF06F-E405-4E45-9EBC-B45CFB94FFE6}"/>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6" name="Platshållare för bildnummer 5">
            <a:extLst>
              <a:ext uri="{FF2B5EF4-FFF2-40B4-BE49-F238E27FC236}">
                <a16:creationId xmlns:a16="http://schemas.microsoft.com/office/drawing/2014/main" id="{8A318B9B-6019-B042-AAF0-2D293D38F8CA}"/>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42889A1-6FB0-8146-99D4-213A50F5F064}" type="slidenum">
              <a:rPr lang="sv-SE" altLang="sv-SE"/>
              <a:pPr/>
              <a:t>‹#›</a:t>
            </a:fld>
            <a:endParaRPr lang="sv-SE" altLang="sv-SE"/>
          </a:p>
        </p:txBody>
      </p:sp>
    </p:spTree>
    <p:extLst>
      <p:ext uri="{BB962C8B-B14F-4D97-AF65-F5344CB8AC3E}">
        <p14:creationId xmlns:p14="http://schemas.microsoft.com/office/powerpoint/2010/main" val="563854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0E070BB-2AC1-D14A-8F08-9F503B39EAD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042E9A66-74D0-294F-85E1-E341F6207322}" type="datetimeFigureOut">
              <a:rPr lang="sv-SE" altLang="sv-SE"/>
              <a:pPr>
                <a:defRPr/>
              </a:pPr>
              <a:t>2021-12-02</a:t>
            </a:fld>
            <a:endParaRPr lang="sv-SE" altLang="sv-SE"/>
          </a:p>
        </p:txBody>
      </p:sp>
      <p:sp>
        <p:nvSpPr>
          <p:cNvPr id="5" name="Platshållare för sidfot 4">
            <a:extLst>
              <a:ext uri="{FF2B5EF4-FFF2-40B4-BE49-F238E27FC236}">
                <a16:creationId xmlns:a16="http://schemas.microsoft.com/office/drawing/2014/main" id="{349BB2AD-5549-0041-A7F0-AFCDB209F6DD}"/>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6" name="Platshållare för bildnummer 5">
            <a:extLst>
              <a:ext uri="{FF2B5EF4-FFF2-40B4-BE49-F238E27FC236}">
                <a16:creationId xmlns:a16="http://schemas.microsoft.com/office/drawing/2014/main" id="{0F67BA5A-AD1E-D34E-948A-9459E2DB490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8A17667-330A-B348-94BF-049C59D9A986}" type="slidenum">
              <a:rPr lang="sv-SE" altLang="sv-SE"/>
              <a:pPr/>
              <a:t>‹#›</a:t>
            </a:fld>
            <a:endParaRPr lang="sv-SE" altLang="sv-SE"/>
          </a:p>
        </p:txBody>
      </p:sp>
    </p:spTree>
    <p:extLst>
      <p:ext uri="{BB962C8B-B14F-4D97-AF65-F5344CB8AC3E}">
        <p14:creationId xmlns:p14="http://schemas.microsoft.com/office/powerpoint/2010/main" val="526416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D79396-29D4-E841-A762-93FFA83D9873}"/>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4CAB9385-DADF-9048-86F9-A6041D96C386}" type="datetimeFigureOut">
              <a:rPr lang="sv-SE" altLang="sv-SE"/>
              <a:pPr>
                <a:defRPr/>
              </a:pPr>
              <a:t>2021-12-02</a:t>
            </a:fld>
            <a:endParaRPr lang="sv-SE" altLang="sv-SE"/>
          </a:p>
        </p:txBody>
      </p:sp>
      <p:sp>
        <p:nvSpPr>
          <p:cNvPr id="6" name="Platshållare för sidfot 5">
            <a:extLst>
              <a:ext uri="{FF2B5EF4-FFF2-40B4-BE49-F238E27FC236}">
                <a16:creationId xmlns:a16="http://schemas.microsoft.com/office/drawing/2014/main" id="{7B711DBA-B391-424A-A835-AD2C693C5F46}"/>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7" name="Platshållare för bildnummer 6">
            <a:extLst>
              <a:ext uri="{FF2B5EF4-FFF2-40B4-BE49-F238E27FC236}">
                <a16:creationId xmlns:a16="http://schemas.microsoft.com/office/drawing/2014/main" id="{21A177D6-E7DF-5B49-9C29-D4E05122DC32}"/>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ACA5F7A-E0BB-434E-AC9A-E8DFA8191EDB}" type="slidenum">
              <a:rPr lang="sv-SE" altLang="sv-SE"/>
              <a:pPr/>
              <a:t>‹#›</a:t>
            </a:fld>
            <a:endParaRPr lang="sv-SE" altLang="sv-SE"/>
          </a:p>
        </p:txBody>
      </p:sp>
    </p:spTree>
    <p:extLst>
      <p:ext uri="{BB962C8B-B14F-4D97-AF65-F5344CB8AC3E}">
        <p14:creationId xmlns:p14="http://schemas.microsoft.com/office/powerpoint/2010/main" val="2287062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4510B61-0B1B-2144-B46B-821CD10B4430}"/>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A5EB47DC-ECA5-2145-838A-5E027F14C7F2}" type="datetimeFigureOut">
              <a:rPr lang="sv-SE" altLang="sv-SE"/>
              <a:pPr>
                <a:defRPr/>
              </a:pPr>
              <a:t>2021-12-02</a:t>
            </a:fld>
            <a:endParaRPr lang="sv-SE" altLang="sv-SE"/>
          </a:p>
        </p:txBody>
      </p:sp>
      <p:sp>
        <p:nvSpPr>
          <p:cNvPr id="8" name="Platshållare för sidfot 7">
            <a:extLst>
              <a:ext uri="{FF2B5EF4-FFF2-40B4-BE49-F238E27FC236}">
                <a16:creationId xmlns:a16="http://schemas.microsoft.com/office/drawing/2014/main" id="{C9883F0D-DAE9-3D4D-887B-35E729FE4BBE}"/>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9" name="Platshållare för bildnummer 8">
            <a:extLst>
              <a:ext uri="{FF2B5EF4-FFF2-40B4-BE49-F238E27FC236}">
                <a16:creationId xmlns:a16="http://schemas.microsoft.com/office/drawing/2014/main" id="{983C8630-E445-CE45-BA49-92CD3E85F03D}"/>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40E6E41-9CA8-5440-81CD-93C009F36304}" type="slidenum">
              <a:rPr lang="sv-SE" altLang="sv-SE"/>
              <a:pPr/>
              <a:t>‹#›</a:t>
            </a:fld>
            <a:endParaRPr lang="sv-SE" altLang="sv-SE"/>
          </a:p>
        </p:txBody>
      </p:sp>
    </p:spTree>
    <p:extLst>
      <p:ext uri="{BB962C8B-B14F-4D97-AF65-F5344CB8AC3E}">
        <p14:creationId xmlns:p14="http://schemas.microsoft.com/office/powerpoint/2010/main" val="175758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0C1D9D5C-8739-FE40-AFA7-B2C0A6C3CE32}"/>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3C13F642-4A66-AF4B-B89D-56A75E495020}" type="datetimeFigureOut">
              <a:rPr lang="sv-SE" altLang="sv-SE"/>
              <a:pPr>
                <a:defRPr/>
              </a:pPr>
              <a:t>2021-12-02</a:t>
            </a:fld>
            <a:endParaRPr lang="sv-SE" altLang="sv-SE"/>
          </a:p>
        </p:txBody>
      </p:sp>
      <p:sp>
        <p:nvSpPr>
          <p:cNvPr id="4" name="Platshållare för sidfot 3">
            <a:extLst>
              <a:ext uri="{FF2B5EF4-FFF2-40B4-BE49-F238E27FC236}">
                <a16:creationId xmlns:a16="http://schemas.microsoft.com/office/drawing/2014/main" id="{DFA52C9B-FA5C-324F-9865-9EEB916F50C5}"/>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5" name="Platshållare för bildnummer 4">
            <a:extLst>
              <a:ext uri="{FF2B5EF4-FFF2-40B4-BE49-F238E27FC236}">
                <a16:creationId xmlns:a16="http://schemas.microsoft.com/office/drawing/2014/main" id="{5995B0F6-0148-E240-8BF3-C4C579C355E7}"/>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8D83CB3-7890-3246-8475-0AF16C82AA43}" type="slidenum">
              <a:rPr lang="sv-SE" altLang="sv-SE"/>
              <a:pPr/>
              <a:t>‹#›</a:t>
            </a:fld>
            <a:endParaRPr lang="sv-SE" altLang="sv-SE"/>
          </a:p>
        </p:txBody>
      </p:sp>
    </p:spTree>
    <p:extLst>
      <p:ext uri="{BB962C8B-B14F-4D97-AF65-F5344CB8AC3E}">
        <p14:creationId xmlns:p14="http://schemas.microsoft.com/office/powerpoint/2010/main" val="242984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19ECD3-7DF0-8A4D-93B0-57EC0D8DCA39}"/>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5B25DAD-AE06-414A-ACB8-8D9921F52EA7}"/>
              </a:ext>
            </a:extLst>
          </p:cNvPr>
          <p:cNvSpPr>
            <a:spLocks noGrp="1"/>
          </p:cNvSpPr>
          <p:nvPr>
            <p:ph idx="1"/>
          </p:nvPr>
        </p:nvSpPr>
        <p:spPr>
          <a:xfrm>
            <a:off x="838200" y="1825625"/>
            <a:ext cx="10515600" cy="4351338"/>
          </a:xfrm>
          <a:prstGeom prst="rect">
            <a:avLst/>
          </a:prstGeom>
        </p:spPr>
        <p:txBody>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A4396344-77B8-AB4E-9155-F4496CDE0F83}"/>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2021-12-02</a:t>
            </a:fld>
            <a:endParaRPr lang="sv-SE"/>
          </a:p>
        </p:txBody>
      </p:sp>
      <p:sp>
        <p:nvSpPr>
          <p:cNvPr id="5" name="Platshållare för sidfot 4">
            <a:extLst>
              <a:ext uri="{FF2B5EF4-FFF2-40B4-BE49-F238E27FC236}">
                <a16:creationId xmlns:a16="http://schemas.microsoft.com/office/drawing/2014/main" id="{8C60BFE6-AE75-FE48-86BD-7691B84BCB6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DC8E98E2-ED2D-1A46-83BF-6EDA25A93EAA}"/>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239918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0200414-EBA8-354F-8982-FE049FE5A506}"/>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61E0D59C-DC67-A54A-8BD3-B52A5C73E5B1}" type="datetimeFigureOut">
              <a:rPr lang="sv-SE" altLang="sv-SE"/>
              <a:pPr>
                <a:defRPr/>
              </a:pPr>
              <a:t>2021-12-02</a:t>
            </a:fld>
            <a:endParaRPr lang="sv-SE" altLang="sv-SE"/>
          </a:p>
        </p:txBody>
      </p:sp>
      <p:sp>
        <p:nvSpPr>
          <p:cNvPr id="3" name="Platshållare för sidfot 2">
            <a:extLst>
              <a:ext uri="{FF2B5EF4-FFF2-40B4-BE49-F238E27FC236}">
                <a16:creationId xmlns:a16="http://schemas.microsoft.com/office/drawing/2014/main" id="{F9C473DE-4EE0-9D4A-854F-2D8D8495F96D}"/>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4" name="Platshållare för bildnummer 3">
            <a:extLst>
              <a:ext uri="{FF2B5EF4-FFF2-40B4-BE49-F238E27FC236}">
                <a16:creationId xmlns:a16="http://schemas.microsoft.com/office/drawing/2014/main" id="{6F96E7C2-0E7F-5548-B73E-6AE26223817C}"/>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A69BC07-5A36-904E-9EDF-BBB4E28353A5}" type="slidenum">
              <a:rPr lang="sv-SE" altLang="sv-SE"/>
              <a:pPr/>
              <a:t>‹#›</a:t>
            </a:fld>
            <a:endParaRPr lang="sv-SE" altLang="sv-SE"/>
          </a:p>
        </p:txBody>
      </p:sp>
    </p:spTree>
    <p:extLst>
      <p:ext uri="{BB962C8B-B14F-4D97-AF65-F5344CB8AC3E}">
        <p14:creationId xmlns:p14="http://schemas.microsoft.com/office/powerpoint/2010/main" val="12232400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a:prstGeom prst="rect">
            <a:avLst/>
          </a:prstGeo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D313337-9DDE-924D-A8FE-4907D7E7ED82}"/>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D1F0B3DC-7C90-C549-9397-E7A422A08B6B}" type="datetimeFigureOut">
              <a:rPr lang="sv-SE" altLang="sv-SE"/>
              <a:pPr>
                <a:defRPr/>
              </a:pPr>
              <a:t>2021-12-02</a:t>
            </a:fld>
            <a:endParaRPr lang="sv-SE" altLang="sv-SE"/>
          </a:p>
        </p:txBody>
      </p:sp>
      <p:sp>
        <p:nvSpPr>
          <p:cNvPr id="6" name="Platshållare för sidfot 5">
            <a:extLst>
              <a:ext uri="{FF2B5EF4-FFF2-40B4-BE49-F238E27FC236}">
                <a16:creationId xmlns:a16="http://schemas.microsoft.com/office/drawing/2014/main" id="{C8D27A31-AA3E-5745-9743-2EE4761A5573}"/>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7" name="Platshållare för bildnummer 6">
            <a:extLst>
              <a:ext uri="{FF2B5EF4-FFF2-40B4-BE49-F238E27FC236}">
                <a16:creationId xmlns:a16="http://schemas.microsoft.com/office/drawing/2014/main" id="{FE94BF7C-76E6-E74C-A218-6532C16D65A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B60292A-CB1B-7C4C-BB4E-BFF74D3A7B55}" type="slidenum">
              <a:rPr lang="sv-SE" altLang="sv-SE"/>
              <a:pPr/>
              <a:t>‹#›</a:t>
            </a:fld>
            <a:endParaRPr lang="sv-SE" altLang="sv-SE"/>
          </a:p>
        </p:txBody>
      </p:sp>
    </p:spTree>
    <p:extLst>
      <p:ext uri="{BB962C8B-B14F-4D97-AF65-F5344CB8AC3E}">
        <p14:creationId xmlns:p14="http://schemas.microsoft.com/office/powerpoint/2010/main" val="2355740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a:prstGeom prst="rect">
            <a:avLst/>
          </a:prstGeo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A2B8A7F-077C-ED4B-B09C-EEED1EF3010B}"/>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D1A04C3D-6901-0045-9EBC-972D753DEFE0}" type="datetimeFigureOut">
              <a:rPr lang="sv-SE" altLang="sv-SE"/>
              <a:pPr>
                <a:defRPr/>
              </a:pPr>
              <a:t>2021-12-02</a:t>
            </a:fld>
            <a:endParaRPr lang="sv-SE" altLang="sv-SE"/>
          </a:p>
        </p:txBody>
      </p:sp>
      <p:sp>
        <p:nvSpPr>
          <p:cNvPr id="6" name="Platshållare för sidfot 5">
            <a:extLst>
              <a:ext uri="{FF2B5EF4-FFF2-40B4-BE49-F238E27FC236}">
                <a16:creationId xmlns:a16="http://schemas.microsoft.com/office/drawing/2014/main" id="{74E967B9-04E3-054C-8A17-F12FDB1A3AF4}"/>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7" name="Platshållare för bildnummer 6">
            <a:extLst>
              <a:ext uri="{FF2B5EF4-FFF2-40B4-BE49-F238E27FC236}">
                <a16:creationId xmlns:a16="http://schemas.microsoft.com/office/drawing/2014/main" id="{E582FDEA-5065-FC4C-9D7D-472F1A6C094E}"/>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FA0538E-1ED4-8B43-846B-2709F5B265C4}" type="slidenum">
              <a:rPr lang="sv-SE" altLang="sv-SE"/>
              <a:pPr/>
              <a:t>‹#›</a:t>
            </a:fld>
            <a:endParaRPr lang="sv-SE" altLang="sv-SE"/>
          </a:p>
        </p:txBody>
      </p:sp>
    </p:spTree>
    <p:extLst>
      <p:ext uri="{BB962C8B-B14F-4D97-AF65-F5344CB8AC3E}">
        <p14:creationId xmlns:p14="http://schemas.microsoft.com/office/powerpoint/2010/main" val="4257282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09600" y="1600201"/>
            <a:ext cx="10972800" cy="452596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89DA267-DBD5-F846-9948-3C77F684FFE5}"/>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96CDA1E7-B3F7-C944-B976-3C143E3AB663}" type="datetimeFigureOut">
              <a:rPr lang="sv-SE" altLang="sv-SE"/>
              <a:pPr>
                <a:defRPr/>
              </a:pPr>
              <a:t>2021-12-02</a:t>
            </a:fld>
            <a:endParaRPr lang="sv-SE" altLang="sv-SE"/>
          </a:p>
        </p:txBody>
      </p:sp>
      <p:sp>
        <p:nvSpPr>
          <p:cNvPr id="5" name="Platshållare för sidfot 4">
            <a:extLst>
              <a:ext uri="{FF2B5EF4-FFF2-40B4-BE49-F238E27FC236}">
                <a16:creationId xmlns:a16="http://schemas.microsoft.com/office/drawing/2014/main" id="{1B6EE0D1-7119-7C4B-BE21-36832E465D5E}"/>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6" name="Platshållare för bildnummer 5">
            <a:extLst>
              <a:ext uri="{FF2B5EF4-FFF2-40B4-BE49-F238E27FC236}">
                <a16:creationId xmlns:a16="http://schemas.microsoft.com/office/drawing/2014/main" id="{9AB8DABE-2B1C-7F40-8A4D-1F9ADB9D4E12}"/>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89A6032-75CA-AB40-BC44-AE7F252A6619}" type="slidenum">
              <a:rPr lang="sv-SE" altLang="sv-SE"/>
              <a:pPr/>
              <a:t>‹#›</a:t>
            </a:fld>
            <a:endParaRPr lang="sv-SE" altLang="sv-SE"/>
          </a:p>
        </p:txBody>
      </p:sp>
    </p:spTree>
    <p:extLst>
      <p:ext uri="{BB962C8B-B14F-4D97-AF65-F5344CB8AC3E}">
        <p14:creationId xmlns:p14="http://schemas.microsoft.com/office/powerpoint/2010/main" val="1576770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39"/>
            <a:ext cx="2743200" cy="5851525"/>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4639"/>
            <a:ext cx="8026400" cy="5851525"/>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F3160F1-2C0B-3740-A176-22AB6F72DFDC}"/>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978AFF90-B322-F748-87BF-13A5C505C8CB}" type="datetimeFigureOut">
              <a:rPr lang="sv-SE" altLang="sv-SE"/>
              <a:pPr>
                <a:defRPr/>
              </a:pPr>
              <a:t>2021-12-02</a:t>
            </a:fld>
            <a:endParaRPr lang="sv-SE" altLang="sv-SE"/>
          </a:p>
        </p:txBody>
      </p:sp>
      <p:sp>
        <p:nvSpPr>
          <p:cNvPr id="5" name="Platshållare för sidfot 4">
            <a:extLst>
              <a:ext uri="{FF2B5EF4-FFF2-40B4-BE49-F238E27FC236}">
                <a16:creationId xmlns:a16="http://schemas.microsoft.com/office/drawing/2014/main" id="{F858D6CF-D578-744F-B124-89D6A1E0A614}"/>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6" name="Platshållare för bildnummer 5">
            <a:extLst>
              <a:ext uri="{FF2B5EF4-FFF2-40B4-BE49-F238E27FC236}">
                <a16:creationId xmlns:a16="http://schemas.microsoft.com/office/drawing/2014/main" id="{99E86FE0-DF46-D844-9A53-6ABB7FD71B1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01DB37A-CF2E-844C-9456-D3C4BC32594D}" type="slidenum">
              <a:rPr lang="sv-SE" altLang="sv-SE"/>
              <a:pPr/>
              <a:t>‹#›</a:t>
            </a:fld>
            <a:endParaRPr lang="sv-SE" altLang="sv-SE"/>
          </a:p>
        </p:txBody>
      </p:sp>
    </p:spTree>
    <p:extLst>
      <p:ext uri="{BB962C8B-B14F-4D97-AF65-F5344CB8AC3E}">
        <p14:creationId xmlns:p14="http://schemas.microsoft.com/office/powerpoint/2010/main" val="1261225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n">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DC8E98E2-ED2D-1A46-83BF-6EDA25A93EAA}"/>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6871297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ämpa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1D21B40-8A7A-A542-87E1-B40B5748DAF2}"/>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
        <p:nvSpPr>
          <p:cNvPr id="7" name="Rektangel 6">
            <a:extLst>
              <a:ext uri="{FF2B5EF4-FFF2-40B4-BE49-F238E27FC236}">
                <a16:creationId xmlns:a16="http://schemas.microsoft.com/office/drawing/2014/main" id="{E4DBAC3E-7A94-194B-8BA7-EAE33D6C1D44}"/>
              </a:ext>
            </a:extLst>
          </p:cNvPr>
          <p:cNvSpPr/>
          <p:nvPr userDrawn="1"/>
        </p:nvSpPr>
        <p:spPr>
          <a:xfrm>
            <a:off x="0" y="8038"/>
            <a:ext cx="12192000" cy="6849962"/>
          </a:xfrm>
          <a:prstGeom prst="rect">
            <a:avLst/>
          </a:prstGeom>
          <a:solidFill>
            <a:srgbClr val="44752A">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solidFill>
                <a:srgbClr val="FFFFFF"/>
              </a:solidFill>
            </a:endParaRPr>
          </a:p>
        </p:txBody>
      </p:sp>
      <p:grpSp>
        <p:nvGrpSpPr>
          <p:cNvPr id="8" name="Grupp 7">
            <a:extLst>
              <a:ext uri="{FF2B5EF4-FFF2-40B4-BE49-F238E27FC236}">
                <a16:creationId xmlns:a16="http://schemas.microsoft.com/office/drawing/2014/main" id="{EC0F03F2-4293-9C4F-8C88-511277E77CB6}"/>
              </a:ext>
            </a:extLst>
          </p:cNvPr>
          <p:cNvGrpSpPr/>
          <p:nvPr userDrawn="1"/>
        </p:nvGrpSpPr>
        <p:grpSpPr>
          <a:xfrm>
            <a:off x="337265" y="118362"/>
            <a:ext cx="876987" cy="381600"/>
            <a:chOff x="337265" y="118362"/>
            <a:chExt cx="876987" cy="381600"/>
          </a:xfrm>
        </p:grpSpPr>
        <p:pic>
          <p:nvPicPr>
            <p:cNvPr id="9" name="Bildobjekt 8">
              <a:extLst>
                <a:ext uri="{FF2B5EF4-FFF2-40B4-BE49-F238E27FC236}">
                  <a16:creationId xmlns:a16="http://schemas.microsoft.com/office/drawing/2014/main" id="{B068CDBC-7836-7B49-95D7-E55679BDDC2A}"/>
                </a:ext>
              </a:extLst>
            </p:cNvPr>
            <p:cNvPicPr>
              <a:picLocks noChangeAspect="1"/>
            </p:cNvPicPr>
            <p:nvPr/>
          </p:nvPicPr>
          <p:blipFill>
            <a:blip r:embed="rId2"/>
            <a:stretch>
              <a:fillRect/>
            </a:stretch>
          </p:blipFill>
          <p:spPr>
            <a:xfrm>
              <a:off x="764205" y="229921"/>
              <a:ext cx="450047" cy="173967"/>
            </a:xfrm>
            <a:prstGeom prst="rect">
              <a:avLst/>
            </a:prstGeom>
          </p:spPr>
        </p:pic>
        <p:pic>
          <p:nvPicPr>
            <p:cNvPr id="10" name="Bildobjekt 9">
              <a:extLst>
                <a:ext uri="{FF2B5EF4-FFF2-40B4-BE49-F238E27FC236}">
                  <a16:creationId xmlns:a16="http://schemas.microsoft.com/office/drawing/2014/main" id="{32C5F009-4747-1544-BE08-915C4F72A8CB}"/>
                </a:ext>
              </a:extLst>
            </p:cNvPr>
            <p:cNvPicPr>
              <a:picLocks noChangeAspect="1"/>
            </p:cNvPicPr>
            <p:nvPr/>
          </p:nvPicPr>
          <p:blipFill>
            <a:blip r:embed="rId3"/>
            <a:stretch>
              <a:fillRect/>
            </a:stretch>
          </p:blipFill>
          <p:spPr>
            <a:xfrm>
              <a:off x="337265" y="118362"/>
              <a:ext cx="381600" cy="381600"/>
            </a:xfrm>
            <a:prstGeom prst="rect">
              <a:avLst/>
            </a:prstGeom>
          </p:spPr>
        </p:pic>
      </p:grpSp>
    </p:spTree>
    <p:extLst>
      <p:ext uri="{BB962C8B-B14F-4D97-AF65-F5344CB8AC3E}">
        <p14:creationId xmlns:p14="http://schemas.microsoft.com/office/powerpoint/2010/main" val="38637697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r dämpa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1D21B40-8A7A-A542-87E1-B40B5748DAF2}"/>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
        <p:nvSpPr>
          <p:cNvPr id="7" name="Rektangel 6">
            <a:extLst>
              <a:ext uri="{FF2B5EF4-FFF2-40B4-BE49-F238E27FC236}">
                <a16:creationId xmlns:a16="http://schemas.microsoft.com/office/drawing/2014/main" id="{E4DBAC3E-7A94-194B-8BA7-EAE33D6C1D44}"/>
              </a:ext>
            </a:extLst>
          </p:cNvPr>
          <p:cNvSpPr/>
          <p:nvPr userDrawn="1"/>
        </p:nvSpPr>
        <p:spPr>
          <a:xfrm>
            <a:off x="0" y="8038"/>
            <a:ext cx="12192000" cy="6849962"/>
          </a:xfrm>
          <a:prstGeom prst="rect">
            <a:avLst/>
          </a:prstGeom>
          <a:solidFill>
            <a:srgbClr val="44752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solidFill>
                <a:srgbClr val="FFFFFF"/>
              </a:solidFill>
            </a:endParaRPr>
          </a:p>
        </p:txBody>
      </p:sp>
      <p:grpSp>
        <p:nvGrpSpPr>
          <p:cNvPr id="4" name="Grupp 3">
            <a:extLst>
              <a:ext uri="{FF2B5EF4-FFF2-40B4-BE49-F238E27FC236}">
                <a16:creationId xmlns:a16="http://schemas.microsoft.com/office/drawing/2014/main" id="{362095C4-648D-1A4E-B95C-2066C9558FDB}"/>
              </a:ext>
            </a:extLst>
          </p:cNvPr>
          <p:cNvGrpSpPr/>
          <p:nvPr userDrawn="1"/>
        </p:nvGrpSpPr>
        <p:grpSpPr>
          <a:xfrm>
            <a:off x="337265" y="118362"/>
            <a:ext cx="876987" cy="381600"/>
            <a:chOff x="337265" y="118362"/>
            <a:chExt cx="876987" cy="381600"/>
          </a:xfrm>
        </p:grpSpPr>
        <p:pic>
          <p:nvPicPr>
            <p:cNvPr id="5" name="Bildobjekt 4">
              <a:extLst>
                <a:ext uri="{FF2B5EF4-FFF2-40B4-BE49-F238E27FC236}">
                  <a16:creationId xmlns:a16="http://schemas.microsoft.com/office/drawing/2014/main" id="{E00B0C0F-2893-F942-B836-5AC97FCA7892}"/>
                </a:ext>
              </a:extLst>
            </p:cNvPr>
            <p:cNvPicPr>
              <a:picLocks noChangeAspect="1"/>
            </p:cNvPicPr>
            <p:nvPr/>
          </p:nvPicPr>
          <p:blipFill>
            <a:blip r:embed="rId2"/>
            <a:stretch>
              <a:fillRect/>
            </a:stretch>
          </p:blipFill>
          <p:spPr>
            <a:xfrm>
              <a:off x="764205" y="229921"/>
              <a:ext cx="450047" cy="173967"/>
            </a:xfrm>
            <a:prstGeom prst="rect">
              <a:avLst/>
            </a:prstGeom>
          </p:spPr>
        </p:pic>
        <p:pic>
          <p:nvPicPr>
            <p:cNvPr id="8" name="Bildobjekt 7">
              <a:extLst>
                <a:ext uri="{FF2B5EF4-FFF2-40B4-BE49-F238E27FC236}">
                  <a16:creationId xmlns:a16="http://schemas.microsoft.com/office/drawing/2014/main" id="{953F4DF0-EB24-7047-B070-D41FAD3A5EE4}"/>
                </a:ext>
              </a:extLst>
            </p:cNvPr>
            <p:cNvPicPr>
              <a:picLocks noChangeAspect="1"/>
            </p:cNvPicPr>
            <p:nvPr/>
          </p:nvPicPr>
          <p:blipFill>
            <a:blip r:embed="rId3"/>
            <a:stretch>
              <a:fillRect/>
            </a:stretch>
          </p:blipFill>
          <p:spPr>
            <a:xfrm>
              <a:off x="337265" y="118362"/>
              <a:ext cx="381600" cy="381600"/>
            </a:xfrm>
            <a:prstGeom prst="rect">
              <a:avLst/>
            </a:prstGeom>
          </p:spPr>
        </p:pic>
      </p:grpSp>
    </p:spTree>
    <p:extLst>
      <p:ext uri="{BB962C8B-B14F-4D97-AF65-F5344CB8AC3E}">
        <p14:creationId xmlns:p14="http://schemas.microsoft.com/office/powerpoint/2010/main" val="3538418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7E7ED7-6F67-F64F-95E7-0F0B8F9783A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DB8F2AF-02FC-8C47-9C74-2FB3CB0F817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16BD2541-5F84-F240-978F-0083EBC60DAC}"/>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5" name="Platshållare för sidfot 4">
            <a:extLst>
              <a:ext uri="{FF2B5EF4-FFF2-40B4-BE49-F238E27FC236}">
                <a16:creationId xmlns:a16="http://schemas.microsoft.com/office/drawing/2014/main" id="{BF9A3D34-DC0E-0C4E-9C80-82429F1FAE03}"/>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6" name="Platshållare för bildnummer 5">
            <a:extLst>
              <a:ext uri="{FF2B5EF4-FFF2-40B4-BE49-F238E27FC236}">
                <a16:creationId xmlns:a16="http://schemas.microsoft.com/office/drawing/2014/main" id="{BB7F5E55-3F9A-E147-BCAE-06033612734B}"/>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2450777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4B1ACB-37C5-A043-A662-28FFC074946D}"/>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3139E5-E32D-9340-8070-F011195767DB}"/>
              </a:ext>
            </a:extLst>
          </p:cNvPr>
          <p:cNvSpPr>
            <a:spLocks noGrp="1"/>
          </p:cNvSpPr>
          <p:nvPr>
            <p:ph sz="half" idx="1"/>
          </p:nvPr>
        </p:nvSpPr>
        <p:spPr>
          <a:xfrm>
            <a:off x="838200" y="1825625"/>
            <a:ext cx="5181600" cy="4351338"/>
          </a:xfrm>
          <a:prstGeom prst="rect">
            <a:avLst/>
          </a:prstGeo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EE09685B-17A3-3447-9BAB-A168B57FEB9F}"/>
              </a:ext>
            </a:extLst>
          </p:cNvPr>
          <p:cNvSpPr>
            <a:spLocks noGrp="1"/>
          </p:cNvSpPr>
          <p:nvPr>
            <p:ph sz="half" idx="2"/>
          </p:nvPr>
        </p:nvSpPr>
        <p:spPr>
          <a:xfrm>
            <a:off x="6172200" y="1825625"/>
            <a:ext cx="5181600" cy="4351338"/>
          </a:xfrm>
          <a:prstGeom prst="rect">
            <a:avLst/>
          </a:prstGeo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C1A7CDB1-B0CE-5547-A754-7023A2B87484}"/>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6" name="Platshållare för sidfot 5">
            <a:extLst>
              <a:ext uri="{FF2B5EF4-FFF2-40B4-BE49-F238E27FC236}">
                <a16:creationId xmlns:a16="http://schemas.microsoft.com/office/drawing/2014/main" id="{95B97335-499B-BA40-BA25-A828D19DCF58}"/>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7" name="Platshållare för bildnummer 6">
            <a:extLst>
              <a:ext uri="{FF2B5EF4-FFF2-40B4-BE49-F238E27FC236}">
                <a16:creationId xmlns:a16="http://schemas.microsoft.com/office/drawing/2014/main" id="{2365066F-854F-1C4B-8E23-B11FC60B0E1E}"/>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1173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7E7ED7-6F67-F64F-95E7-0F0B8F9783A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DB8F2AF-02FC-8C47-9C74-2FB3CB0F817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16BD2541-5F84-F240-978F-0083EBC60DAC}"/>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2021-12-02</a:t>
            </a:fld>
            <a:endParaRPr lang="sv-SE"/>
          </a:p>
        </p:txBody>
      </p:sp>
      <p:sp>
        <p:nvSpPr>
          <p:cNvPr id="5" name="Platshållare för sidfot 4">
            <a:extLst>
              <a:ext uri="{FF2B5EF4-FFF2-40B4-BE49-F238E27FC236}">
                <a16:creationId xmlns:a16="http://schemas.microsoft.com/office/drawing/2014/main" id="{BF9A3D34-DC0E-0C4E-9C80-82429F1FAE03}"/>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BB7F5E55-3F9A-E147-BCAE-06033612734B}"/>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33554474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F6E86-4B5A-5842-B5EA-178300AF393B}"/>
              </a:ext>
            </a:extLst>
          </p:cNvPr>
          <p:cNvSpPr>
            <a:spLocks noGrp="1"/>
          </p:cNvSpPr>
          <p:nvPr>
            <p:ph type="title"/>
          </p:nvPr>
        </p:nvSpPr>
        <p:spPr>
          <a:xfrm>
            <a:off x="839788" y="365125"/>
            <a:ext cx="10515600" cy="1325563"/>
          </a:xfrm>
          <a:prstGeom prst="rect">
            <a:avLst/>
          </a:prstGeo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EDA9AB5-D822-6748-9A52-EAC1854CD38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D4502E60-DDD2-634F-A036-84407F2697C0}"/>
              </a:ext>
            </a:extLst>
          </p:cNvPr>
          <p:cNvSpPr>
            <a:spLocks noGrp="1"/>
          </p:cNvSpPr>
          <p:nvPr>
            <p:ph sz="half" idx="2"/>
          </p:nvPr>
        </p:nvSpPr>
        <p:spPr>
          <a:xfrm>
            <a:off x="839788" y="2505075"/>
            <a:ext cx="5157787" cy="3684588"/>
          </a:xfrm>
          <a:prstGeom prst="rect">
            <a:avLst/>
          </a:prstGeo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42492765-0550-BC41-9AA9-63622D297BE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110CAD01-06C1-6045-A2F0-FBCF1242880D}"/>
              </a:ext>
            </a:extLst>
          </p:cNvPr>
          <p:cNvSpPr>
            <a:spLocks noGrp="1"/>
          </p:cNvSpPr>
          <p:nvPr>
            <p:ph sz="quarter" idx="4"/>
          </p:nvPr>
        </p:nvSpPr>
        <p:spPr>
          <a:xfrm>
            <a:off x="6172200" y="2505075"/>
            <a:ext cx="5183188" cy="3684588"/>
          </a:xfrm>
          <a:prstGeom prst="rect">
            <a:avLst/>
          </a:prstGeo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FFE1356D-DBE2-5548-88AA-91A3065E2B13}"/>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8" name="Platshållare för sidfot 7">
            <a:extLst>
              <a:ext uri="{FF2B5EF4-FFF2-40B4-BE49-F238E27FC236}">
                <a16:creationId xmlns:a16="http://schemas.microsoft.com/office/drawing/2014/main" id="{18FFC9DF-4AD8-9C49-96CD-ADB5977E8335}"/>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9" name="Platshållare för bildnummer 8">
            <a:extLst>
              <a:ext uri="{FF2B5EF4-FFF2-40B4-BE49-F238E27FC236}">
                <a16:creationId xmlns:a16="http://schemas.microsoft.com/office/drawing/2014/main" id="{504F9F72-C757-F740-82FE-01A7EF8539EA}"/>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6099821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9B755D-19F0-2B4D-992D-F4EE1C256381}"/>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4119F56-B937-EB41-B784-CAA0F804E534}"/>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4" name="Platshållare för sidfot 3">
            <a:extLst>
              <a:ext uri="{FF2B5EF4-FFF2-40B4-BE49-F238E27FC236}">
                <a16:creationId xmlns:a16="http://schemas.microsoft.com/office/drawing/2014/main" id="{C3C2BB69-6264-F44D-8FEA-E1CD06B60654}"/>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5" name="Platshållare för bildnummer 4">
            <a:extLst>
              <a:ext uri="{FF2B5EF4-FFF2-40B4-BE49-F238E27FC236}">
                <a16:creationId xmlns:a16="http://schemas.microsoft.com/office/drawing/2014/main" id="{88078096-84A2-B54C-9FD5-46C623B89D8D}"/>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14389857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1A3F197-869B-4F46-8980-CBD514E95685}"/>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3" name="Platshållare för sidfot 2">
            <a:extLst>
              <a:ext uri="{FF2B5EF4-FFF2-40B4-BE49-F238E27FC236}">
                <a16:creationId xmlns:a16="http://schemas.microsoft.com/office/drawing/2014/main" id="{D0E5E7C6-70FE-3C49-BDEA-5F770036733D}"/>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4" name="Platshållare för bildnummer 3">
            <a:extLst>
              <a:ext uri="{FF2B5EF4-FFF2-40B4-BE49-F238E27FC236}">
                <a16:creationId xmlns:a16="http://schemas.microsoft.com/office/drawing/2014/main" id="{7FCA7EA3-6779-AF42-9D4A-AB5D8D2CE40A}"/>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8594611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AEC61-D07A-7245-BE2E-FEAF3BF590B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61B8529-9609-EE4E-89FB-3DEAB442BE5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B65F38E9-F3E3-E140-A558-6FBB841DD48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218C5142-D4EF-584F-8FAD-F7CAA209EF2A}"/>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6" name="Platshållare för sidfot 5">
            <a:extLst>
              <a:ext uri="{FF2B5EF4-FFF2-40B4-BE49-F238E27FC236}">
                <a16:creationId xmlns:a16="http://schemas.microsoft.com/office/drawing/2014/main" id="{DA3DD222-F5DD-2740-93C9-969341DF4965}"/>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7" name="Platshållare för bildnummer 6">
            <a:extLst>
              <a:ext uri="{FF2B5EF4-FFF2-40B4-BE49-F238E27FC236}">
                <a16:creationId xmlns:a16="http://schemas.microsoft.com/office/drawing/2014/main" id="{31999EF5-6CB0-C74D-B615-DD440E4C57B5}"/>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17224873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26B0FA-D2A0-D34F-95E6-0098A64266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99E6B25-54EF-8841-B0B3-5749D5CEBA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148E064-E06D-3847-909D-6338A75CCF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1D17E04D-D947-194F-9FC6-1D50165E100D}"/>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6" name="Platshållare för sidfot 5">
            <a:extLst>
              <a:ext uri="{FF2B5EF4-FFF2-40B4-BE49-F238E27FC236}">
                <a16:creationId xmlns:a16="http://schemas.microsoft.com/office/drawing/2014/main" id="{10A59EA3-0512-A84F-A6AC-4B40102DEE36}"/>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7" name="Platshållare för bildnummer 6">
            <a:extLst>
              <a:ext uri="{FF2B5EF4-FFF2-40B4-BE49-F238E27FC236}">
                <a16:creationId xmlns:a16="http://schemas.microsoft.com/office/drawing/2014/main" id="{B92EBB4A-7434-B74E-90C8-83CF90DA3DAD}"/>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8105450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6DAD56-DB11-F74A-9C04-ED451EC7DCB7}"/>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8697846-2064-E349-B1CF-52B0652AE774}"/>
              </a:ext>
            </a:extLst>
          </p:cNvPr>
          <p:cNvSpPr>
            <a:spLocks noGrp="1"/>
          </p:cNvSpPr>
          <p:nvPr>
            <p:ph type="body" orient="vert" idx="1"/>
          </p:nvPr>
        </p:nvSpPr>
        <p:spPr>
          <a:xfrm>
            <a:off x="838200" y="1825625"/>
            <a:ext cx="10515600" cy="4351338"/>
          </a:xfrm>
          <a:prstGeom prst="rect">
            <a:avLst/>
          </a:prstGeo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C792EF02-6425-7848-8EC4-DCF6DB361061}"/>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5" name="Platshållare för sidfot 4">
            <a:extLst>
              <a:ext uri="{FF2B5EF4-FFF2-40B4-BE49-F238E27FC236}">
                <a16:creationId xmlns:a16="http://schemas.microsoft.com/office/drawing/2014/main" id="{15981CED-5E04-8C4B-94B3-D813BE09101D}"/>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6" name="Platshållare för bildnummer 5">
            <a:extLst>
              <a:ext uri="{FF2B5EF4-FFF2-40B4-BE49-F238E27FC236}">
                <a16:creationId xmlns:a16="http://schemas.microsoft.com/office/drawing/2014/main" id="{EF780DC2-6BDB-E843-84EC-CBF303CA0535}"/>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17590182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8E13F1-9DEB-BD4F-A083-9F6F6E625459}"/>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FA9C157-7E11-A945-B9D9-D7ACCAB84CEB}"/>
              </a:ext>
            </a:extLst>
          </p:cNvPr>
          <p:cNvSpPr>
            <a:spLocks noGrp="1"/>
          </p:cNvSpPr>
          <p:nvPr>
            <p:ph type="body" orient="vert" idx="1"/>
          </p:nvPr>
        </p:nvSpPr>
        <p:spPr>
          <a:xfrm>
            <a:off x="838200" y="365125"/>
            <a:ext cx="7734300" cy="5811838"/>
          </a:xfrm>
          <a:prstGeom prst="rect">
            <a:avLst/>
          </a:prstGeo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56A92241-DE51-8F40-BDAB-95CA87B5EA72}"/>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5" name="Platshållare för sidfot 4">
            <a:extLst>
              <a:ext uri="{FF2B5EF4-FFF2-40B4-BE49-F238E27FC236}">
                <a16:creationId xmlns:a16="http://schemas.microsoft.com/office/drawing/2014/main" id="{FDC3ED30-93CF-F34E-B343-B677A1121BA7}"/>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6" name="Platshållare för bildnummer 5">
            <a:extLst>
              <a:ext uri="{FF2B5EF4-FFF2-40B4-BE49-F238E27FC236}">
                <a16:creationId xmlns:a16="http://schemas.microsoft.com/office/drawing/2014/main" id="{A9906F27-AEA1-8A41-9D73-8C18259A31EE}"/>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23623057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n">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DC8E98E2-ED2D-1A46-83BF-6EDA25A93EAA}"/>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11519139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ämpa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1D21B40-8A7A-A542-87E1-B40B5748DAF2}"/>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
        <p:nvSpPr>
          <p:cNvPr id="7" name="Rektangel 6">
            <a:extLst>
              <a:ext uri="{FF2B5EF4-FFF2-40B4-BE49-F238E27FC236}">
                <a16:creationId xmlns:a16="http://schemas.microsoft.com/office/drawing/2014/main" id="{E4DBAC3E-7A94-194B-8BA7-EAE33D6C1D44}"/>
              </a:ext>
            </a:extLst>
          </p:cNvPr>
          <p:cNvSpPr/>
          <p:nvPr userDrawn="1"/>
        </p:nvSpPr>
        <p:spPr>
          <a:xfrm>
            <a:off x="0" y="8038"/>
            <a:ext cx="12192000" cy="6849962"/>
          </a:xfrm>
          <a:prstGeom prst="rect">
            <a:avLst/>
          </a:prstGeom>
          <a:solidFill>
            <a:srgbClr val="44752A">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solidFill>
                <a:srgbClr val="FFFFFF"/>
              </a:solidFill>
            </a:endParaRPr>
          </a:p>
        </p:txBody>
      </p:sp>
      <p:grpSp>
        <p:nvGrpSpPr>
          <p:cNvPr id="8" name="Grupp 7">
            <a:extLst>
              <a:ext uri="{FF2B5EF4-FFF2-40B4-BE49-F238E27FC236}">
                <a16:creationId xmlns:a16="http://schemas.microsoft.com/office/drawing/2014/main" id="{EC0F03F2-4293-9C4F-8C88-511277E77CB6}"/>
              </a:ext>
            </a:extLst>
          </p:cNvPr>
          <p:cNvGrpSpPr/>
          <p:nvPr userDrawn="1"/>
        </p:nvGrpSpPr>
        <p:grpSpPr>
          <a:xfrm>
            <a:off x="337265" y="118362"/>
            <a:ext cx="876987" cy="381600"/>
            <a:chOff x="337265" y="118362"/>
            <a:chExt cx="876987" cy="381600"/>
          </a:xfrm>
        </p:grpSpPr>
        <p:pic>
          <p:nvPicPr>
            <p:cNvPr id="9" name="Bildobjekt 8">
              <a:extLst>
                <a:ext uri="{FF2B5EF4-FFF2-40B4-BE49-F238E27FC236}">
                  <a16:creationId xmlns:a16="http://schemas.microsoft.com/office/drawing/2014/main" id="{B068CDBC-7836-7B49-95D7-E55679BDDC2A}"/>
                </a:ext>
              </a:extLst>
            </p:cNvPr>
            <p:cNvPicPr>
              <a:picLocks noChangeAspect="1"/>
            </p:cNvPicPr>
            <p:nvPr/>
          </p:nvPicPr>
          <p:blipFill>
            <a:blip r:embed="rId2"/>
            <a:stretch>
              <a:fillRect/>
            </a:stretch>
          </p:blipFill>
          <p:spPr>
            <a:xfrm>
              <a:off x="764205" y="229921"/>
              <a:ext cx="450047" cy="173967"/>
            </a:xfrm>
            <a:prstGeom prst="rect">
              <a:avLst/>
            </a:prstGeom>
          </p:spPr>
        </p:pic>
        <p:pic>
          <p:nvPicPr>
            <p:cNvPr id="10" name="Bildobjekt 9">
              <a:extLst>
                <a:ext uri="{FF2B5EF4-FFF2-40B4-BE49-F238E27FC236}">
                  <a16:creationId xmlns:a16="http://schemas.microsoft.com/office/drawing/2014/main" id="{32C5F009-4747-1544-BE08-915C4F72A8CB}"/>
                </a:ext>
              </a:extLst>
            </p:cNvPr>
            <p:cNvPicPr>
              <a:picLocks noChangeAspect="1"/>
            </p:cNvPicPr>
            <p:nvPr/>
          </p:nvPicPr>
          <p:blipFill>
            <a:blip r:embed="rId3"/>
            <a:stretch>
              <a:fillRect/>
            </a:stretch>
          </p:blipFill>
          <p:spPr>
            <a:xfrm>
              <a:off x="337265" y="118362"/>
              <a:ext cx="381600" cy="381600"/>
            </a:xfrm>
            <a:prstGeom prst="rect">
              <a:avLst/>
            </a:prstGeom>
          </p:spPr>
        </p:pic>
      </p:grpSp>
    </p:spTree>
    <p:extLst>
      <p:ext uri="{BB962C8B-B14F-4D97-AF65-F5344CB8AC3E}">
        <p14:creationId xmlns:p14="http://schemas.microsoft.com/office/powerpoint/2010/main" val="24446053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er dämpa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1D21B40-8A7A-A542-87E1-B40B5748DAF2}"/>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
        <p:nvSpPr>
          <p:cNvPr id="7" name="Rektangel 6">
            <a:extLst>
              <a:ext uri="{FF2B5EF4-FFF2-40B4-BE49-F238E27FC236}">
                <a16:creationId xmlns:a16="http://schemas.microsoft.com/office/drawing/2014/main" id="{E4DBAC3E-7A94-194B-8BA7-EAE33D6C1D44}"/>
              </a:ext>
            </a:extLst>
          </p:cNvPr>
          <p:cNvSpPr/>
          <p:nvPr userDrawn="1"/>
        </p:nvSpPr>
        <p:spPr>
          <a:xfrm>
            <a:off x="0" y="8038"/>
            <a:ext cx="12192000" cy="6849962"/>
          </a:xfrm>
          <a:prstGeom prst="rect">
            <a:avLst/>
          </a:prstGeom>
          <a:solidFill>
            <a:srgbClr val="44752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solidFill>
                <a:srgbClr val="FFFFFF"/>
              </a:solidFill>
            </a:endParaRPr>
          </a:p>
        </p:txBody>
      </p:sp>
      <p:grpSp>
        <p:nvGrpSpPr>
          <p:cNvPr id="4" name="Grupp 3">
            <a:extLst>
              <a:ext uri="{FF2B5EF4-FFF2-40B4-BE49-F238E27FC236}">
                <a16:creationId xmlns:a16="http://schemas.microsoft.com/office/drawing/2014/main" id="{362095C4-648D-1A4E-B95C-2066C9558FDB}"/>
              </a:ext>
            </a:extLst>
          </p:cNvPr>
          <p:cNvGrpSpPr/>
          <p:nvPr userDrawn="1"/>
        </p:nvGrpSpPr>
        <p:grpSpPr>
          <a:xfrm>
            <a:off x="337265" y="118362"/>
            <a:ext cx="876987" cy="381600"/>
            <a:chOff x="337265" y="118362"/>
            <a:chExt cx="876987" cy="381600"/>
          </a:xfrm>
        </p:grpSpPr>
        <p:pic>
          <p:nvPicPr>
            <p:cNvPr id="5" name="Bildobjekt 4">
              <a:extLst>
                <a:ext uri="{FF2B5EF4-FFF2-40B4-BE49-F238E27FC236}">
                  <a16:creationId xmlns:a16="http://schemas.microsoft.com/office/drawing/2014/main" id="{E00B0C0F-2893-F942-B836-5AC97FCA7892}"/>
                </a:ext>
              </a:extLst>
            </p:cNvPr>
            <p:cNvPicPr>
              <a:picLocks noChangeAspect="1"/>
            </p:cNvPicPr>
            <p:nvPr/>
          </p:nvPicPr>
          <p:blipFill>
            <a:blip r:embed="rId2"/>
            <a:stretch>
              <a:fillRect/>
            </a:stretch>
          </p:blipFill>
          <p:spPr>
            <a:xfrm>
              <a:off x="764205" y="229921"/>
              <a:ext cx="450047" cy="173967"/>
            </a:xfrm>
            <a:prstGeom prst="rect">
              <a:avLst/>
            </a:prstGeom>
          </p:spPr>
        </p:pic>
        <p:pic>
          <p:nvPicPr>
            <p:cNvPr id="8" name="Bildobjekt 7">
              <a:extLst>
                <a:ext uri="{FF2B5EF4-FFF2-40B4-BE49-F238E27FC236}">
                  <a16:creationId xmlns:a16="http://schemas.microsoft.com/office/drawing/2014/main" id="{953F4DF0-EB24-7047-B070-D41FAD3A5EE4}"/>
                </a:ext>
              </a:extLst>
            </p:cNvPr>
            <p:cNvPicPr>
              <a:picLocks noChangeAspect="1"/>
            </p:cNvPicPr>
            <p:nvPr/>
          </p:nvPicPr>
          <p:blipFill>
            <a:blip r:embed="rId3"/>
            <a:stretch>
              <a:fillRect/>
            </a:stretch>
          </p:blipFill>
          <p:spPr>
            <a:xfrm>
              <a:off x="337265" y="118362"/>
              <a:ext cx="381600" cy="381600"/>
            </a:xfrm>
            <a:prstGeom prst="rect">
              <a:avLst/>
            </a:prstGeom>
          </p:spPr>
        </p:pic>
      </p:grpSp>
    </p:spTree>
    <p:extLst>
      <p:ext uri="{BB962C8B-B14F-4D97-AF65-F5344CB8AC3E}">
        <p14:creationId xmlns:p14="http://schemas.microsoft.com/office/powerpoint/2010/main" val="195621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4B1ACB-37C5-A043-A662-28FFC074946D}"/>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3139E5-E32D-9340-8070-F011195767DB}"/>
              </a:ext>
            </a:extLst>
          </p:cNvPr>
          <p:cNvSpPr>
            <a:spLocks noGrp="1"/>
          </p:cNvSpPr>
          <p:nvPr>
            <p:ph sz="half" idx="1"/>
          </p:nvPr>
        </p:nvSpPr>
        <p:spPr>
          <a:xfrm>
            <a:off x="838200" y="1825625"/>
            <a:ext cx="5181600" cy="4351338"/>
          </a:xfrm>
          <a:prstGeom prst="rect">
            <a:avLst/>
          </a:prstGeo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EE09685B-17A3-3447-9BAB-A168B57FEB9F}"/>
              </a:ext>
            </a:extLst>
          </p:cNvPr>
          <p:cNvSpPr>
            <a:spLocks noGrp="1"/>
          </p:cNvSpPr>
          <p:nvPr>
            <p:ph sz="half" idx="2"/>
          </p:nvPr>
        </p:nvSpPr>
        <p:spPr>
          <a:xfrm>
            <a:off x="6172200" y="1825625"/>
            <a:ext cx="5181600" cy="4351338"/>
          </a:xfrm>
          <a:prstGeom prst="rect">
            <a:avLst/>
          </a:prstGeo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C1A7CDB1-B0CE-5547-A754-7023A2B87484}"/>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2021-12-02</a:t>
            </a:fld>
            <a:endParaRPr lang="sv-SE"/>
          </a:p>
        </p:txBody>
      </p:sp>
      <p:sp>
        <p:nvSpPr>
          <p:cNvPr id="6" name="Platshållare för sidfot 5">
            <a:extLst>
              <a:ext uri="{FF2B5EF4-FFF2-40B4-BE49-F238E27FC236}">
                <a16:creationId xmlns:a16="http://schemas.microsoft.com/office/drawing/2014/main" id="{95B97335-499B-BA40-BA25-A828D19DCF58}"/>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365066F-854F-1C4B-8E23-B11FC60B0E1E}"/>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2229481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7E7ED7-6F67-F64F-95E7-0F0B8F9783A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DB8F2AF-02FC-8C47-9C74-2FB3CB0F817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16BD2541-5F84-F240-978F-0083EBC60DAC}"/>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5" name="Platshållare för sidfot 4">
            <a:extLst>
              <a:ext uri="{FF2B5EF4-FFF2-40B4-BE49-F238E27FC236}">
                <a16:creationId xmlns:a16="http://schemas.microsoft.com/office/drawing/2014/main" id="{BF9A3D34-DC0E-0C4E-9C80-82429F1FAE03}"/>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6" name="Platshållare för bildnummer 5">
            <a:extLst>
              <a:ext uri="{FF2B5EF4-FFF2-40B4-BE49-F238E27FC236}">
                <a16:creationId xmlns:a16="http://schemas.microsoft.com/office/drawing/2014/main" id="{BB7F5E55-3F9A-E147-BCAE-06033612734B}"/>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21884620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4B1ACB-37C5-A043-A662-28FFC074946D}"/>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3139E5-E32D-9340-8070-F011195767DB}"/>
              </a:ext>
            </a:extLst>
          </p:cNvPr>
          <p:cNvSpPr>
            <a:spLocks noGrp="1"/>
          </p:cNvSpPr>
          <p:nvPr>
            <p:ph sz="half" idx="1"/>
          </p:nvPr>
        </p:nvSpPr>
        <p:spPr>
          <a:xfrm>
            <a:off x="838200" y="1825625"/>
            <a:ext cx="5181600" cy="4351338"/>
          </a:xfrm>
          <a:prstGeom prst="rect">
            <a:avLst/>
          </a:prstGeo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EE09685B-17A3-3447-9BAB-A168B57FEB9F}"/>
              </a:ext>
            </a:extLst>
          </p:cNvPr>
          <p:cNvSpPr>
            <a:spLocks noGrp="1"/>
          </p:cNvSpPr>
          <p:nvPr>
            <p:ph sz="half" idx="2"/>
          </p:nvPr>
        </p:nvSpPr>
        <p:spPr>
          <a:xfrm>
            <a:off x="6172200" y="1825625"/>
            <a:ext cx="5181600" cy="4351338"/>
          </a:xfrm>
          <a:prstGeom prst="rect">
            <a:avLst/>
          </a:prstGeo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C1A7CDB1-B0CE-5547-A754-7023A2B87484}"/>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6" name="Platshållare för sidfot 5">
            <a:extLst>
              <a:ext uri="{FF2B5EF4-FFF2-40B4-BE49-F238E27FC236}">
                <a16:creationId xmlns:a16="http://schemas.microsoft.com/office/drawing/2014/main" id="{95B97335-499B-BA40-BA25-A828D19DCF58}"/>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7" name="Platshållare för bildnummer 6">
            <a:extLst>
              <a:ext uri="{FF2B5EF4-FFF2-40B4-BE49-F238E27FC236}">
                <a16:creationId xmlns:a16="http://schemas.microsoft.com/office/drawing/2014/main" id="{2365066F-854F-1C4B-8E23-B11FC60B0E1E}"/>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22765601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F6E86-4B5A-5842-B5EA-178300AF393B}"/>
              </a:ext>
            </a:extLst>
          </p:cNvPr>
          <p:cNvSpPr>
            <a:spLocks noGrp="1"/>
          </p:cNvSpPr>
          <p:nvPr>
            <p:ph type="title"/>
          </p:nvPr>
        </p:nvSpPr>
        <p:spPr>
          <a:xfrm>
            <a:off x="839788" y="365125"/>
            <a:ext cx="10515600" cy="1325563"/>
          </a:xfrm>
          <a:prstGeom prst="rect">
            <a:avLst/>
          </a:prstGeo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EDA9AB5-D822-6748-9A52-EAC1854CD38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D4502E60-DDD2-634F-A036-84407F2697C0}"/>
              </a:ext>
            </a:extLst>
          </p:cNvPr>
          <p:cNvSpPr>
            <a:spLocks noGrp="1"/>
          </p:cNvSpPr>
          <p:nvPr>
            <p:ph sz="half" idx="2"/>
          </p:nvPr>
        </p:nvSpPr>
        <p:spPr>
          <a:xfrm>
            <a:off x="839788" y="2505075"/>
            <a:ext cx="5157787" cy="3684588"/>
          </a:xfrm>
          <a:prstGeom prst="rect">
            <a:avLst/>
          </a:prstGeo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42492765-0550-BC41-9AA9-63622D297BE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110CAD01-06C1-6045-A2F0-FBCF1242880D}"/>
              </a:ext>
            </a:extLst>
          </p:cNvPr>
          <p:cNvSpPr>
            <a:spLocks noGrp="1"/>
          </p:cNvSpPr>
          <p:nvPr>
            <p:ph sz="quarter" idx="4"/>
          </p:nvPr>
        </p:nvSpPr>
        <p:spPr>
          <a:xfrm>
            <a:off x="6172200" y="2505075"/>
            <a:ext cx="5183188" cy="3684588"/>
          </a:xfrm>
          <a:prstGeom prst="rect">
            <a:avLst/>
          </a:prstGeo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FFE1356D-DBE2-5548-88AA-91A3065E2B13}"/>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8" name="Platshållare för sidfot 7">
            <a:extLst>
              <a:ext uri="{FF2B5EF4-FFF2-40B4-BE49-F238E27FC236}">
                <a16:creationId xmlns:a16="http://schemas.microsoft.com/office/drawing/2014/main" id="{18FFC9DF-4AD8-9C49-96CD-ADB5977E8335}"/>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9" name="Platshållare för bildnummer 8">
            <a:extLst>
              <a:ext uri="{FF2B5EF4-FFF2-40B4-BE49-F238E27FC236}">
                <a16:creationId xmlns:a16="http://schemas.microsoft.com/office/drawing/2014/main" id="{504F9F72-C757-F740-82FE-01A7EF8539EA}"/>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8495891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9B755D-19F0-2B4D-992D-F4EE1C256381}"/>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4119F56-B937-EB41-B784-CAA0F804E534}"/>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4" name="Platshållare för sidfot 3">
            <a:extLst>
              <a:ext uri="{FF2B5EF4-FFF2-40B4-BE49-F238E27FC236}">
                <a16:creationId xmlns:a16="http://schemas.microsoft.com/office/drawing/2014/main" id="{C3C2BB69-6264-F44D-8FEA-E1CD06B60654}"/>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5" name="Platshållare för bildnummer 4">
            <a:extLst>
              <a:ext uri="{FF2B5EF4-FFF2-40B4-BE49-F238E27FC236}">
                <a16:creationId xmlns:a16="http://schemas.microsoft.com/office/drawing/2014/main" id="{88078096-84A2-B54C-9FD5-46C623B89D8D}"/>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7575973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1A3F197-869B-4F46-8980-CBD514E95685}"/>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3" name="Platshållare för sidfot 2">
            <a:extLst>
              <a:ext uri="{FF2B5EF4-FFF2-40B4-BE49-F238E27FC236}">
                <a16:creationId xmlns:a16="http://schemas.microsoft.com/office/drawing/2014/main" id="{D0E5E7C6-70FE-3C49-BDEA-5F770036733D}"/>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4" name="Platshållare för bildnummer 3">
            <a:extLst>
              <a:ext uri="{FF2B5EF4-FFF2-40B4-BE49-F238E27FC236}">
                <a16:creationId xmlns:a16="http://schemas.microsoft.com/office/drawing/2014/main" id="{7FCA7EA3-6779-AF42-9D4A-AB5D8D2CE40A}"/>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8438241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AEC61-D07A-7245-BE2E-FEAF3BF590B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61B8529-9609-EE4E-89FB-3DEAB442BE5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B65F38E9-F3E3-E140-A558-6FBB841DD48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218C5142-D4EF-584F-8FAD-F7CAA209EF2A}"/>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6" name="Platshållare för sidfot 5">
            <a:extLst>
              <a:ext uri="{FF2B5EF4-FFF2-40B4-BE49-F238E27FC236}">
                <a16:creationId xmlns:a16="http://schemas.microsoft.com/office/drawing/2014/main" id="{DA3DD222-F5DD-2740-93C9-969341DF4965}"/>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7" name="Platshållare för bildnummer 6">
            <a:extLst>
              <a:ext uri="{FF2B5EF4-FFF2-40B4-BE49-F238E27FC236}">
                <a16:creationId xmlns:a16="http://schemas.microsoft.com/office/drawing/2014/main" id="{31999EF5-6CB0-C74D-B615-DD440E4C57B5}"/>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005023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26B0FA-D2A0-D34F-95E6-0098A64266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99E6B25-54EF-8841-B0B3-5749D5CEBA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148E064-E06D-3847-909D-6338A75CCF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1D17E04D-D947-194F-9FC6-1D50165E100D}"/>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6" name="Platshållare för sidfot 5">
            <a:extLst>
              <a:ext uri="{FF2B5EF4-FFF2-40B4-BE49-F238E27FC236}">
                <a16:creationId xmlns:a16="http://schemas.microsoft.com/office/drawing/2014/main" id="{10A59EA3-0512-A84F-A6AC-4B40102DEE36}"/>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7" name="Platshållare för bildnummer 6">
            <a:extLst>
              <a:ext uri="{FF2B5EF4-FFF2-40B4-BE49-F238E27FC236}">
                <a16:creationId xmlns:a16="http://schemas.microsoft.com/office/drawing/2014/main" id="{B92EBB4A-7434-B74E-90C8-83CF90DA3DAD}"/>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27780503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6DAD56-DB11-F74A-9C04-ED451EC7DCB7}"/>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8697846-2064-E349-B1CF-52B0652AE774}"/>
              </a:ext>
            </a:extLst>
          </p:cNvPr>
          <p:cNvSpPr>
            <a:spLocks noGrp="1"/>
          </p:cNvSpPr>
          <p:nvPr>
            <p:ph type="body" orient="vert" idx="1"/>
          </p:nvPr>
        </p:nvSpPr>
        <p:spPr>
          <a:xfrm>
            <a:off x="838200" y="1825625"/>
            <a:ext cx="10515600" cy="4351338"/>
          </a:xfrm>
          <a:prstGeom prst="rect">
            <a:avLst/>
          </a:prstGeo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C792EF02-6425-7848-8EC4-DCF6DB361061}"/>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5" name="Platshållare för sidfot 4">
            <a:extLst>
              <a:ext uri="{FF2B5EF4-FFF2-40B4-BE49-F238E27FC236}">
                <a16:creationId xmlns:a16="http://schemas.microsoft.com/office/drawing/2014/main" id="{15981CED-5E04-8C4B-94B3-D813BE09101D}"/>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6" name="Platshållare för bildnummer 5">
            <a:extLst>
              <a:ext uri="{FF2B5EF4-FFF2-40B4-BE49-F238E27FC236}">
                <a16:creationId xmlns:a16="http://schemas.microsoft.com/office/drawing/2014/main" id="{EF780DC2-6BDB-E843-84EC-CBF303CA0535}"/>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16713263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8E13F1-9DEB-BD4F-A083-9F6F6E625459}"/>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FA9C157-7E11-A945-B9D9-D7ACCAB84CEB}"/>
              </a:ext>
            </a:extLst>
          </p:cNvPr>
          <p:cNvSpPr>
            <a:spLocks noGrp="1"/>
          </p:cNvSpPr>
          <p:nvPr>
            <p:ph type="body" orient="vert" idx="1"/>
          </p:nvPr>
        </p:nvSpPr>
        <p:spPr>
          <a:xfrm>
            <a:off x="838200" y="365125"/>
            <a:ext cx="7734300" cy="5811838"/>
          </a:xfrm>
          <a:prstGeom prst="rect">
            <a:avLst/>
          </a:prstGeo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56A92241-DE51-8F40-BDAB-95CA87B5EA72}"/>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5" name="Platshållare för sidfot 4">
            <a:extLst>
              <a:ext uri="{FF2B5EF4-FFF2-40B4-BE49-F238E27FC236}">
                <a16:creationId xmlns:a16="http://schemas.microsoft.com/office/drawing/2014/main" id="{FDC3ED30-93CF-F34E-B343-B677A1121BA7}"/>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6" name="Platshållare för bildnummer 5">
            <a:extLst>
              <a:ext uri="{FF2B5EF4-FFF2-40B4-BE49-F238E27FC236}">
                <a16:creationId xmlns:a16="http://schemas.microsoft.com/office/drawing/2014/main" id="{A9906F27-AEA1-8A41-9D73-8C18259A31EE}"/>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4266869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n">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DC8E98E2-ED2D-1A46-83BF-6EDA25A93EAA}"/>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72241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F6E86-4B5A-5842-B5EA-178300AF393B}"/>
              </a:ext>
            </a:extLst>
          </p:cNvPr>
          <p:cNvSpPr>
            <a:spLocks noGrp="1"/>
          </p:cNvSpPr>
          <p:nvPr>
            <p:ph type="title"/>
          </p:nvPr>
        </p:nvSpPr>
        <p:spPr>
          <a:xfrm>
            <a:off x="839788" y="365125"/>
            <a:ext cx="10515600" cy="1325563"/>
          </a:xfrm>
          <a:prstGeom prst="rect">
            <a:avLst/>
          </a:prstGeo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EDA9AB5-D822-6748-9A52-EAC1854CD38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D4502E60-DDD2-634F-A036-84407F2697C0}"/>
              </a:ext>
            </a:extLst>
          </p:cNvPr>
          <p:cNvSpPr>
            <a:spLocks noGrp="1"/>
          </p:cNvSpPr>
          <p:nvPr>
            <p:ph sz="half" idx="2"/>
          </p:nvPr>
        </p:nvSpPr>
        <p:spPr>
          <a:xfrm>
            <a:off x="839788" y="2505075"/>
            <a:ext cx="5157787" cy="3684588"/>
          </a:xfrm>
          <a:prstGeom prst="rect">
            <a:avLst/>
          </a:prstGeo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42492765-0550-BC41-9AA9-63622D297BE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110CAD01-06C1-6045-A2F0-FBCF1242880D}"/>
              </a:ext>
            </a:extLst>
          </p:cNvPr>
          <p:cNvSpPr>
            <a:spLocks noGrp="1"/>
          </p:cNvSpPr>
          <p:nvPr>
            <p:ph sz="quarter" idx="4"/>
          </p:nvPr>
        </p:nvSpPr>
        <p:spPr>
          <a:xfrm>
            <a:off x="6172200" y="2505075"/>
            <a:ext cx="5183188" cy="3684588"/>
          </a:xfrm>
          <a:prstGeom prst="rect">
            <a:avLst/>
          </a:prstGeo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FFE1356D-DBE2-5548-88AA-91A3065E2B13}"/>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2021-12-02</a:t>
            </a:fld>
            <a:endParaRPr lang="sv-SE"/>
          </a:p>
        </p:txBody>
      </p:sp>
      <p:sp>
        <p:nvSpPr>
          <p:cNvPr id="8" name="Platshållare för sidfot 7">
            <a:extLst>
              <a:ext uri="{FF2B5EF4-FFF2-40B4-BE49-F238E27FC236}">
                <a16:creationId xmlns:a16="http://schemas.microsoft.com/office/drawing/2014/main" id="{18FFC9DF-4AD8-9C49-96CD-ADB5977E8335}"/>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504F9F72-C757-F740-82FE-01A7EF8539EA}"/>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30237948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ämpa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1D21B40-8A7A-A542-87E1-B40B5748DAF2}"/>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
        <p:nvSpPr>
          <p:cNvPr id="7" name="Rektangel 6">
            <a:extLst>
              <a:ext uri="{FF2B5EF4-FFF2-40B4-BE49-F238E27FC236}">
                <a16:creationId xmlns:a16="http://schemas.microsoft.com/office/drawing/2014/main" id="{E4DBAC3E-7A94-194B-8BA7-EAE33D6C1D44}"/>
              </a:ext>
            </a:extLst>
          </p:cNvPr>
          <p:cNvSpPr/>
          <p:nvPr userDrawn="1"/>
        </p:nvSpPr>
        <p:spPr>
          <a:xfrm>
            <a:off x="0" y="8038"/>
            <a:ext cx="12192000" cy="6849962"/>
          </a:xfrm>
          <a:prstGeom prst="rect">
            <a:avLst/>
          </a:prstGeom>
          <a:solidFill>
            <a:srgbClr val="44752A">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solidFill>
                <a:srgbClr val="FFFFFF"/>
              </a:solidFill>
            </a:endParaRPr>
          </a:p>
        </p:txBody>
      </p:sp>
      <p:grpSp>
        <p:nvGrpSpPr>
          <p:cNvPr id="8" name="Grupp 7">
            <a:extLst>
              <a:ext uri="{FF2B5EF4-FFF2-40B4-BE49-F238E27FC236}">
                <a16:creationId xmlns:a16="http://schemas.microsoft.com/office/drawing/2014/main" id="{EC0F03F2-4293-9C4F-8C88-511277E77CB6}"/>
              </a:ext>
            </a:extLst>
          </p:cNvPr>
          <p:cNvGrpSpPr/>
          <p:nvPr userDrawn="1"/>
        </p:nvGrpSpPr>
        <p:grpSpPr>
          <a:xfrm>
            <a:off x="337265" y="118362"/>
            <a:ext cx="876987" cy="381600"/>
            <a:chOff x="337265" y="118362"/>
            <a:chExt cx="876987" cy="381600"/>
          </a:xfrm>
        </p:grpSpPr>
        <p:pic>
          <p:nvPicPr>
            <p:cNvPr id="9" name="Bildobjekt 8">
              <a:extLst>
                <a:ext uri="{FF2B5EF4-FFF2-40B4-BE49-F238E27FC236}">
                  <a16:creationId xmlns:a16="http://schemas.microsoft.com/office/drawing/2014/main" id="{B068CDBC-7836-7B49-95D7-E55679BDDC2A}"/>
                </a:ext>
              </a:extLst>
            </p:cNvPr>
            <p:cNvPicPr>
              <a:picLocks noChangeAspect="1"/>
            </p:cNvPicPr>
            <p:nvPr/>
          </p:nvPicPr>
          <p:blipFill>
            <a:blip r:embed="rId2"/>
            <a:stretch>
              <a:fillRect/>
            </a:stretch>
          </p:blipFill>
          <p:spPr>
            <a:xfrm>
              <a:off x="764205" y="229921"/>
              <a:ext cx="450047" cy="173967"/>
            </a:xfrm>
            <a:prstGeom prst="rect">
              <a:avLst/>
            </a:prstGeom>
          </p:spPr>
        </p:pic>
        <p:pic>
          <p:nvPicPr>
            <p:cNvPr id="10" name="Bildobjekt 9">
              <a:extLst>
                <a:ext uri="{FF2B5EF4-FFF2-40B4-BE49-F238E27FC236}">
                  <a16:creationId xmlns:a16="http://schemas.microsoft.com/office/drawing/2014/main" id="{32C5F009-4747-1544-BE08-915C4F72A8CB}"/>
                </a:ext>
              </a:extLst>
            </p:cNvPr>
            <p:cNvPicPr>
              <a:picLocks noChangeAspect="1"/>
            </p:cNvPicPr>
            <p:nvPr/>
          </p:nvPicPr>
          <p:blipFill>
            <a:blip r:embed="rId3"/>
            <a:stretch>
              <a:fillRect/>
            </a:stretch>
          </p:blipFill>
          <p:spPr>
            <a:xfrm>
              <a:off x="337265" y="118362"/>
              <a:ext cx="381600" cy="381600"/>
            </a:xfrm>
            <a:prstGeom prst="rect">
              <a:avLst/>
            </a:prstGeom>
          </p:spPr>
        </p:pic>
      </p:grpSp>
    </p:spTree>
    <p:extLst>
      <p:ext uri="{BB962C8B-B14F-4D97-AF65-F5344CB8AC3E}">
        <p14:creationId xmlns:p14="http://schemas.microsoft.com/office/powerpoint/2010/main" val="523879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er dämpa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1D21B40-8A7A-A542-87E1-B40B5748DAF2}"/>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
        <p:nvSpPr>
          <p:cNvPr id="7" name="Rektangel 6">
            <a:extLst>
              <a:ext uri="{FF2B5EF4-FFF2-40B4-BE49-F238E27FC236}">
                <a16:creationId xmlns:a16="http://schemas.microsoft.com/office/drawing/2014/main" id="{E4DBAC3E-7A94-194B-8BA7-EAE33D6C1D44}"/>
              </a:ext>
            </a:extLst>
          </p:cNvPr>
          <p:cNvSpPr/>
          <p:nvPr userDrawn="1"/>
        </p:nvSpPr>
        <p:spPr>
          <a:xfrm>
            <a:off x="0" y="8038"/>
            <a:ext cx="12192000" cy="6849962"/>
          </a:xfrm>
          <a:prstGeom prst="rect">
            <a:avLst/>
          </a:prstGeom>
          <a:solidFill>
            <a:srgbClr val="44752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solidFill>
                <a:srgbClr val="FFFFFF"/>
              </a:solidFill>
            </a:endParaRPr>
          </a:p>
        </p:txBody>
      </p:sp>
      <p:grpSp>
        <p:nvGrpSpPr>
          <p:cNvPr id="4" name="Grupp 3">
            <a:extLst>
              <a:ext uri="{FF2B5EF4-FFF2-40B4-BE49-F238E27FC236}">
                <a16:creationId xmlns:a16="http://schemas.microsoft.com/office/drawing/2014/main" id="{362095C4-648D-1A4E-B95C-2066C9558FDB}"/>
              </a:ext>
            </a:extLst>
          </p:cNvPr>
          <p:cNvGrpSpPr/>
          <p:nvPr userDrawn="1"/>
        </p:nvGrpSpPr>
        <p:grpSpPr>
          <a:xfrm>
            <a:off x="337265" y="118362"/>
            <a:ext cx="876987" cy="381600"/>
            <a:chOff x="337265" y="118362"/>
            <a:chExt cx="876987" cy="381600"/>
          </a:xfrm>
        </p:grpSpPr>
        <p:pic>
          <p:nvPicPr>
            <p:cNvPr id="5" name="Bildobjekt 4">
              <a:extLst>
                <a:ext uri="{FF2B5EF4-FFF2-40B4-BE49-F238E27FC236}">
                  <a16:creationId xmlns:a16="http://schemas.microsoft.com/office/drawing/2014/main" id="{E00B0C0F-2893-F942-B836-5AC97FCA7892}"/>
                </a:ext>
              </a:extLst>
            </p:cNvPr>
            <p:cNvPicPr>
              <a:picLocks noChangeAspect="1"/>
            </p:cNvPicPr>
            <p:nvPr/>
          </p:nvPicPr>
          <p:blipFill>
            <a:blip r:embed="rId2"/>
            <a:stretch>
              <a:fillRect/>
            </a:stretch>
          </p:blipFill>
          <p:spPr>
            <a:xfrm>
              <a:off x="764205" y="229921"/>
              <a:ext cx="450047" cy="173967"/>
            </a:xfrm>
            <a:prstGeom prst="rect">
              <a:avLst/>
            </a:prstGeom>
          </p:spPr>
        </p:pic>
        <p:pic>
          <p:nvPicPr>
            <p:cNvPr id="8" name="Bildobjekt 7">
              <a:extLst>
                <a:ext uri="{FF2B5EF4-FFF2-40B4-BE49-F238E27FC236}">
                  <a16:creationId xmlns:a16="http://schemas.microsoft.com/office/drawing/2014/main" id="{953F4DF0-EB24-7047-B070-D41FAD3A5EE4}"/>
                </a:ext>
              </a:extLst>
            </p:cNvPr>
            <p:cNvPicPr>
              <a:picLocks noChangeAspect="1"/>
            </p:cNvPicPr>
            <p:nvPr/>
          </p:nvPicPr>
          <p:blipFill>
            <a:blip r:embed="rId3"/>
            <a:stretch>
              <a:fillRect/>
            </a:stretch>
          </p:blipFill>
          <p:spPr>
            <a:xfrm>
              <a:off x="337265" y="118362"/>
              <a:ext cx="381600" cy="381600"/>
            </a:xfrm>
            <a:prstGeom prst="rect">
              <a:avLst/>
            </a:prstGeom>
          </p:spPr>
        </p:pic>
      </p:grpSp>
    </p:spTree>
    <p:extLst>
      <p:ext uri="{BB962C8B-B14F-4D97-AF65-F5344CB8AC3E}">
        <p14:creationId xmlns:p14="http://schemas.microsoft.com/office/powerpoint/2010/main" val="12107549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7E7ED7-6F67-F64F-95E7-0F0B8F9783A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DB8F2AF-02FC-8C47-9C74-2FB3CB0F817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16BD2541-5F84-F240-978F-0083EBC60DAC}"/>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5" name="Platshållare för sidfot 4">
            <a:extLst>
              <a:ext uri="{FF2B5EF4-FFF2-40B4-BE49-F238E27FC236}">
                <a16:creationId xmlns:a16="http://schemas.microsoft.com/office/drawing/2014/main" id="{BF9A3D34-DC0E-0C4E-9C80-82429F1FAE03}"/>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6" name="Platshållare för bildnummer 5">
            <a:extLst>
              <a:ext uri="{FF2B5EF4-FFF2-40B4-BE49-F238E27FC236}">
                <a16:creationId xmlns:a16="http://schemas.microsoft.com/office/drawing/2014/main" id="{BB7F5E55-3F9A-E147-BCAE-06033612734B}"/>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29537091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4B1ACB-37C5-A043-A662-28FFC074946D}"/>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3139E5-E32D-9340-8070-F011195767DB}"/>
              </a:ext>
            </a:extLst>
          </p:cNvPr>
          <p:cNvSpPr>
            <a:spLocks noGrp="1"/>
          </p:cNvSpPr>
          <p:nvPr>
            <p:ph sz="half" idx="1"/>
          </p:nvPr>
        </p:nvSpPr>
        <p:spPr>
          <a:xfrm>
            <a:off x="838200" y="1825625"/>
            <a:ext cx="5181600" cy="4351338"/>
          </a:xfrm>
          <a:prstGeom prst="rect">
            <a:avLst/>
          </a:prstGeo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EE09685B-17A3-3447-9BAB-A168B57FEB9F}"/>
              </a:ext>
            </a:extLst>
          </p:cNvPr>
          <p:cNvSpPr>
            <a:spLocks noGrp="1"/>
          </p:cNvSpPr>
          <p:nvPr>
            <p:ph sz="half" idx="2"/>
          </p:nvPr>
        </p:nvSpPr>
        <p:spPr>
          <a:xfrm>
            <a:off x="6172200" y="1825625"/>
            <a:ext cx="5181600" cy="4351338"/>
          </a:xfrm>
          <a:prstGeom prst="rect">
            <a:avLst/>
          </a:prstGeo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C1A7CDB1-B0CE-5547-A754-7023A2B87484}"/>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6" name="Platshållare för sidfot 5">
            <a:extLst>
              <a:ext uri="{FF2B5EF4-FFF2-40B4-BE49-F238E27FC236}">
                <a16:creationId xmlns:a16="http://schemas.microsoft.com/office/drawing/2014/main" id="{95B97335-499B-BA40-BA25-A828D19DCF58}"/>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7" name="Platshållare för bildnummer 6">
            <a:extLst>
              <a:ext uri="{FF2B5EF4-FFF2-40B4-BE49-F238E27FC236}">
                <a16:creationId xmlns:a16="http://schemas.microsoft.com/office/drawing/2014/main" id="{2365066F-854F-1C4B-8E23-B11FC60B0E1E}"/>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8277877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F6E86-4B5A-5842-B5EA-178300AF393B}"/>
              </a:ext>
            </a:extLst>
          </p:cNvPr>
          <p:cNvSpPr>
            <a:spLocks noGrp="1"/>
          </p:cNvSpPr>
          <p:nvPr>
            <p:ph type="title"/>
          </p:nvPr>
        </p:nvSpPr>
        <p:spPr>
          <a:xfrm>
            <a:off x="839788" y="365125"/>
            <a:ext cx="10515600" cy="1325563"/>
          </a:xfrm>
          <a:prstGeom prst="rect">
            <a:avLst/>
          </a:prstGeo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EDA9AB5-D822-6748-9A52-EAC1854CD38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D4502E60-DDD2-634F-A036-84407F2697C0}"/>
              </a:ext>
            </a:extLst>
          </p:cNvPr>
          <p:cNvSpPr>
            <a:spLocks noGrp="1"/>
          </p:cNvSpPr>
          <p:nvPr>
            <p:ph sz="half" idx="2"/>
          </p:nvPr>
        </p:nvSpPr>
        <p:spPr>
          <a:xfrm>
            <a:off x="839788" y="2505075"/>
            <a:ext cx="5157787" cy="3684588"/>
          </a:xfrm>
          <a:prstGeom prst="rect">
            <a:avLst/>
          </a:prstGeo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42492765-0550-BC41-9AA9-63622D297BE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110CAD01-06C1-6045-A2F0-FBCF1242880D}"/>
              </a:ext>
            </a:extLst>
          </p:cNvPr>
          <p:cNvSpPr>
            <a:spLocks noGrp="1"/>
          </p:cNvSpPr>
          <p:nvPr>
            <p:ph sz="quarter" idx="4"/>
          </p:nvPr>
        </p:nvSpPr>
        <p:spPr>
          <a:xfrm>
            <a:off x="6172200" y="2505075"/>
            <a:ext cx="5183188" cy="3684588"/>
          </a:xfrm>
          <a:prstGeom prst="rect">
            <a:avLst/>
          </a:prstGeo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FFE1356D-DBE2-5548-88AA-91A3065E2B13}"/>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8" name="Platshållare för sidfot 7">
            <a:extLst>
              <a:ext uri="{FF2B5EF4-FFF2-40B4-BE49-F238E27FC236}">
                <a16:creationId xmlns:a16="http://schemas.microsoft.com/office/drawing/2014/main" id="{18FFC9DF-4AD8-9C49-96CD-ADB5977E8335}"/>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9" name="Platshållare för bildnummer 8">
            <a:extLst>
              <a:ext uri="{FF2B5EF4-FFF2-40B4-BE49-F238E27FC236}">
                <a16:creationId xmlns:a16="http://schemas.microsoft.com/office/drawing/2014/main" id="{504F9F72-C757-F740-82FE-01A7EF8539EA}"/>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2836530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9B755D-19F0-2B4D-992D-F4EE1C256381}"/>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4119F56-B937-EB41-B784-CAA0F804E534}"/>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4" name="Platshållare för sidfot 3">
            <a:extLst>
              <a:ext uri="{FF2B5EF4-FFF2-40B4-BE49-F238E27FC236}">
                <a16:creationId xmlns:a16="http://schemas.microsoft.com/office/drawing/2014/main" id="{C3C2BB69-6264-F44D-8FEA-E1CD06B60654}"/>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5" name="Platshållare för bildnummer 4">
            <a:extLst>
              <a:ext uri="{FF2B5EF4-FFF2-40B4-BE49-F238E27FC236}">
                <a16:creationId xmlns:a16="http://schemas.microsoft.com/office/drawing/2014/main" id="{88078096-84A2-B54C-9FD5-46C623B89D8D}"/>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7263563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1A3F197-869B-4F46-8980-CBD514E95685}"/>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3" name="Platshållare för sidfot 2">
            <a:extLst>
              <a:ext uri="{FF2B5EF4-FFF2-40B4-BE49-F238E27FC236}">
                <a16:creationId xmlns:a16="http://schemas.microsoft.com/office/drawing/2014/main" id="{D0E5E7C6-70FE-3C49-BDEA-5F770036733D}"/>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4" name="Platshållare för bildnummer 3">
            <a:extLst>
              <a:ext uri="{FF2B5EF4-FFF2-40B4-BE49-F238E27FC236}">
                <a16:creationId xmlns:a16="http://schemas.microsoft.com/office/drawing/2014/main" id="{7FCA7EA3-6779-AF42-9D4A-AB5D8D2CE40A}"/>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19565863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AEC61-D07A-7245-BE2E-FEAF3BF590B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61B8529-9609-EE4E-89FB-3DEAB442BE5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B65F38E9-F3E3-E140-A558-6FBB841DD48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218C5142-D4EF-584F-8FAD-F7CAA209EF2A}"/>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6" name="Platshållare för sidfot 5">
            <a:extLst>
              <a:ext uri="{FF2B5EF4-FFF2-40B4-BE49-F238E27FC236}">
                <a16:creationId xmlns:a16="http://schemas.microsoft.com/office/drawing/2014/main" id="{DA3DD222-F5DD-2740-93C9-969341DF4965}"/>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7" name="Platshållare för bildnummer 6">
            <a:extLst>
              <a:ext uri="{FF2B5EF4-FFF2-40B4-BE49-F238E27FC236}">
                <a16:creationId xmlns:a16="http://schemas.microsoft.com/office/drawing/2014/main" id="{31999EF5-6CB0-C74D-B615-DD440E4C57B5}"/>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25062825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26B0FA-D2A0-D34F-95E6-0098A64266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99E6B25-54EF-8841-B0B3-5749D5CEBA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148E064-E06D-3847-909D-6338A75CCF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1D17E04D-D947-194F-9FC6-1D50165E100D}"/>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6" name="Platshållare för sidfot 5">
            <a:extLst>
              <a:ext uri="{FF2B5EF4-FFF2-40B4-BE49-F238E27FC236}">
                <a16:creationId xmlns:a16="http://schemas.microsoft.com/office/drawing/2014/main" id="{10A59EA3-0512-A84F-A6AC-4B40102DEE36}"/>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7" name="Platshållare för bildnummer 6">
            <a:extLst>
              <a:ext uri="{FF2B5EF4-FFF2-40B4-BE49-F238E27FC236}">
                <a16:creationId xmlns:a16="http://schemas.microsoft.com/office/drawing/2014/main" id="{B92EBB4A-7434-B74E-90C8-83CF90DA3DAD}"/>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11417536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6DAD56-DB11-F74A-9C04-ED451EC7DCB7}"/>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8697846-2064-E349-B1CF-52B0652AE774}"/>
              </a:ext>
            </a:extLst>
          </p:cNvPr>
          <p:cNvSpPr>
            <a:spLocks noGrp="1"/>
          </p:cNvSpPr>
          <p:nvPr>
            <p:ph type="body" orient="vert" idx="1"/>
          </p:nvPr>
        </p:nvSpPr>
        <p:spPr>
          <a:xfrm>
            <a:off x="838200" y="1825625"/>
            <a:ext cx="10515600" cy="4351338"/>
          </a:xfrm>
          <a:prstGeom prst="rect">
            <a:avLst/>
          </a:prstGeo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C792EF02-6425-7848-8EC4-DCF6DB361061}"/>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5" name="Platshållare för sidfot 4">
            <a:extLst>
              <a:ext uri="{FF2B5EF4-FFF2-40B4-BE49-F238E27FC236}">
                <a16:creationId xmlns:a16="http://schemas.microsoft.com/office/drawing/2014/main" id="{15981CED-5E04-8C4B-94B3-D813BE09101D}"/>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6" name="Platshållare för bildnummer 5">
            <a:extLst>
              <a:ext uri="{FF2B5EF4-FFF2-40B4-BE49-F238E27FC236}">
                <a16:creationId xmlns:a16="http://schemas.microsoft.com/office/drawing/2014/main" id="{EF780DC2-6BDB-E843-84EC-CBF303CA0535}"/>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714679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9B755D-19F0-2B4D-992D-F4EE1C256381}"/>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4119F56-B937-EB41-B784-CAA0F804E534}"/>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2021-12-02</a:t>
            </a:fld>
            <a:endParaRPr lang="sv-SE"/>
          </a:p>
        </p:txBody>
      </p:sp>
      <p:sp>
        <p:nvSpPr>
          <p:cNvPr id="4" name="Platshållare för sidfot 3">
            <a:extLst>
              <a:ext uri="{FF2B5EF4-FFF2-40B4-BE49-F238E27FC236}">
                <a16:creationId xmlns:a16="http://schemas.microsoft.com/office/drawing/2014/main" id="{C3C2BB69-6264-F44D-8FEA-E1CD06B60654}"/>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88078096-84A2-B54C-9FD5-46C623B89D8D}"/>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9070604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8E13F1-9DEB-BD4F-A083-9F6F6E625459}"/>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FA9C157-7E11-A945-B9D9-D7ACCAB84CEB}"/>
              </a:ext>
            </a:extLst>
          </p:cNvPr>
          <p:cNvSpPr>
            <a:spLocks noGrp="1"/>
          </p:cNvSpPr>
          <p:nvPr>
            <p:ph type="body" orient="vert" idx="1"/>
          </p:nvPr>
        </p:nvSpPr>
        <p:spPr>
          <a:xfrm>
            <a:off x="838200" y="365125"/>
            <a:ext cx="7734300" cy="5811838"/>
          </a:xfrm>
          <a:prstGeom prst="rect">
            <a:avLst/>
          </a:prstGeo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56A92241-DE51-8F40-BDAB-95CA87B5EA72}"/>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5" name="Platshållare för sidfot 4">
            <a:extLst>
              <a:ext uri="{FF2B5EF4-FFF2-40B4-BE49-F238E27FC236}">
                <a16:creationId xmlns:a16="http://schemas.microsoft.com/office/drawing/2014/main" id="{FDC3ED30-93CF-F34E-B343-B677A1121BA7}"/>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6" name="Platshållare för bildnummer 5">
            <a:extLst>
              <a:ext uri="{FF2B5EF4-FFF2-40B4-BE49-F238E27FC236}">
                <a16:creationId xmlns:a16="http://schemas.microsoft.com/office/drawing/2014/main" id="{A9906F27-AEA1-8A41-9D73-8C18259A31EE}"/>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19048009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en">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DC8E98E2-ED2D-1A46-83BF-6EDA25A93EAA}"/>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8362766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ämpa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1D21B40-8A7A-A542-87E1-B40B5748DAF2}"/>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
        <p:nvSpPr>
          <p:cNvPr id="7" name="Rektangel 6">
            <a:extLst>
              <a:ext uri="{FF2B5EF4-FFF2-40B4-BE49-F238E27FC236}">
                <a16:creationId xmlns:a16="http://schemas.microsoft.com/office/drawing/2014/main" id="{E4DBAC3E-7A94-194B-8BA7-EAE33D6C1D44}"/>
              </a:ext>
            </a:extLst>
          </p:cNvPr>
          <p:cNvSpPr/>
          <p:nvPr userDrawn="1"/>
        </p:nvSpPr>
        <p:spPr>
          <a:xfrm>
            <a:off x="0" y="8038"/>
            <a:ext cx="12192000" cy="6849962"/>
          </a:xfrm>
          <a:prstGeom prst="rect">
            <a:avLst/>
          </a:prstGeom>
          <a:solidFill>
            <a:srgbClr val="44752A">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solidFill>
                <a:srgbClr val="FFFFFF"/>
              </a:solidFill>
            </a:endParaRPr>
          </a:p>
        </p:txBody>
      </p:sp>
      <p:grpSp>
        <p:nvGrpSpPr>
          <p:cNvPr id="8" name="Grupp 7">
            <a:extLst>
              <a:ext uri="{FF2B5EF4-FFF2-40B4-BE49-F238E27FC236}">
                <a16:creationId xmlns:a16="http://schemas.microsoft.com/office/drawing/2014/main" id="{EC0F03F2-4293-9C4F-8C88-511277E77CB6}"/>
              </a:ext>
            </a:extLst>
          </p:cNvPr>
          <p:cNvGrpSpPr/>
          <p:nvPr userDrawn="1"/>
        </p:nvGrpSpPr>
        <p:grpSpPr>
          <a:xfrm>
            <a:off x="337265" y="118362"/>
            <a:ext cx="876987" cy="381600"/>
            <a:chOff x="337265" y="118362"/>
            <a:chExt cx="876987" cy="381600"/>
          </a:xfrm>
        </p:grpSpPr>
        <p:pic>
          <p:nvPicPr>
            <p:cNvPr id="9" name="Bildobjekt 8">
              <a:extLst>
                <a:ext uri="{FF2B5EF4-FFF2-40B4-BE49-F238E27FC236}">
                  <a16:creationId xmlns:a16="http://schemas.microsoft.com/office/drawing/2014/main" id="{B068CDBC-7836-7B49-95D7-E55679BDDC2A}"/>
                </a:ext>
              </a:extLst>
            </p:cNvPr>
            <p:cNvPicPr>
              <a:picLocks noChangeAspect="1"/>
            </p:cNvPicPr>
            <p:nvPr/>
          </p:nvPicPr>
          <p:blipFill>
            <a:blip r:embed="rId2"/>
            <a:stretch>
              <a:fillRect/>
            </a:stretch>
          </p:blipFill>
          <p:spPr>
            <a:xfrm>
              <a:off x="764205" y="229921"/>
              <a:ext cx="450047" cy="173967"/>
            </a:xfrm>
            <a:prstGeom prst="rect">
              <a:avLst/>
            </a:prstGeom>
          </p:spPr>
        </p:pic>
        <p:pic>
          <p:nvPicPr>
            <p:cNvPr id="10" name="Bildobjekt 9">
              <a:extLst>
                <a:ext uri="{FF2B5EF4-FFF2-40B4-BE49-F238E27FC236}">
                  <a16:creationId xmlns:a16="http://schemas.microsoft.com/office/drawing/2014/main" id="{32C5F009-4747-1544-BE08-915C4F72A8CB}"/>
                </a:ext>
              </a:extLst>
            </p:cNvPr>
            <p:cNvPicPr>
              <a:picLocks noChangeAspect="1"/>
            </p:cNvPicPr>
            <p:nvPr/>
          </p:nvPicPr>
          <p:blipFill>
            <a:blip r:embed="rId3"/>
            <a:stretch>
              <a:fillRect/>
            </a:stretch>
          </p:blipFill>
          <p:spPr>
            <a:xfrm>
              <a:off x="337265" y="118362"/>
              <a:ext cx="381600" cy="381600"/>
            </a:xfrm>
            <a:prstGeom prst="rect">
              <a:avLst/>
            </a:prstGeom>
          </p:spPr>
        </p:pic>
      </p:grpSp>
    </p:spTree>
    <p:extLst>
      <p:ext uri="{BB962C8B-B14F-4D97-AF65-F5344CB8AC3E}">
        <p14:creationId xmlns:p14="http://schemas.microsoft.com/office/powerpoint/2010/main" val="9248807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er dämpa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1D21B40-8A7A-A542-87E1-B40B5748DAF2}"/>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
        <p:nvSpPr>
          <p:cNvPr id="7" name="Rektangel 6">
            <a:extLst>
              <a:ext uri="{FF2B5EF4-FFF2-40B4-BE49-F238E27FC236}">
                <a16:creationId xmlns:a16="http://schemas.microsoft.com/office/drawing/2014/main" id="{E4DBAC3E-7A94-194B-8BA7-EAE33D6C1D44}"/>
              </a:ext>
            </a:extLst>
          </p:cNvPr>
          <p:cNvSpPr/>
          <p:nvPr userDrawn="1"/>
        </p:nvSpPr>
        <p:spPr>
          <a:xfrm>
            <a:off x="0" y="8038"/>
            <a:ext cx="12192000" cy="6849962"/>
          </a:xfrm>
          <a:prstGeom prst="rect">
            <a:avLst/>
          </a:prstGeom>
          <a:solidFill>
            <a:srgbClr val="44752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solidFill>
                <a:srgbClr val="FFFFFF"/>
              </a:solidFill>
            </a:endParaRPr>
          </a:p>
        </p:txBody>
      </p:sp>
      <p:grpSp>
        <p:nvGrpSpPr>
          <p:cNvPr id="4" name="Grupp 3">
            <a:extLst>
              <a:ext uri="{FF2B5EF4-FFF2-40B4-BE49-F238E27FC236}">
                <a16:creationId xmlns:a16="http://schemas.microsoft.com/office/drawing/2014/main" id="{362095C4-648D-1A4E-B95C-2066C9558FDB}"/>
              </a:ext>
            </a:extLst>
          </p:cNvPr>
          <p:cNvGrpSpPr/>
          <p:nvPr userDrawn="1"/>
        </p:nvGrpSpPr>
        <p:grpSpPr>
          <a:xfrm>
            <a:off x="337265" y="118362"/>
            <a:ext cx="876987" cy="381600"/>
            <a:chOff x="337265" y="118362"/>
            <a:chExt cx="876987" cy="381600"/>
          </a:xfrm>
        </p:grpSpPr>
        <p:pic>
          <p:nvPicPr>
            <p:cNvPr id="5" name="Bildobjekt 4">
              <a:extLst>
                <a:ext uri="{FF2B5EF4-FFF2-40B4-BE49-F238E27FC236}">
                  <a16:creationId xmlns:a16="http://schemas.microsoft.com/office/drawing/2014/main" id="{E00B0C0F-2893-F942-B836-5AC97FCA7892}"/>
                </a:ext>
              </a:extLst>
            </p:cNvPr>
            <p:cNvPicPr>
              <a:picLocks noChangeAspect="1"/>
            </p:cNvPicPr>
            <p:nvPr/>
          </p:nvPicPr>
          <p:blipFill>
            <a:blip r:embed="rId2"/>
            <a:stretch>
              <a:fillRect/>
            </a:stretch>
          </p:blipFill>
          <p:spPr>
            <a:xfrm>
              <a:off x="764205" y="229921"/>
              <a:ext cx="450047" cy="173967"/>
            </a:xfrm>
            <a:prstGeom prst="rect">
              <a:avLst/>
            </a:prstGeom>
          </p:spPr>
        </p:pic>
        <p:pic>
          <p:nvPicPr>
            <p:cNvPr id="8" name="Bildobjekt 7">
              <a:extLst>
                <a:ext uri="{FF2B5EF4-FFF2-40B4-BE49-F238E27FC236}">
                  <a16:creationId xmlns:a16="http://schemas.microsoft.com/office/drawing/2014/main" id="{953F4DF0-EB24-7047-B070-D41FAD3A5EE4}"/>
                </a:ext>
              </a:extLst>
            </p:cNvPr>
            <p:cNvPicPr>
              <a:picLocks noChangeAspect="1"/>
            </p:cNvPicPr>
            <p:nvPr/>
          </p:nvPicPr>
          <p:blipFill>
            <a:blip r:embed="rId3"/>
            <a:stretch>
              <a:fillRect/>
            </a:stretch>
          </p:blipFill>
          <p:spPr>
            <a:xfrm>
              <a:off x="337265" y="118362"/>
              <a:ext cx="381600" cy="381600"/>
            </a:xfrm>
            <a:prstGeom prst="rect">
              <a:avLst/>
            </a:prstGeom>
          </p:spPr>
        </p:pic>
      </p:grpSp>
    </p:spTree>
    <p:extLst>
      <p:ext uri="{BB962C8B-B14F-4D97-AF65-F5344CB8AC3E}">
        <p14:creationId xmlns:p14="http://schemas.microsoft.com/office/powerpoint/2010/main" val="10594104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7E7ED7-6F67-F64F-95E7-0F0B8F9783A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DB8F2AF-02FC-8C47-9C74-2FB3CB0F817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16BD2541-5F84-F240-978F-0083EBC60DAC}"/>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5" name="Platshållare för sidfot 4">
            <a:extLst>
              <a:ext uri="{FF2B5EF4-FFF2-40B4-BE49-F238E27FC236}">
                <a16:creationId xmlns:a16="http://schemas.microsoft.com/office/drawing/2014/main" id="{BF9A3D34-DC0E-0C4E-9C80-82429F1FAE03}"/>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6" name="Platshållare för bildnummer 5">
            <a:extLst>
              <a:ext uri="{FF2B5EF4-FFF2-40B4-BE49-F238E27FC236}">
                <a16:creationId xmlns:a16="http://schemas.microsoft.com/office/drawing/2014/main" id="{BB7F5E55-3F9A-E147-BCAE-06033612734B}"/>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4591152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4B1ACB-37C5-A043-A662-28FFC074946D}"/>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3139E5-E32D-9340-8070-F011195767DB}"/>
              </a:ext>
            </a:extLst>
          </p:cNvPr>
          <p:cNvSpPr>
            <a:spLocks noGrp="1"/>
          </p:cNvSpPr>
          <p:nvPr>
            <p:ph sz="half" idx="1"/>
          </p:nvPr>
        </p:nvSpPr>
        <p:spPr>
          <a:xfrm>
            <a:off x="838200" y="1825625"/>
            <a:ext cx="5181600" cy="4351338"/>
          </a:xfrm>
          <a:prstGeom prst="rect">
            <a:avLst/>
          </a:prstGeo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EE09685B-17A3-3447-9BAB-A168B57FEB9F}"/>
              </a:ext>
            </a:extLst>
          </p:cNvPr>
          <p:cNvSpPr>
            <a:spLocks noGrp="1"/>
          </p:cNvSpPr>
          <p:nvPr>
            <p:ph sz="half" idx="2"/>
          </p:nvPr>
        </p:nvSpPr>
        <p:spPr>
          <a:xfrm>
            <a:off x="6172200" y="1825625"/>
            <a:ext cx="5181600" cy="4351338"/>
          </a:xfrm>
          <a:prstGeom prst="rect">
            <a:avLst/>
          </a:prstGeo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C1A7CDB1-B0CE-5547-A754-7023A2B87484}"/>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6" name="Platshållare för sidfot 5">
            <a:extLst>
              <a:ext uri="{FF2B5EF4-FFF2-40B4-BE49-F238E27FC236}">
                <a16:creationId xmlns:a16="http://schemas.microsoft.com/office/drawing/2014/main" id="{95B97335-499B-BA40-BA25-A828D19DCF58}"/>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7" name="Platshållare för bildnummer 6">
            <a:extLst>
              <a:ext uri="{FF2B5EF4-FFF2-40B4-BE49-F238E27FC236}">
                <a16:creationId xmlns:a16="http://schemas.microsoft.com/office/drawing/2014/main" id="{2365066F-854F-1C4B-8E23-B11FC60B0E1E}"/>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13630172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F6E86-4B5A-5842-B5EA-178300AF393B}"/>
              </a:ext>
            </a:extLst>
          </p:cNvPr>
          <p:cNvSpPr>
            <a:spLocks noGrp="1"/>
          </p:cNvSpPr>
          <p:nvPr>
            <p:ph type="title"/>
          </p:nvPr>
        </p:nvSpPr>
        <p:spPr>
          <a:xfrm>
            <a:off x="839788" y="365125"/>
            <a:ext cx="10515600" cy="1325563"/>
          </a:xfrm>
          <a:prstGeom prst="rect">
            <a:avLst/>
          </a:prstGeo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EDA9AB5-D822-6748-9A52-EAC1854CD38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D4502E60-DDD2-634F-A036-84407F2697C0}"/>
              </a:ext>
            </a:extLst>
          </p:cNvPr>
          <p:cNvSpPr>
            <a:spLocks noGrp="1"/>
          </p:cNvSpPr>
          <p:nvPr>
            <p:ph sz="half" idx="2"/>
          </p:nvPr>
        </p:nvSpPr>
        <p:spPr>
          <a:xfrm>
            <a:off x="839788" y="2505075"/>
            <a:ext cx="5157787" cy="3684588"/>
          </a:xfrm>
          <a:prstGeom prst="rect">
            <a:avLst/>
          </a:prstGeo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42492765-0550-BC41-9AA9-63622D297BE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110CAD01-06C1-6045-A2F0-FBCF1242880D}"/>
              </a:ext>
            </a:extLst>
          </p:cNvPr>
          <p:cNvSpPr>
            <a:spLocks noGrp="1"/>
          </p:cNvSpPr>
          <p:nvPr>
            <p:ph sz="quarter" idx="4"/>
          </p:nvPr>
        </p:nvSpPr>
        <p:spPr>
          <a:xfrm>
            <a:off x="6172200" y="2505075"/>
            <a:ext cx="5183188" cy="3684588"/>
          </a:xfrm>
          <a:prstGeom prst="rect">
            <a:avLst/>
          </a:prstGeo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FFE1356D-DBE2-5548-88AA-91A3065E2B13}"/>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8" name="Platshållare för sidfot 7">
            <a:extLst>
              <a:ext uri="{FF2B5EF4-FFF2-40B4-BE49-F238E27FC236}">
                <a16:creationId xmlns:a16="http://schemas.microsoft.com/office/drawing/2014/main" id="{18FFC9DF-4AD8-9C49-96CD-ADB5977E8335}"/>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9" name="Platshållare för bildnummer 8">
            <a:extLst>
              <a:ext uri="{FF2B5EF4-FFF2-40B4-BE49-F238E27FC236}">
                <a16:creationId xmlns:a16="http://schemas.microsoft.com/office/drawing/2014/main" id="{504F9F72-C757-F740-82FE-01A7EF8539EA}"/>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15620089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9B755D-19F0-2B4D-992D-F4EE1C256381}"/>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4119F56-B937-EB41-B784-CAA0F804E534}"/>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4" name="Platshållare för sidfot 3">
            <a:extLst>
              <a:ext uri="{FF2B5EF4-FFF2-40B4-BE49-F238E27FC236}">
                <a16:creationId xmlns:a16="http://schemas.microsoft.com/office/drawing/2014/main" id="{C3C2BB69-6264-F44D-8FEA-E1CD06B60654}"/>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5" name="Platshållare för bildnummer 4">
            <a:extLst>
              <a:ext uri="{FF2B5EF4-FFF2-40B4-BE49-F238E27FC236}">
                <a16:creationId xmlns:a16="http://schemas.microsoft.com/office/drawing/2014/main" id="{88078096-84A2-B54C-9FD5-46C623B89D8D}"/>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3031061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1A3F197-869B-4F46-8980-CBD514E95685}"/>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3" name="Platshållare för sidfot 2">
            <a:extLst>
              <a:ext uri="{FF2B5EF4-FFF2-40B4-BE49-F238E27FC236}">
                <a16:creationId xmlns:a16="http://schemas.microsoft.com/office/drawing/2014/main" id="{D0E5E7C6-70FE-3C49-BDEA-5F770036733D}"/>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4" name="Platshållare för bildnummer 3">
            <a:extLst>
              <a:ext uri="{FF2B5EF4-FFF2-40B4-BE49-F238E27FC236}">
                <a16:creationId xmlns:a16="http://schemas.microsoft.com/office/drawing/2014/main" id="{7FCA7EA3-6779-AF42-9D4A-AB5D8D2CE40A}"/>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40901005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AEC61-D07A-7245-BE2E-FEAF3BF590B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61B8529-9609-EE4E-89FB-3DEAB442BE5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B65F38E9-F3E3-E140-A558-6FBB841DD48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218C5142-D4EF-584F-8FAD-F7CAA209EF2A}"/>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6" name="Platshållare för sidfot 5">
            <a:extLst>
              <a:ext uri="{FF2B5EF4-FFF2-40B4-BE49-F238E27FC236}">
                <a16:creationId xmlns:a16="http://schemas.microsoft.com/office/drawing/2014/main" id="{DA3DD222-F5DD-2740-93C9-969341DF4965}"/>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7" name="Platshållare för bildnummer 6">
            <a:extLst>
              <a:ext uri="{FF2B5EF4-FFF2-40B4-BE49-F238E27FC236}">
                <a16:creationId xmlns:a16="http://schemas.microsoft.com/office/drawing/2014/main" id="{31999EF5-6CB0-C74D-B615-DD440E4C57B5}"/>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11564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AEC61-D07A-7245-BE2E-FEAF3BF590B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61B8529-9609-EE4E-89FB-3DEAB442BE5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B65F38E9-F3E3-E140-A558-6FBB841DD48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218C5142-D4EF-584F-8FAD-F7CAA209EF2A}"/>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2021-12-02</a:t>
            </a:fld>
            <a:endParaRPr lang="sv-SE"/>
          </a:p>
        </p:txBody>
      </p:sp>
      <p:sp>
        <p:nvSpPr>
          <p:cNvPr id="6" name="Platshållare för sidfot 5">
            <a:extLst>
              <a:ext uri="{FF2B5EF4-FFF2-40B4-BE49-F238E27FC236}">
                <a16:creationId xmlns:a16="http://schemas.microsoft.com/office/drawing/2014/main" id="{DA3DD222-F5DD-2740-93C9-969341DF4965}"/>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31999EF5-6CB0-C74D-B615-DD440E4C57B5}"/>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36812507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26B0FA-D2A0-D34F-95E6-0098A64266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99E6B25-54EF-8841-B0B3-5749D5CEBA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148E064-E06D-3847-909D-6338A75CCF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1D17E04D-D947-194F-9FC6-1D50165E100D}"/>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6" name="Platshållare för sidfot 5">
            <a:extLst>
              <a:ext uri="{FF2B5EF4-FFF2-40B4-BE49-F238E27FC236}">
                <a16:creationId xmlns:a16="http://schemas.microsoft.com/office/drawing/2014/main" id="{10A59EA3-0512-A84F-A6AC-4B40102DEE36}"/>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7" name="Platshållare för bildnummer 6">
            <a:extLst>
              <a:ext uri="{FF2B5EF4-FFF2-40B4-BE49-F238E27FC236}">
                <a16:creationId xmlns:a16="http://schemas.microsoft.com/office/drawing/2014/main" id="{B92EBB4A-7434-B74E-90C8-83CF90DA3DAD}"/>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2198251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6DAD56-DB11-F74A-9C04-ED451EC7DCB7}"/>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8697846-2064-E349-B1CF-52B0652AE774}"/>
              </a:ext>
            </a:extLst>
          </p:cNvPr>
          <p:cNvSpPr>
            <a:spLocks noGrp="1"/>
          </p:cNvSpPr>
          <p:nvPr>
            <p:ph type="body" orient="vert" idx="1"/>
          </p:nvPr>
        </p:nvSpPr>
        <p:spPr>
          <a:xfrm>
            <a:off x="838200" y="1825625"/>
            <a:ext cx="10515600" cy="4351338"/>
          </a:xfrm>
          <a:prstGeom prst="rect">
            <a:avLst/>
          </a:prstGeo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C792EF02-6425-7848-8EC4-DCF6DB361061}"/>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5" name="Platshållare för sidfot 4">
            <a:extLst>
              <a:ext uri="{FF2B5EF4-FFF2-40B4-BE49-F238E27FC236}">
                <a16:creationId xmlns:a16="http://schemas.microsoft.com/office/drawing/2014/main" id="{15981CED-5E04-8C4B-94B3-D813BE09101D}"/>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6" name="Platshållare för bildnummer 5">
            <a:extLst>
              <a:ext uri="{FF2B5EF4-FFF2-40B4-BE49-F238E27FC236}">
                <a16:creationId xmlns:a16="http://schemas.microsoft.com/office/drawing/2014/main" id="{EF780DC2-6BDB-E843-84EC-CBF303CA0535}"/>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14337867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8E13F1-9DEB-BD4F-A083-9F6F6E625459}"/>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FA9C157-7E11-A945-B9D9-D7ACCAB84CEB}"/>
              </a:ext>
            </a:extLst>
          </p:cNvPr>
          <p:cNvSpPr>
            <a:spLocks noGrp="1"/>
          </p:cNvSpPr>
          <p:nvPr>
            <p:ph type="body" orient="vert" idx="1"/>
          </p:nvPr>
        </p:nvSpPr>
        <p:spPr>
          <a:xfrm>
            <a:off x="838200" y="365125"/>
            <a:ext cx="7734300" cy="5811838"/>
          </a:xfrm>
          <a:prstGeom prst="rect">
            <a:avLst/>
          </a:prstGeo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56A92241-DE51-8F40-BDAB-95CA87B5EA72}"/>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solidFill>
                  <a:srgbClr val="000000"/>
                </a:solidFill>
              </a:rPr>
              <a:pPr/>
              <a:t>2021-12-02</a:t>
            </a:fld>
            <a:endParaRPr lang="sv-SE">
              <a:solidFill>
                <a:srgbClr val="000000"/>
              </a:solidFill>
            </a:endParaRPr>
          </a:p>
        </p:txBody>
      </p:sp>
      <p:sp>
        <p:nvSpPr>
          <p:cNvPr id="5" name="Platshållare för sidfot 4">
            <a:extLst>
              <a:ext uri="{FF2B5EF4-FFF2-40B4-BE49-F238E27FC236}">
                <a16:creationId xmlns:a16="http://schemas.microsoft.com/office/drawing/2014/main" id="{FDC3ED30-93CF-F34E-B343-B677A1121BA7}"/>
              </a:ext>
            </a:extLst>
          </p:cNvPr>
          <p:cNvSpPr>
            <a:spLocks noGrp="1"/>
          </p:cNvSpPr>
          <p:nvPr>
            <p:ph type="ftr" sz="quarter" idx="11"/>
          </p:nvPr>
        </p:nvSpPr>
        <p:spPr>
          <a:xfrm>
            <a:off x="4038600" y="6356350"/>
            <a:ext cx="4114800" cy="365125"/>
          </a:xfrm>
          <a:prstGeom prst="rect">
            <a:avLst/>
          </a:prstGeom>
        </p:spPr>
        <p:txBody>
          <a:bodyPr/>
          <a:lstStyle/>
          <a:p>
            <a:endParaRPr lang="sv-SE">
              <a:solidFill>
                <a:srgbClr val="000000"/>
              </a:solidFill>
            </a:endParaRPr>
          </a:p>
        </p:txBody>
      </p:sp>
      <p:sp>
        <p:nvSpPr>
          <p:cNvPr id="6" name="Platshållare för bildnummer 5">
            <a:extLst>
              <a:ext uri="{FF2B5EF4-FFF2-40B4-BE49-F238E27FC236}">
                <a16:creationId xmlns:a16="http://schemas.microsoft.com/office/drawing/2014/main" id="{A9906F27-AEA1-8A41-9D73-8C18259A31EE}"/>
              </a:ext>
            </a:extLst>
          </p:cNvPr>
          <p:cNvSpPr>
            <a:spLocks noGrp="1"/>
          </p:cNvSpPr>
          <p:nvPr>
            <p:ph type="sldNum" sz="quarter" idx="12"/>
          </p:nvPr>
        </p:nvSpPr>
        <p:spPr/>
        <p:txBody>
          <a:body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1962516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26B0FA-D2A0-D34F-95E6-0098A64266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99E6B25-54EF-8841-B0B3-5749D5CEBA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148E064-E06D-3847-909D-6338A75CCF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1D17E04D-D947-194F-9FC6-1D50165E100D}"/>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2021-12-02</a:t>
            </a:fld>
            <a:endParaRPr lang="sv-SE"/>
          </a:p>
        </p:txBody>
      </p:sp>
      <p:sp>
        <p:nvSpPr>
          <p:cNvPr id="6" name="Platshållare för sidfot 5">
            <a:extLst>
              <a:ext uri="{FF2B5EF4-FFF2-40B4-BE49-F238E27FC236}">
                <a16:creationId xmlns:a16="http://schemas.microsoft.com/office/drawing/2014/main" id="{10A59EA3-0512-A84F-A6AC-4B40102DEE3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B92EBB4A-7434-B74E-90C8-83CF90DA3DAD}"/>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39666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6.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 name="Grupp 13">
            <a:extLst>
              <a:ext uri="{FF2B5EF4-FFF2-40B4-BE49-F238E27FC236}">
                <a16:creationId xmlns:a16="http://schemas.microsoft.com/office/drawing/2014/main" id="{3D797A17-8C43-5943-A7C3-19D4A24B309D}"/>
              </a:ext>
            </a:extLst>
          </p:cNvPr>
          <p:cNvGrpSpPr/>
          <p:nvPr userDrawn="1"/>
        </p:nvGrpSpPr>
        <p:grpSpPr>
          <a:xfrm>
            <a:off x="0" y="-890"/>
            <a:ext cx="12192000" cy="617730"/>
            <a:chOff x="0" y="-890"/>
            <a:chExt cx="12192000" cy="617730"/>
          </a:xfrm>
        </p:grpSpPr>
        <p:grpSp>
          <p:nvGrpSpPr>
            <p:cNvPr id="15" name="Grupp 14">
              <a:extLst>
                <a:ext uri="{FF2B5EF4-FFF2-40B4-BE49-F238E27FC236}">
                  <a16:creationId xmlns:a16="http://schemas.microsoft.com/office/drawing/2014/main" id="{36E74EDC-80E6-1548-9B01-BDDA2F26A518}"/>
                </a:ext>
              </a:extLst>
            </p:cNvPr>
            <p:cNvGrpSpPr/>
            <p:nvPr/>
          </p:nvGrpSpPr>
          <p:grpSpPr>
            <a:xfrm>
              <a:off x="0" y="-890"/>
              <a:ext cx="12192000" cy="617730"/>
              <a:chOff x="0" y="1861637"/>
              <a:chExt cx="12192000" cy="617730"/>
            </a:xfrm>
          </p:grpSpPr>
          <p:pic>
            <p:nvPicPr>
              <p:cNvPr id="19" name="Bildobjekt 18">
                <a:extLst>
                  <a:ext uri="{FF2B5EF4-FFF2-40B4-BE49-F238E27FC236}">
                    <a16:creationId xmlns:a16="http://schemas.microsoft.com/office/drawing/2014/main" id="{A002ECBC-ED36-DE4E-83BA-B02C3F4C6569}"/>
                  </a:ext>
                </a:extLst>
              </p:cNvPr>
              <p:cNvPicPr>
                <a:picLocks noChangeAspect="1"/>
              </p:cNvPicPr>
              <p:nvPr/>
            </p:nvPicPr>
            <p:blipFill rotWithShape="1">
              <a:blip r:embed="rId13">
                <a:extLst>
                  <a:ext uri="{28A0092B-C50C-407E-A947-70E740481C1C}">
                    <a14:useLocalDpi xmlns:a14="http://schemas.microsoft.com/office/drawing/2010/main" val="0"/>
                  </a:ext>
                </a:extLst>
              </a:blip>
              <a:srcRect t="21875" b="73058"/>
              <a:stretch/>
            </p:blipFill>
            <p:spPr>
              <a:xfrm>
                <a:off x="0" y="1861637"/>
                <a:ext cx="12192000" cy="617730"/>
              </a:xfrm>
              <a:prstGeom prst="rect">
                <a:avLst/>
              </a:prstGeom>
            </p:spPr>
          </p:pic>
          <p:sp>
            <p:nvSpPr>
              <p:cNvPr id="20" name="Rektangel 19">
                <a:extLst>
                  <a:ext uri="{FF2B5EF4-FFF2-40B4-BE49-F238E27FC236}">
                    <a16:creationId xmlns:a16="http://schemas.microsoft.com/office/drawing/2014/main" id="{CDD30940-1EB7-0D4D-A3D2-B4B205233DEE}"/>
                  </a:ext>
                </a:extLst>
              </p:cNvPr>
              <p:cNvSpPr/>
              <p:nvPr/>
            </p:nvSpPr>
            <p:spPr>
              <a:xfrm>
                <a:off x="0" y="1861637"/>
                <a:ext cx="12192000" cy="617730"/>
              </a:xfrm>
              <a:prstGeom prst="rect">
                <a:avLst/>
              </a:prstGeom>
              <a:solidFill>
                <a:srgbClr val="44752A">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grpSp>
          <p:nvGrpSpPr>
            <p:cNvPr id="16" name="Grupp 15">
              <a:extLst>
                <a:ext uri="{FF2B5EF4-FFF2-40B4-BE49-F238E27FC236}">
                  <a16:creationId xmlns:a16="http://schemas.microsoft.com/office/drawing/2014/main" id="{1877B340-36E8-5E4F-96B0-6C875EDC7BE0}"/>
                </a:ext>
              </a:extLst>
            </p:cNvPr>
            <p:cNvGrpSpPr/>
            <p:nvPr/>
          </p:nvGrpSpPr>
          <p:grpSpPr>
            <a:xfrm>
              <a:off x="337265" y="118362"/>
              <a:ext cx="876987" cy="381600"/>
              <a:chOff x="337265" y="118362"/>
              <a:chExt cx="876987" cy="381600"/>
            </a:xfrm>
          </p:grpSpPr>
          <p:pic>
            <p:nvPicPr>
              <p:cNvPr id="17" name="Bildobjekt 16">
                <a:extLst>
                  <a:ext uri="{FF2B5EF4-FFF2-40B4-BE49-F238E27FC236}">
                    <a16:creationId xmlns:a16="http://schemas.microsoft.com/office/drawing/2014/main" id="{1810E9A8-820A-034C-85F6-8A07CB14DAA5}"/>
                  </a:ext>
                </a:extLst>
              </p:cNvPr>
              <p:cNvPicPr>
                <a:picLocks noChangeAspect="1"/>
              </p:cNvPicPr>
              <p:nvPr/>
            </p:nvPicPr>
            <p:blipFill>
              <a:blip r:embed="rId14"/>
              <a:stretch>
                <a:fillRect/>
              </a:stretch>
            </p:blipFill>
            <p:spPr>
              <a:xfrm>
                <a:off x="764205" y="229921"/>
                <a:ext cx="450047" cy="173967"/>
              </a:xfrm>
              <a:prstGeom prst="rect">
                <a:avLst/>
              </a:prstGeom>
            </p:spPr>
          </p:pic>
          <p:pic>
            <p:nvPicPr>
              <p:cNvPr id="18" name="Bildobjekt 17">
                <a:extLst>
                  <a:ext uri="{FF2B5EF4-FFF2-40B4-BE49-F238E27FC236}">
                    <a16:creationId xmlns:a16="http://schemas.microsoft.com/office/drawing/2014/main" id="{B52585EE-FDFD-7645-9A8E-A637F2FCCB17}"/>
                  </a:ext>
                </a:extLst>
              </p:cNvPr>
              <p:cNvPicPr>
                <a:picLocks noChangeAspect="1"/>
              </p:cNvPicPr>
              <p:nvPr/>
            </p:nvPicPr>
            <p:blipFill>
              <a:blip r:embed="rId15"/>
              <a:stretch>
                <a:fillRect/>
              </a:stretch>
            </p:blipFill>
            <p:spPr>
              <a:xfrm>
                <a:off x="337265" y="118362"/>
                <a:ext cx="381600" cy="381600"/>
              </a:xfrm>
              <a:prstGeom prst="rect">
                <a:avLst/>
              </a:prstGeom>
            </p:spPr>
          </p:pic>
        </p:grpSp>
      </p:grpSp>
      <p:sp>
        <p:nvSpPr>
          <p:cNvPr id="6" name="Platshållare för bildnummer 5">
            <a:extLst>
              <a:ext uri="{FF2B5EF4-FFF2-40B4-BE49-F238E27FC236}">
                <a16:creationId xmlns:a16="http://schemas.microsoft.com/office/drawing/2014/main" id="{8D2A6402-6581-F243-915D-0036FA261BCE}"/>
              </a:ext>
            </a:extLst>
          </p:cNvPr>
          <p:cNvSpPr>
            <a:spLocks noGrp="1"/>
          </p:cNvSpPr>
          <p:nvPr>
            <p:ph type="sldNum" sz="quarter" idx="4"/>
          </p:nvPr>
        </p:nvSpPr>
        <p:spPr>
          <a:xfrm>
            <a:off x="9113440" y="134342"/>
            <a:ext cx="2743200" cy="365125"/>
          </a:xfrm>
          <a:prstGeom prst="rect">
            <a:avLst/>
          </a:prstGeom>
        </p:spPr>
        <p:txBody>
          <a:bodyPr vert="horz" lIns="0" tIns="0" rIns="0" bIns="0" rtlCol="0" anchor="ctr"/>
          <a:lstStyle>
            <a:lvl1pPr algn="r">
              <a:defRPr sz="1200">
                <a:solidFill>
                  <a:schemeClr val="bg1"/>
                </a:solidFill>
              </a:defRPr>
            </a:lvl1pPr>
          </a:lstStyle>
          <a:p>
            <a:fld id="{CE7D94CD-C7C3-3041-A8F2-C56481C60EAE}" type="slidenum">
              <a:rPr lang="sv-SE" smtClean="0"/>
              <a:pPr/>
              <a:t>‹#›</a:t>
            </a:fld>
            <a:endParaRPr lang="sv-SE"/>
          </a:p>
        </p:txBody>
      </p:sp>
    </p:spTree>
    <p:extLst>
      <p:ext uri="{BB962C8B-B14F-4D97-AF65-F5344CB8AC3E}">
        <p14:creationId xmlns:p14="http://schemas.microsoft.com/office/powerpoint/2010/main" val="86276623"/>
      </p:ext>
    </p:extLst>
  </p:cSld>
  <p:clrMap bg1="lt1" tx1="dk1" bg2="lt2" tx2="dk2" accent1="accent1" accent2="accent2" accent3="accent3" accent4="accent4" accent5="accent5" accent6="accent6" hlink="hlink" folHlink="folHlink"/>
  <p:sldLayoutIdLst>
    <p:sldLayoutId id="2147484372" r:id="rId1"/>
    <p:sldLayoutId id="2147484366" r:id="rId2"/>
    <p:sldLayoutId id="2147484367" r:id="rId3"/>
    <p:sldLayoutId id="2147484368" r:id="rId4"/>
    <p:sldLayoutId id="2147484369" r:id="rId5"/>
    <p:sldLayoutId id="2147484370" r:id="rId6"/>
    <p:sldLayoutId id="2147484371" r:id="rId7"/>
    <p:sldLayoutId id="2147484373" r:id="rId8"/>
    <p:sldLayoutId id="2147484374" r:id="rId9"/>
    <p:sldLayoutId id="2147484375" r:id="rId10"/>
    <p:sldLayoutId id="21474843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p15:clr>
            <a:srgbClr val="F26B43"/>
          </p15:clr>
        </p15:guide>
        <p15:guide id="2" pos="483">
          <p15:clr>
            <a:srgbClr val="F26B43"/>
          </p15:clr>
        </p15:guide>
        <p15:guide id="3" pos="7197">
          <p15:clr>
            <a:srgbClr val="F26B43"/>
          </p15:clr>
        </p15:guide>
        <p15:guide id="4" orient="horz" pos="7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A002ECBC-ED36-DE4E-83BA-B02C3F4C6569}"/>
              </a:ext>
            </a:extLst>
          </p:cNvPr>
          <p:cNvPicPr>
            <a:picLocks noChangeAspect="1"/>
          </p:cNvPicPr>
          <p:nvPr/>
        </p:nvPicPr>
        <p:blipFill rotWithShape="1">
          <a:blip r:embed="rId14">
            <a:extLst>
              <a:ext uri="{28A0092B-C50C-407E-A947-70E740481C1C}">
                <a14:useLocalDpi xmlns:a14="http://schemas.microsoft.com/office/drawing/2010/main" val="0"/>
              </a:ext>
            </a:extLst>
          </a:blip>
          <a:srcRect t="26797" b="16942"/>
          <a:stretch/>
        </p:blipFill>
        <p:spPr>
          <a:xfrm>
            <a:off x="0" y="-890"/>
            <a:ext cx="12192000" cy="6858890"/>
          </a:xfrm>
          <a:prstGeom prst="rect">
            <a:avLst/>
          </a:prstGeom>
        </p:spPr>
      </p:pic>
      <p:sp>
        <p:nvSpPr>
          <p:cNvPr id="6" name="Platshållare för bildnummer 5">
            <a:extLst>
              <a:ext uri="{FF2B5EF4-FFF2-40B4-BE49-F238E27FC236}">
                <a16:creationId xmlns:a16="http://schemas.microsoft.com/office/drawing/2014/main" id="{8D2A6402-6581-F243-915D-0036FA261BCE}"/>
              </a:ext>
            </a:extLst>
          </p:cNvPr>
          <p:cNvSpPr>
            <a:spLocks noGrp="1"/>
          </p:cNvSpPr>
          <p:nvPr>
            <p:ph type="sldNum" sz="quarter" idx="4"/>
          </p:nvPr>
        </p:nvSpPr>
        <p:spPr>
          <a:xfrm>
            <a:off x="9113440" y="134342"/>
            <a:ext cx="2743200" cy="365125"/>
          </a:xfrm>
          <a:prstGeom prst="rect">
            <a:avLst/>
          </a:prstGeom>
        </p:spPr>
        <p:txBody>
          <a:bodyPr vert="horz" lIns="0" tIns="0" rIns="0" bIns="0" rtlCol="0" anchor="ctr"/>
          <a:lstStyle>
            <a:lvl1pPr algn="r">
              <a:defRPr sz="1200">
                <a:solidFill>
                  <a:schemeClr val="bg1"/>
                </a:solidFill>
              </a:defRPr>
            </a:lvl1pPr>
          </a:lstStyle>
          <a:p>
            <a:fld id="{CE7D94CD-C7C3-3041-A8F2-C56481C60EAE}" type="slidenum">
              <a:rPr lang="sv-SE" smtClean="0"/>
              <a:pPr/>
              <a:t>‹#›</a:t>
            </a:fld>
            <a:endParaRPr lang="sv-SE"/>
          </a:p>
        </p:txBody>
      </p:sp>
    </p:spTree>
    <p:extLst>
      <p:ext uri="{BB962C8B-B14F-4D97-AF65-F5344CB8AC3E}">
        <p14:creationId xmlns:p14="http://schemas.microsoft.com/office/powerpoint/2010/main" val="3680030482"/>
      </p:ext>
    </p:extLst>
  </p:cSld>
  <p:clrMap bg1="lt1" tx1="dk1" bg2="lt2" tx2="dk2" accent1="accent1" accent2="accent2" accent3="accent3" accent4="accent4" accent5="accent5" accent6="accent6" hlink="hlink" folHlink="folHlink"/>
  <p:sldLayoutIdLst>
    <p:sldLayoutId id="2147484355" r:id="rId1"/>
    <p:sldLayoutId id="2147484354" r:id="rId2"/>
    <p:sldLayoutId id="2147484377"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userDrawn="1">
          <p15:clr>
            <a:srgbClr val="F26B43"/>
          </p15:clr>
        </p15:guide>
        <p15:guide id="2" pos="483" userDrawn="1">
          <p15:clr>
            <a:srgbClr val="F26B43"/>
          </p15:clr>
        </p15:guide>
        <p15:guide id="3" pos="7197" userDrawn="1">
          <p15:clr>
            <a:srgbClr val="F26B43"/>
          </p15:clr>
        </p15:guide>
        <p15:guide id="4" orient="horz" pos="79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Bildobjekt 15">
            <a:extLst>
              <a:ext uri="{FF2B5EF4-FFF2-40B4-BE49-F238E27FC236}">
                <a16:creationId xmlns:a16="http://schemas.microsoft.com/office/drawing/2014/main" id="{A45036BB-515C-D541-847C-26C9476CAED7}"/>
              </a:ext>
            </a:extLst>
          </p:cNvPr>
          <p:cNvPicPr>
            <a:picLocks noChangeAspect="1"/>
          </p:cNvPicPr>
          <p:nvPr userDrawn="1"/>
        </p:nvPicPr>
        <p:blipFill>
          <a:blip r:embed="rId13">
            <a:extLst>
              <a:ext uri="{28A0092B-C50C-407E-A947-70E740481C1C}">
                <a14:useLocalDpi xmlns:a14="http://schemas.microsoft.com/office/drawing/2010/main" val="0"/>
              </a:ext>
            </a:extLst>
          </a:blip>
          <a:srcRect l="7104" t="7104" b="-2"/>
          <a:stretch>
            <a:fillRect/>
          </a:stretch>
        </p:blipFill>
        <p:spPr bwMode="auto">
          <a:xfrm>
            <a:off x="0" y="1"/>
            <a:ext cx="12192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descr="logo_hfs.pdf">
            <a:extLst>
              <a:ext uri="{FF2B5EF4-FFF2-40B4-BE49-F238E27FC236}">
                <a16:creationId xmlns:a16="http://schemas.microsoft.com/office/drawing/2014/main" id="{BB456671-A8DB-A645-89DA-2C36A85831CD}"/>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27381" y="154733"/>
            <a:ext cx="1440160" cy="510111"/>
          </a:xfrm>
          <a:prstGeom prst="rect">
            <a:avLst/>
          </a:prstGeom>
          <a:effectLst>
            <a:glow rad="838200">
              <a:srgbClr val="FFEB3C">
                <a:alpha val="38000"/>
              </a:srgbClr>
            </a:glow>
          </a:effectLst>
        </p:spPr>
      </p:pic>
      <p:pic>
        <p:nvPicPr>
          <p:cNvPr id="1028" name="Bildobjekt 12" descr="HFS-utskrivet.vit-01.psd">
            <a:extLst>
              <a:ext uri="{FF2B5EF4-FFF2-40B4-BE49-F238E27FC236}">
                <a16:creationId xmlns:a16="http://schemas.microsoft.com/office/drawing/2014/main" id="{09AB9B57-07BD-EA43-A797-98EB5BF7421C}"/>
              </a:ext>
            </a:extLst>
          </p:cNvPr>
          <p:cNvPicPr>
            <a:picLocks noChangeAspect="1"/>
          </p:cNvPicPr>
          <p:nvPr userDrawn="1"/>
        </p:nvPicPr>
        <p:blipFill>
          <a:blip r:embed="rId15">
            <a:extLst>
              <a:ext uri="{28A0092B-C50C-407E-A947-70E740481C1C}">
                <a14:useLocalDpi xmlns:a14="http://schemas.microsoft.com/office/drawing/2010/main" val="0"/>
              </a:ext>
            </a:extLst>
          </a:blip>
          <a:srcRect r="11752" b="-15848"/>
          <a:stretch>
            <a:fillRect/>
          </a:stretch>
        </p:blipFill>
        <p:spPr bwMode="auto">
          <a:xfrm>
            <a:off x="6932085" y="549276"/>
            <a:ext cx="4828116"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ktangel 14">
            <a:extLst>
              <a:ext uri="{FF2B5EF4-FFF2-40B4-BE49-F238E27FC236}">
                <a16:creationId xmlns:a16="http://schemas.microsoft.com/office/drawing/2014/main" id="{3FE33DB4-A2AD-8D42-A2F7-FED1C7D9E1A5}"/>
              </a:ext>
            </a:extLst>
          </p:cNvPr>
          <p:cNvSpPr/>
          <p:nvPr userDrawn="1"/>
        </p:nvSpPr>
        <p:spPr>
          <a:xfrm>
            <a:off x="0" y="836613"/>
            <a:ext cx="12192000" cy="6121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spTree>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A002ECBC-ED36-DE4E-83BA-B02C3F4C6569}"/>
              </a:ext>
            </a:extLst>
          </p:cNvPr>
          <p:cNvPicPr>
            <a:picLocks noChangeAspect="1"/>
          </p:cNvPicPr>
          <p:nvPr/>
        </p:nvPicPr>
        <p:blipFill rotWithShape="1">
          <a:blip r:embed="rId14">
            <a:extLst>
              <a:ext uri="{28A0092B-C50C-407E-A947-70E740481C1C}">
                <a14:useLocalDpi xmlns:a14="http://schemas.microsoft.com/office/drawing/2010/main" val="0"/>
              </a:ext>
            </a:extLst>
          </a:blip>
          <a:srcRect t="26797" b="16942"/>
          <a:stretch/>
        </p:blipFill>
        <p:spPr>
          <a:xfrm>
            <a:off x="0" y="-890"/>
            <a:ext cx="12192000" cy="6858890"/>
          </a:xfrm>
          <a:prstGeom prst="rect">
            <a:avLst/>
          </a:prstGeom>
        </p:spPr>
      </p:pic>
      <p:sp>
        <p:nvSpPr>
          <p:cNvPr id="6" name="Platshållare för bildnummer 5">
            <a:extLst>
              <a:ext uri="{FF2B5EF4-FFF2-40B4-BE49-F238E27FC236}">
                <a16:creationId xmlns:a16="http://schemas.microsoft.com/office/drawing/2014/main" id="{8D2A6402-6581-F243-915D-0036FA261BCE}"/>
              </a:ext>
            </a:extLst>
          </p:cNvPr>
          <p:cNvSpPr>
            <a:spLocks noGrp="1"/>
          </p:cNvSpPr>
          <p:nvPr>
            <p:ph type="sldNum" sz="quarter" idx="4"/>
          </p:nvPr>
        </p:nvSpPr>
        <p:spPr>
          <a:xfrm>
            <a:off x="9113440" y="134342"/>
            <a:ext cx="2743200" cy="365125"/>
          </a:xfrm>
          <a:prstGeom prst="rect">
            <a:avLst/>
          </a:prstGeom>
        </p:spPr>
        <p:txBody>
          <a:bodyPr vert="horz" lIns="0" tIns="0" rIns="0" bIns="0" rtlCol="0" anchor="ctr"/>
          <a:lstStyle>
            <a:lvl1pPr algn="r">
              <a:defRPr sz="1200">
                <a:solidFill>
                  <a:schemeClr val="bg1"/>
                </a:solidFill>
              </a:defRPr>
            </a:lvl1p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2216777703"/>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 id="21474843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userDrawn="1">
          <p15:clr>
            <a:srgbClr val="F26B43"/>
          </p15:clr>
        </p15:guide>
        <p15:guide id="2" pos="483" userDrawn="1">
          <p15:clr>
            <a:srgbClr val="F26B43"/>
          </p15:clr>
        </p15:guide>
        <p15:guide id="3" pos="7197" userDrawn="1">
          <p15:clr>
            <a:srgbClr val="F26B43"/>
          </p15:clr>
        </p15:guide>
        <p15:guide id="4" orient="horz" pos="79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A002ECBC-ED36-DE4E-83BA-B02C3F4C6569}"/>
              </a:ext>
            </a:extLst>
          </p:cNvPr>
          <p:cNvPicPr>
            <a:picLocks noChangeAspect="1"/>
          </p:cNvPicPr>
          <p:nvPr/>
        </p:nvPicPr>
        <p:blipFill rotWithShape="1">
          <a:blip r:embed="rId14">
            <a:extLst>
              <a:ext uri="{28A0092B-C50C-407E-A947-70E740481C1C}">
                <a14:useLocalDpi xmlns:a14="http://schemas.microsoft.com/office/drawing/2010/main" val="0"/>
              </a:ext>
            </a:extLst>
          </a:blip>
          <a:srcRect t="26797" b="16942"/>
          <a:stretch/>
        </p:blipFill>
        <p:spPr>
          <a:xfrm>
            <a:off x="0" y="-890"/>
            <a:ext cx="12192000" cy="6858890"/>
          </a:xfrm>
          <a:prstGeom prst="rect">
            <a:avLst/>
          </a:prstGeom>
        </p:spPr>
      </p:pic>
      <p:sp>
        <p:nvSpPr>
          <p:cNvPr id="6" name="Platshållare för bildnummer 5">
            <a:extLst>
              <a:ext uri="{FF2B5EF4-FFF2-40B4-BE49-F238E27FC236}">
                <a16:creationId xmlns:a16="http://schemas.microsoft.com/office/drawing/2014/main" id="{8D2A6402-6581-F243-915D-0036FA261BCE}"/>
              </a:ext>
            </a:extLst>
          </p:cNvPr>
          <p:cNvSpPr>
            <a:spLocks noGrp="1"/>
          </p:cNvSpPr>
          <p:nvPr>
            <p:ph type="sldNum" sz="quarter" idx="4"/>
          </p:nvPr>
        </p:nvSpPr>
        <p:spPr>
          <a:xfrm>
            <a:off x="9113440" y="134342"/>
            <a:ext cx="2743200" cy="365125"/>
          </a:xfrm>
          <a:prstGeom prst="rect">
            <a:avLst/>
          </a:prstGeom>
        </p:spPr>
        <p:txBody>
          <a:bodyPr vert="horz" lIns="0" tIns="0" rIns="0" bIns="0" rtlCol="0" anchor="ctr"/>
          <a:lstStyle>
            <a:lvl1pPr algn="r">
              <a:defRPr sz="1200">
                <a:solidFill>
                  <a:schemeClr val="bg1"/>
                </a:solidFill>
              </a:defRPr>
            </a:lvl1p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223268378"/>
      </p:ext>
    </p:extLst>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 id="21474844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userDrawn="1">
          <p15:clr>
            <a:srgbClr val="F26B43"/>
          </p15:clr>
        </p15:guide>
        <p15:guide id="2" pos="483" userDrawn="1">
          <p15:clr>
            <a:srgbClr val="F26B43"/>
          </p15:clr>
        </p15:guide>
        <p15:guide id="3" pos="7197" userDrawn="1">
          <p15:clr>
            <a:srgbClr val="F26B43"/>
          </p15:clr>
        </p15:guide>
        <p15:guide id="4" orient="horz" pos="799"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A002ECBC-ED36-DE4E-83BA-B02C3F4C6569}"/>
              </a:ext>
            </a:extLst>
          </p:cNvPr>
          <p:cNvPicPr>
            <a:picLocks noChangeAspect="1"/>
          </p:cNvPicPr>
          <p:nvPr/>
        </p:nvPicPr>
        <p:blipFill rotWithShape="1">
          <a:blip r:embed="rId14">
            <a:extLst>
              <a:ext uri="{28A0092B-C50C-407E-A947-70E740481C1C}">
                <a14:useLocalDpi xmlns:a14="http://schemas.microsoft.com/office/drawing/2010/main" val="0"/>
              </a:ext>
            </a:extLst>
          </a:blip>
          <a:srcRect t="26797" b="16942"/>
          <a:stretch/>
        </p:blipFill>
        <p:spPr>
          <a:xfrm>
            <a:off x="0" y="-890"/>
            <a:ext cx="12192000" cy="6858890"/>
          </a:xfrm>
          <a:prstGeom prst="rect">
            <a:avLst/>
          </a:prstGeom>
        </p:spPr>
      </p:pic>
      <p:sp>
        <p:nvSpPr>
          <p:cNvPr id="6" name="Platshållare för bildnummer 5">
            <a:extLst>
              <a:ext uri="{FF2B5EF4-FFF2-40B4-BE49-F238E27FC236}">
                <a16:creationId xmlns:a16="http://schemas.microsoft.com/office/drawing/2014/main" id="{8D2A6402-6581-F243-915D-0036FA261BCE}"/>
              </a:ext>
            </a:extLst>
          </p:cNvPr>
          <p:cNvSpPr>
            <a:spLocks noGrp="1"/>
          </p:cNvSpPr>
          <p:nvPr>
            <p:ph type="sldNum" sz="quarter" idx="4"/>
          </p:nvPr>
        </p:nvSpPr>
        <p:spPr>
          <a:xfrm>
            <a:off x="9113440" y="134342"/>
            <a:ext cx="2743200" cy="365125"/>
          </a:xfrm>
          <a:prstGeom prst="rect">
            <a:avLst/>
          </a:prstGeom>
        </p:spPr>
        <p:txBody>
          <a:bodyPr vert="horz" lIns="0" tIns="0" rIns="0" bIns="0" rtlCol="0" anchor="ctr"/>
          <a:lstStyle>
            <a:lvl1pPr algn="r">
              <a:defRPr sz="1200">
                <a:solidFill>
                  <a:schemeClr val="bg1"/>
                </a:solidFill>
              </a:defRPr>
            </a:lvl1p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557994942"/>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 id="21474844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userDrawn="1">
          <p15:clr>
            <a:srgbClr val="F26B43"/>
          </p15:clr>
        </p15:guide>
        <p15:guide id="2" pos="483" userDrawn="1">
          <p15:clr>
            <a:srgbClr val="F26B43"/>
          </p15:clr>
        </p15:guide>
        <p15:guide id="3" pos="7197" userDrawn="1">
          <p15:clr>
            <a:srgbClr val="F26B43"/>
          </p15:clr>
        </p15:guide>
        <p15:guide id="4" orient="horz" pos="799"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A002ECBC-ED36-DE4E-83BA-B02C3F4C6569}"/>
              </a:ext>
            </a:extLst>
          </p:cNvPr>
          <p:cNvPicPr>
            <a:picLocks noChangeAspect="1"/>
          </p:cNvPicPr>
          <p:nvPr/>
        </p:nvPicPr>
        <p:blipFill rotWithShape="1">
          <a:blip r:embed="rId14">
            <a:extLst>
              <a:ext uri="{28A0092B-C50C-407E-A947-70E740481C1C}">
                <a14:useLocalDpi xmlns:a14="http://schemas.microsoft.com/office/drawing/2010/main" val="0"/>
              </a:ext>
            </a:extLst>
          </a:blip>
          <a:srcRect t="26797" b="16942"/>
          <a:stretch/>
        </p:blipFill>
        <p:spPr>
          <a:xfrm>
            <a:off x="0" y="-890"/>
            <a:ext cx="12192000" cy="6858890"/>
          </a:xfrm>
          <a:prstGeom prst="rect">
            <a:avLst/>
          </a:prstGeom>
        </p:spPr>
      </p:pic>
      <p:sp>
        <p:nvSpPr>
          <p:cNvPr id="6" name="Platshållare för bildnummer 5">
            <a:extLst>
              <a:ext uri="{FF2B5EF4-FFF2-40B4-BE49-F238E27FC236}">
                <a16:creationId xmlns:a16="http://schemas.microsoft.com/office/drawing/2014/main" id="{8D2A6402-6581-F243-915D-0036FA261BCE}"/>
              </a:ext>
            </a:extLst>
          </p:cNvPr>
          <p:cNvSpPr>
            <a:spLocks noGrp="1"/>
          </p:cNvSpPr>
          <p:nvPr>
            <p:ph type="sldNum" sz="quarter" idx="4"/>
          </p:nvPr>
        </p:nvSpPr>
        <p:spPr>
          <a:xfrm>
            <a:off x="9113440" y="134342"/>
            <a:ext cx="2743200" cy="365125"/>
          </a:xfrm>
          <a:prstGeom prst="rect">
            <a:avLst/>
          </a:prstGeom>
        </p:spPr>
        <p:txBody>
          <a:bodyPr vert="horz" lIns="0" tIns="0" rIns="0" bIns="0" rtlCol="0" anchor="ctr"/>
          <a:lstStyle>
            <a:lvl1pPr algn="r">
              <a:defRPr sz="1200">
                <a:solidFill>
                  <a:schemeClr val="bg1"/>
                </a:solidFill>
              </a:defRPr>
            </a:lvl1pPr>
          </a:lstStyle>
          <a:p>
            <a:fld id="{CE7D94CD-C7C3-3041-A8F2-C56481C60EAE}" type="slidenum">
              <a:rPr lang="sv-SE" smtClean="0">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1545605316"/>
      </p:ext>
    </p:extLst>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442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userDrawn="1">
          <p15:clr>
            <a:srgbClr val="F26B43"/>
          </p15:clr>
        </p15:guide>
        <p15:guide id="2" pos="483" userDrawn="1">
          <p15:clr>
            <a:srgbClr val="F26B43"/>
          </p15:clr>
        </p15:guide>
        <p15:guide id="3" pos="7197"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hyperlink" Target="https://alfresco.vgregion.se/alfresco/service/vgr/storage/node/content/workspace/SpacesStore/1c23da66-62e1-4c47-bc34-bd8288aad0e6/2018%20_21_H%c3%a4lsa%20p%c3%a5%20arbetsplatsen.pdf?a=false&amp;guest=true" TargetMode="External"/><Relationship Id="rId3" Type="http://schemas.openxmlformats.org/officeDocument/2006/relationships/hyperlink" Target="http://www.hfsnatverket.se/sv/halsoframjande-arbetsplats" TargetMode="External"/><Relationship Id="rId7" Type="http://schemas.openxmlformats.org/officeDocument/2006/relationships/hyperlink" Target="https://www.vgregion.se/ov/ism/arbetsliv/" TargetMode="External"/><Relationship Id="rId12" Type="http://schemas.openxmlformats.org/officeDocument/2006/relationships/hyperlink" Target="https://www.av.se/arbetsmiljoarbete-och-inspektioner/publikationer/foreskrifter/organisatorisk-och-social-arbetsmiljo-afs-20154/?hl=osa"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hyperlink" Target="https://www.hv.se/globalassets/dokument/utbilda/hallbart-och-halsoframjande-ledarskap-dellve-eriksson-2016-..pdf" TargetMode="External"/><Relationship Id="rId11" Type="http://schemas.openxmlformats.org/officeDocument/2006/relationships/hyperlink" Target="https://www.av.se/arbetsmiljoarbete-och-inspektioner/arbeta-med-arbetsmiljon/systematiskt-arbetsmiljoarbete-sam/?hl=systematiskt%20arbetsmilj%C3%B6arbete" TargetMode="External"/><Relationship Id="rId5" Type="http://schemas.openxmlformats.org/officeDocument/2006/relationships/hyperlink" Target="https://www.youtube.com/watch?v=jC8C2mYTet0" TargetMode="External"/><Relationship Id="rId10" Type="http://schemas.openxmlformats.org/officeDocument/2006/relationships/hyperlink" Target="https://www.mynak.se/" TargetMode="External"/><Relationship Id="rId4" Type="http://schemas.openxmlformats.org/officeDocument/2006/relationships/hyperlink" Target="https://www.suntarbetsliv.se/verktyg/" TargetMode="External"/><Relationship Id="rId9" Type="http://schemas.openxmlformats.org/officeDocument/2006/relationships/hyperlink" Target="https://skr.se/arbetsgivarekollektivavtal/arbetsmiljo/friskarearbetsplatser.12292.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FE5D3EB-89DA-4FDB-8EA3-0C90E22F0550}"/>
              </a:ext>
            </a:extLst>
          </p:cNvPr>
          <p:cNvSpPr/>
          <p:nvPr/>
        </p:nvSpPr>
        <p:spPr>
          <a:xfrm>
            <a:off x="4523409" y="3444584"/>
            <a:ext cx="7392144" cy="19939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8F272C07-74FC-4B57-9DF0-C14A384722AD}"/>
              </a:ext>
            </a:extLst>
          </p:cNvPr>
          <p:cNvSpPr txBox="1">
            <a:spLocks/>
          </p:cNvSpPr>
          <p:nvPr/>
        </p:nvSpPr>
        <p:spPr bwMode="auto">
          <a:xfrm>
            <a:off x="4775437" y="3568621"/>
            <a:ext cx="6888088" cy="11237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1800"/>
              </a:spcAft>
            </a:pPr>
            <a:r>
              <a:rPr lang="sv-SE" altLang="sv-SE" sz="4400" b="1" dirty="0">
                <a:solidFill>
                  <a:schemeClr val="bg1"/>
                </a:solidFill>
                <a:latin typeface="Corbel" panose="020B0503020204020204" pitchFamily="34" charset="0"/>
              </a:rPr>
              <a:t>Bildspel – </a:t>
            </a:r>
            <a:br>
              <a:rPr lang="sv-SE" altLang="sv-SE" sz="4400" b="1" dirty="0">
                <a:solidFill>
                  <a:schemeClr val="bg1"/>
                </a:solidFill>
                <a:latin typeface="Corbel" panose="020B0503020204020204" pitchFamily="34" charset="0"/>
              </a:rPr>
            </a:br>
            <a:r>
              <a:rPr lang="sv-SE" altLang="sv-SE" sz="4400" b="1" dirty="0">
                <a:solidFill>
                  <a:schemeClr val="bg1"/>
                </a:solidFill>
                <a:latin typeface="Corbel" panose="020B0503020204020204" pitchFamily="34" charset="0"/>
              </a:rPr>
              <a:t>En introduktion till  Hälsofrämjande arbetsplats</a:t>
            </a:r>
            <a:r>
              <a:rPr lang="sv-SE" altLang="sv-SE" sz="3600" b="1" dirty="0">
                <a:solidFill>
                  <a:schemeClr val="bg1"/>
                </a:solidFill>
                <a:latin typeface="Corbel" panose="020B0503020204020204" pitchFamily="34" charset="0"/>
              </a:rPr>
              <a:t/>
            </a:r>
            <a:br>
              <a:rPr lang="sv-SE" altLang="sv-SE" sz="3600" b="1" dirty="0">
                <a:solidFill>
                  <a:schemeClr val="bg1"/>
                </a:solidFill>
                <a:latin typeface="Corbel" panose="020B0503020204020204" pitchFamily="34" charset="0"/>
              </a:rPr>
            </a:br>
            <a:endParaRPr lang="sv-SE" altLang="sv-SE" sz="3600" b="1" dirty="0">
              <a:solidFill>
                <a:schemeClr val="bg1"/>
              </a:solidFill>
              <a:latin typeface="Corbel" panose="020B0503020204020204" pitchFamily="34" charset="0"/>
            </a:endParaRPr>
          </a:p>
        </p:txBody>
      </p:sp>
      <p:grpSp>
        <p:nvGrpSpPr>
          <p:cNvPr id="4" name="Grupp 3">
            <a:extLst>
              <a:ext uri="{FF2B5EF4-FFF2-40B4-BE49-F238E27FC236}">
                <a16:creationId xmlns:a16="http://schemas.microsoft.com/office/drawing/2014/main" id="{4E54233E-E20C-4ED8-8C68-3C2A227FF81A}"/>
              </a:ext>
            </a:extLst>
          </p:cNvPr>
          <p:cNvGrpSpPr/>
          <p:nvPr/>
        </p:nvGrpSpPr>
        <p:grpSpPr>
          <a:xfrm>
            <a:off x="978738" y="3684255"/>
            <a:ext cx="1782074" cy="684468"/>
            <a:chOff x="1259962" y="3131081"/>
            <a:chExt cx="3222312" cy="1237642"/>
          </a:xfrm>
        </p:grpSpPr>
        <p:pic>
          <p:nvPicPr>
            <p:cNvPr id="5" name="Bildobjekt 4">
              <a:extLst>
                <a:ext uri="{FF2B5EF4-FFF2-40B4-BE49-F238E27FC236}">
                  <a16:creationId xmlns:a16="http://schemas.microsoft.com/office/drawing/2014/main" id="{4851F382-BF9C-4FF8-B48C-C3F49EC67DF8}"/>
                </a:ext>
              </a:extLst>
            </p:cNvPr>
            <p:cNvPicPr>
              <a:picLocks noChangeAspect="1"/>
            </p:cNvPicPr>
            <p:nvPr userDrawn="1"/>
          </p:nvPicPr>
          <p:blipFill>
            <a:blip r:embed="rId2"/>
            <a:stretch>
              <a:fillRect/>
            </a:stretch>
          </p:blipFill>
          <p:spPr>
            <a:xfrm>
              <a:off x="1259962" y="3131081"/>
              <a:ext cx="1237642" cy="1237642"/>
            </a:xfrm>
            <a:prstGeom prst="rect">
              <a:avLst/>
            </a:prstGeom>
          </p:spPr>
        </p:pic>
        <p:pic>
          <p:nvPicPr>
            <p:cNvPr id="6" name="Bildobjekt 5">
              <a:extLst>
                <a:ext uri="{FF2B5EF4-FFF2-40B4-BE49-F238E27FC236}">
                  <a16:creationId xmlns:a16="http://schemas.microsoft.com/office/drawing/2014/main" id="{C64237DD-5E94-458B-8127-A9A983E1092E}"/>
                </a:ext>
              </a:extLst>
            </p:cNvPr>
            <p:cNvPicPr>
              <a:picLocks noChangeAspect="1"/>
            </p:cNvPicPr>
            <p:nvPr/>
          </p:nvPicPr>
          <p:blipFill>
            <a:blip r:embed="rId3"/>
            <a:stretch>
              <a:fillRect/>
            </a:stretch>
          </p:blipFill>
          <p:spPr>
            <a:xfrm>
              <a:off x="2592709" y="3430322"/>
              <a:ext cx="1889565" cy="730420"/>
            </a:xfrm>
            <a:prstGeom prst="rect">
              <a:avLst/>
            </a:prstGeom>
          </p:spPr>
        </p:pic>
      </p:grpSp>
    </p:spTree>
    <p:extLst>
      <p:ext uri="{BB962C8B-B14F-4D97-AF65-F5344CB8AC3E}">
        <p14:creationId xmlns:p14="http://schemas.microsoft.com/office/powerpoint/2010/main" val="3172202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 16"/>
          <p:cNvGrpSpPr/>
          <p:nvPr/>
        </p:nvGrpSpPr>
        <p:grpSpPr>
          <a:xfrm>
            <a:off x="211698" y="454355"/>
            <a:ext cx="11779045" cy="6109201"/>
            <a:chOff x="211698" y="454355"/>
            <a:chExt cx="11779045" cy="6109201"/>
          </a:xfrm>
        </p:grpSpPr>
        <p:sp>
          <p:nvSpPr>
            <p:cNvPr id="10" name="Rektangel med rundade hörn 9">
              <a:extLst>
                <a:ext uri="{FF2B5EF4-FFF2-40B4-BE49-F238E27FC236}">
                  <a16:creationId xmlns:a16="http://schemas.microsoft.com/office/drawing/2014/main" id="{E86018DC-A43E-0B4E-9EAF-4F854EF31059}"/>
                </a:ext>
              </a:extLst>
            </p:cNvPr>
            <p:cNvSpPr/>
            <p:nvPr/>
          </p:nvSpPr>
          <p:spPr>
            <a:xfrm>
              <a:off x="211698" y="454355"/>
              <a:ext cx="11779045" cy="6109201"/>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6" name="Grupp 5">
              <a:extLst>
                <a:ext uri="{FF2B5EF4-FFF2-40B4-BE49-F238E27FC236}">
                  <a16:creationId xmlns:a16="http://schemas.microsoft.com/office/drawing/2014/main" id="{E9547847-D549-4315-ADC9-903BFFB68358}"/>
                </a:ext>
              </a:extLst>
            </p:cNvPr>
            <p:cNvGrpSpPr/>
            <p:nvPr/>
          </p:nvGrpSpPr>
          <p:grpSpPr>
            <a:xfrm>
              <a:off x="3119727" y="1820120"/>
              <a:ext cx="6007367" cy="4583525"/>
              <a:chOff x="1331640" y="1387230"/>
              <a:chExt cx="6007367" cy="4583525"/>
            </a:xfrm>
          </p:grpSpPr>
          <p:sp>
            <p:nvSpPr>
              <p:cNvPr id="8" name="Oval 7">
                <a:extLst>
                  <a:ext uri="{FF2B5EF4-FFF2-40B4-BE49-F238E27FC236}">
                    <a16:creationId xmlns:a16="http://schemas.microsoft.com/office/drawing/2014/main" id="{E7A2E6DF-2D8B-4808-8CA2-63FC6DE186D3}"/>
                  </a:ext>
                </a:extLst>
              </p:cNvPr>
              <p:cNvSpPr>
                <a:spLocks noChangeArrowheads="1"/>
              </p:cNvSpPr>
              <p:nvPr/>
            </p:nvSpPr>
            <p:spPr bwMode="auto">
              <a:xfrm>
                <a:off x="4674711" y="3490371"/>
                <a:ext cx="2664296" cy="2480384"/>
              </a:xfrm>
              <a:prstGeom prst="ellipse">
                <a:avLst/>
              </a:prstGeom>
              <a:solidFill>
                <a:srgbClr val="93BB59"/>
              </a:solidFill>
              <a:ln w="9525">
                <a:noFill/>
                <a:round/>
                <a:headEnd/>
                <a:tailEnd/>
              </a:ln>
              <a:effectLst>
                <a:outerShdw dist="107763" dir="2700000" algn="ctr" rotWithShape="0">
                  <a:srgbClr val="808080">
                    <a:alpha val="50000"/>
                  </a:srgbClr>
                </a:outerShdw>
              </a:effectLst>
            </p:spPr>
            <p:txBody>
              <a:bodyPr/>
              <a:lstStyle/>
              <a:p>
                <a:pPr algn="ctr"/>
                <a:r>
                  <a:rPr lang="sv-SE" altLang="sv-SE" b="1">
                    <a:solidFill>
                      <a:schemeClr val="bg1"/>
                    </a:solidFill>
                  </a:rPr>
                  <a:t>Hanterbarhet</a:t>
                </a:r>
              </a:p>
              <a:p>
                <a:pPr algn="ctr"/>
                <a:r>
                  <a:rPr lang="sv-SE" altLang="sv-SE">
                    <a:solidFill>
                      <a:schemeClr val="bg1"/>
                    </a:solidFill>
                  </a:rPr>
                  <a:t>Vi har tillräckligt med resurser och kan använda dessa på ett effektivt sätt</a:t>
                </a:r>
              </a:p>
            </p:txBody>
          </p:sp>
          <p:grpSp>
            <p:nvGrpSpPr>
              <p:cNvPr id="9" name="Grupp 8">
                <a:extLst>
                  <a:ext uri="{FF2B5EF4-FFF2-40B4-BE49-F238E27FC236}">
                    <a16:creationId xmlns:a16="http://schemas.microsoft.com/office/drawing/2014/main" id="{B05FFB71-EA96-48F4-AF0E-1FE32F3B4F9B}"/>
                  </a:ext>
                </a:extLst>
              </p:cNvPr>
              <p:cNvGrpSpPr/>
              <p:nvPr/>
            </p:nvGrpSpPr>
            <p:grpSpPr>
              <a:xfrm>
                <a:off x="1331640" y="1387230"/>
                <a:ext cx="4241801" cy="4456156"/>
                <a:chOff x="1331640" y="1387230"/>
                <a:chExt cx="4241801" cy="4456156"/>
              </a:xfrm>
            </p:grpSpPr>
            <p:sp>
              <p:nvSpPr>
                <p:cNvPr id="11" name="Oval 5">
                  <a:extLst>
                    <a:ext uri="{FF2B5EF4-FFF2-40B4-BE49-F238E27FC236}">
                      <a16:creationId xmlns:a16="http://schemas.microsoft.com/office/drawing/2014/main" id="{4C8B3F18-9BDC-4880-AE3C-AC062F2D70AD}"/>
                    </a:ext>
                  </a:extLst>
                </p:cNvPr>
                <p:cNvSpPr>
                  <a:spLocks noChangeArrowheads="1"/>
                </p:cNvSpPr>
                <p:nvPr/>
              </p:nvSpPr>
              <p:spPr bwMode="auto">
                <a:xfrm>
                  <a:off x="1331640" y="3505076"/>
                  <a:ext cx="2687538" cy="2338310"/>
                </a:xfrm>
                <a:prstGeom prst="ellipse">
                  <a:avLst/>
                </a:prstGeom>
                <a:solidFill>
                  <a:srgbClr val="8697C6"/>
                </a:solidFill>
                <a:ln w="9525">
                  <a:noFill/>
                  <a:round/>
                  <a:headEnd/>
                  <a:tailEnd/>
                </a:ln>
                <a:effectLst>
                  <a:outerShdw dist="107763" dir="2700000" algn="ctr" rotWithShape="0">
                    <a:srgbClr val="808080">
                      <a:alpha val="50000"/>
                    </a:srgbClr>
                  </a:outerShdw>
                </a:effectLst>
              </p:spPr>
              <p:txBody>
                <a:bodyPr/>
                <a:lstStyle/>
                <a:p>
                  <a:r>
                    <a:rPr lang="sv-SE" altLang="sv-SE" b="1">
                      <a:solidFill>
                        <a:schemeClr val="bg1"/>
                      </a:solidFill>
                    </a:rPr>
                    <a:t>Begriplighet</a:t>
                  </a:r>
                </a:p>
                <a:p>
                  <a:r>
                    <a:rPr lang="sv-SE" altLang="sv-SE">
                      <a:solidFill>
                        <a:schemeClr val="bg1"/>
                      </a:solidFill>
                    </a:rPr>
                    <a:t>Vi förstår vilka krav som ställs på oss och hur de ska bemötas</a:t>
                  </a:r>
                  <a:r>
                    <a:rPr lang="sv-SE" altLang="sv-SE" b="1">
                      <a:solidFill>
                        <a:schemeClr val="bg1"/>
                      </a:solidFill>
                    </a:rPr>
                    <a:t>.</a:t>
                  </a:r>
                  <a:endParaRPr lang="sv-SE" altLang="sv-SE">
                    <a:solidFill>
                      <a:schemeClr val="bg1"/>
                    </a:solidFill>
                  </a:endParaRPr>
                </a:p>
              </p:txBody>
            </p:sp>
            <p:sp>
              <p:nvSpPr>
                <p:cNvPr id="14" name="Oval 6">
                  <a:extLst>
                    <a:ext uri="{FF2B5EF4-FFF2-40B4-BE49-F238E27FC236}">
                      <a16:creationId xmlns:a16="http://schemas.microsoft.com/office/drawing/2014/main" id="{CCD50A6C-1E26-4E44-BBC4-FF95377E5A84}"/>
                    </a:ext>
                  </a:extLst>
                </p:cNvPr>
                <p:cNvSpPr>
                  <a:spLocks noChangeArrowheads="1"/>
                </p:cNvSpPr>
                <p:nvPr/>
              </p:nvSpPr>
              <p:spPr bwMode="auto">
                <a:xfrm>
                  <a:off x="2981153" y="1387230"/>
                  <a:ext cx="2592288" cy="2484276"/>
                </a:xfrm>
                <a:prstGeom prst="ellipse">
                  <a:avLst/>
                </a:prstGeom>
                <a:solidFill>
                  <a:srgbClr val="FBC965"/>
                </a:solidFill>
                <a:ln w="9525">
                  <a:noFill/>
                  <a:round/>
                  <a:headEnd/>
                  <a:tailEnd/>
                </a:ln>
                <a:effectLst>
                  <a:outerShdw dist="107763" dir="2700000" algn="ctr" rotWithShape="0">
                    <a:srgbClr val="808080">
                      <a:alpha val="50000"/>
                    </a:srgbClr>
                  </a:outerShdw>
                </a:effectLst>
              </p:spPr>
              <p:txBody>
                <a:bodyPr/>
                <a:lstStyle/>
                <a:p>
                  <a:pPr algn="ctr">
                    <a:defRPr/>
                  </a:pPr>
                  <a:r>
                    <a:rPr lang="sv-SE" b="1">
                      <a:solidFill>
                        <a:schemeClr val="bg1"/>
                      </a:solidFill>
                      <a:cs typeface="+mn-cs"/>
                    </a:rPr>
                    <a:t>Meningsfullhet</a:t>
                  </a:r>
                </a:p>
                <a:p>
                  <a:pPr algn="ctr">
                    <a:defRPr/>
                  </a:pPr>
                  <a:r>
                    <a:rPr lang="sv-SE">
                      <a:solidFill>
                        <a:schemeClr val="bg1"/>
                      </a:solidFill>
                      <a:cs typeface="+mn-cs"/>
                    </a:rPr>
                    <a:t>Vi vet vart vi är på väg och vill engagera oss i arbetet</a:t>
                  </a:r>
                </a:p>
              </p:txBody>
            </p:sp>
            <p:sp>
              <p:nvSpPr>
                <p:cNvPr id="15" name="Oval 8">
                  <a:extLst>
                    <a:ext uri="{FF2B5EF4-FFF2-40B4-BE49-F238E27FC236}">
                      <a16:creationId xmlns:a16="http://schemas.microsoft.com/office/drawing/2014/main" id="{F10F4D88-29C7-4389-9797-8D0625DA9DE2}"/>
                    </a:ext>
                  </a:extLst>
                </p:cNvPr>
                <p:cNvSpPr>
                  <a:spLocks noChangeArrowheads="1"/>
                </p:cNvSpPr>
                <p:nvPr/>
              </p:nvSpPr>
              <p:spPr bwMode="auto">
                <a:xfrm>
                  <a:off x="3349497" y="3645024"/>
                  <a:ext cx="1865734" cy="1240928"/>
                </a:xfrm>
                <a:prstGeom prst="ellipse">
                  <a:avLst/>
                </a:prstGeom>
                <a:solidFill>
                  <a:srgbClr val="DDDDDD"/>
                </a:solidFill>
                <a:ln w="9525">
                  <a:noFill/>
                  <a:round/>
                  <a:headEnd/>
                  <a:tailEnd/>
                </a:ln>
              </p:spPr>
              <p:txBody>
                <a:bodyPr anchor="ctr"/>
                <a:lstStyle/>
                <a:p>
                  <a:pPr algn="ctr">
                    <a:defRPr/>
                  </a:pPr>
                  <a:r>
                    <a:rPr lang="sv-SE" sz="2400" b="1">
                      <a:cs typeface="+mn-cs"/>
                    </a:rPr>
                    <a:t>KASAM</a:t>
                  </a:r>
                </a:p>
              </p:txBody>
            </p:sp>
          </p:grpSp>
        </p:grpSp>
        <p:sp>
          <p:nvSpPr>
            <p:cNvPr id="16" name="Rubrik 1">
              <a:extLst>
                <a:ext uri="{FF2B5EF4-FFF2-40B4-BE49-F238E27FC236}">
                  <a16:creationId xmlns:a16="http://schemas.microsoft.com/office/drawing/2014/main" id="{5AF63AA3-E86A-4F9A-992A-37624AA49702}"/>
                </a:ext>
              </a:extLst>
            </p:cNvPr>
            <p:cNvSpPr txBox="1">
              <a:spLocks/>
            </p:cNvSpPr>
            <p:nvPr/>
          </p:nvSpPr>
          <p:spPr>
            <a:xfrm>
              <a:off x="348093" y="509788"/>
              <a:ext cx="1164265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sv-SE" altLang="sv-SE" b="1" spc="-50">
                  <a:solidFill>
                    <a:srgbClr val="45742B"/>
                  </a:solidFill>
                  <a:latin typeface="Corbel" panose="020B0503020204020204" pitchFamily="34" charset="0"/>
                </a:rPr>
                <a:t>Friskfaktorer på arbetsplatsen</a:t>
              </a:r>
              <a:r>
                <a:rPr lang="sv-SE" altLang="sv-SE" b="1" spc="-50">
                  <a:solidFill>
                    <a:schemeClr val="tx2"/>
                  </a:solidFill>
                  <a:latin typeface="Corbel" panose="020B0503020204020204" pitchFamily="34" charset="0"/>
                </a:rPr>
                <a:t/>
              </a:r>
              <a:br>
                <a:rPr lang="sv-SE" altLang="sv-SE" b="1" spc="-50">
                  <a:solidFill>
                    <a:schemeClr val="tx2"/>
                  </a:solidFill>
                  <a:latin typeface="Corbel" panose="020B0503020204020204" pitchFamily="34" charset="0"/>
                </a:rPr>
              </a:br>
              <a:endParaRPr lang="sv-SE"/>
            </a:p>
          </p:txBody>
        </p:sp>
        <p:grpSp>
          <p:nvGrpSpPr>
            <p:cNvPr id="3" name="Grupp 2"/>
            <p:cNvGrpSpPr/>
            <p:nvPr/>
          </p:nvGrpSpPr>
          <p:grpSpPr>
            <a:xfrm>
              <a:off x="440616" y="1212484"/>
              <a:ext cx="3479476" cy="2707091"/>
              <a:chOff x="440616" y="1212484"/>
              <a:chExt cx="3479476" cy="2707091"/>
            </a:xfrm>
          </p:grpSpPr>
          <p:sp>
            <p:nvSpPr>
              <p:cNvPr id="2" name="Pratbubbla: rektangel med rundade hörn 1">
                <a:extLst>
                  <a:ext uri="{FF2B5EF4-FFF2-40B4-BE49-F238E27FC236}">
                    <a16:creationId xmlns:a16="http://schemas.microsoft.com/office/drawing/2014/main" id="{2BDED291-A729-42CD-94DB-AA6FA35F0AE0}"/>
                  </a:ext>
                </a:extLst>
              </p:cNvPr>
              <p:cNvSpPr/>
              <p:nvPr/>
            </p:nvSpPr>
            <p:spPr>
              <a:xfrm>
                <a:off x="440616" y="1212484"/>
                <a:ext cx="3479476" cy="2707091"/>
              </a:xfrm>
              <a:prstGeom prst="wedgeRoundRectCallout">
                <a:avLst>
                  <a:gd name="adj1" fmla="val 40588"/>
                  <a:gd name="adj2" fmla="val 58965"/>
                  <a:gd name="adj3" fmla="val 1666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extLst>
                  <a:ext uri="{FF2B5EF4-FFF2-40B4-BE49-F238E27FC236}">
                    <a16:creationId xmlns:a16="http://schemas.microsoft.com/office/drawing/2014/main" id="{9ADE1190-20E8-43B0-96CA-6CF33EF352AD}"/>
                  </a:ext>
                </a:extLst>
              </p:cNvPr>
              <p:cNvSpPr txBox="1"/>
              <p:nvPr/>
            </p:nvSpPr>
            <p:spPr>
              <a:xfrm>
                <a:off x="766763" y="1396478"/>
                <a:ext cx="2935729" cy="2339102"/>
              </a:xfrm>
              <a:prstGeom prst="rect">
                <a:avLst/>
              </a:prstGeom>
              <a:noFill/>
            </p:spPr>
            <p:txBody>
              <a:bodyPr wrap="square" rtlCol="0">
                <a:spAutoFit/>
              </a:bodyPr>
              <a:lstStyle/>
              <a:p>
                <a:r>
                  <a:rPr lang="sv-SE" sz="2000" b="1" u="sng">
                    <a:solidFill>
                      <a:schemeClr val="bg1"/>
                    </a:solidFill>
                    <a:latin typeface="+mn-lt"/>
                  </a:rPr>
                  <a:t>Begriplighet</a:t>
                </a:r>
              </a:p>
              <a:p>
                <a:r>
                  <a:rPr lang="sv-SE">
                    <a:solidFill>
                      <a:schemeClr val="bg1"/>
                    </a:solidFill>
                    <a:latin typeface="+mn-lt"/>
                  </a:rPr>
                  <a:t>Förstå uppdraget</a:t>
                </a:r>
              </a:p>
              <a:p>
                <a:r>
                  <a:rPr lang="sv-SE">
                    <a:solidFill>
                      <a:schemeClr val="bg1"/>
                    </a:solidFill>
                    <a:latin typeface="+mn-lt"/>
                  </a:rPr>
                  <a:t>Ha kunskap för sin uppgift</a:t>
                </a:r>
              </a:p>
              <a:p>
                <a:r>
                  <a:rPr lang="sv-SE">
                    <a:solidFill>
                      <a:schemeClr val="bg1"/>
                    </a:solidFill>
                    <a:latin typeface="+mn-lt"/>
                  </a:rPr>
                  <a:t>Veta att man lyckats</a:t>
                </a:r>
              </a:p>
              <a:p>
                <a:r>
                  <a:rPr lang="sv-SE">
                    <a:solidFill>
                      <a:schemeClr val="bg1"/>
                    </a:solidFill>
                    <a:latin typeface="+mn-lt"/>
                  </a:rPr>
                  <a:t>Känna till historien</a:t>
                </a:r>
              </a:p>
              <a:p>
                <a:r>
                  <a:rPr lang="sv-SE">
                    <a:solidFill>
                      <a:schemeClr val="bg1"/>
                    </a:solidFill>
                    <a:latin typeface="+mn-lt"/>
                  </a:rPr>
                  <a:t>Överblicka helheten</a:t>
                </a:r>
              </a:p>
              <a:p>
                <a:r>
                  <a:rPr lang="sv-SE">
                    <a:solidFill>
                      <a:schemeClr val="bg1"/>
                    </a:solidFill>
                    <a:latin typeface="+mn-lt"/>
                  </a:rPr>
                  <a:t>Återkoppling</a:t>
                </a:r>
              </a:p>
              <a:p>
                <a:r>
                  <a:rPr lang="sv-SE">
                    <a:solidFill>
                      <a:schemeClr val="bg1"/>
                    </a:solidFill>
                    <a:latin typeface="+mn-lt"/>
                  </a:rPr>
                  <a:t>Tydlig kommunikation</a:t>
                </a:r>
              </a:p>
            </p:txBody>
          </p:sp>
        </p:grpSp>
        <p:grpSp>
          <p:nvGrpSpPr>
            <p:cNvPr id="4" name="Grupp 3"/>
            <p:cNvGrpSpPr/>
            <p:nvPr/>
          </p:nvGrpSpPr>
          <p:grpSpPr>
            <a:xfrm>
              <a:off x="7804478" y="1194259"/>
              <a:ext cx="3412912" cy="2484277"/>
              <a:chOff x="7804478" y="1194259"/>
              <a:chExt cx="3412912" cy="2484277"/>
            </a:xfrm>
          </p:grpSpPr>
          <p:sp>
            <p:nvSpPr>
              <p:cNvPr id="27" name="Pratbubbla: rektangel med rundade hörn 26">
                <a:extLst>
                  <a:ext uri="{FF2B5EF4-FFF2-40B4-BE49-F238E27FC236}">
                    <a16:creationId xmlns:a16="http://schemas.microsoft.com/office/drawing/2014/main" id="{104CEF25-BAF6-4E24-B9A7-22AA07BCDE06}"/>
                  </a:ext>
                </a:extLst>
              </p:cNvPr>
              <p:cNvSpPr/>
              <p:nvPr/>
            </p:nvSpPr>
            <p:spPr>
              <a:xfrm>
                <a:off x="7804478" y="1194259"/>
                <a:ext cx="3106738" cy="2484277"/>
              </a:xfrm>
              <a:prstGeom prst="wedgeRoundRectCallout">
                <a:avLst>
                  <a:gd name="adj1" fmla="val -62087"/>
                  <a:gd name="adj2" fmla="val 38541"/>
                  <a:gd name="adj3" fmla="val 1666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extruta 27">
                <a:extLst>
                  <a:ext uri="{FF2B5EF4-FFF2-40B4-BE49-F238E27FC236}">
                    <a16:creationId xmlns:a16="http://schemas.microsoft.com/office/drawing/2014/main" id="{F4C31CD0-983F-4DD6-BDBC-AC209FD33450}"/>
                  </a:ext>
                </a:extLst>
              </p:cNvPr>
              <p:cNvSpPr txBox="1"/>
              <p:nvPr/>
            </p:nvSpPr>
            <p:spPr>
              <a:xfrm>
                <a:off x="8172520" y="1366897"/>
                <a:ext cx="3044870" cy="2062103"/>
              </a:xfrm>
              <a:prstGeom prst="rect">
                <a:avLst/>
              </a:prstGeom>
              <a:noFill/>
            </p:spPr>
            <p:txBody>
              <a:bodyPr wrap="square" rtlCol="0">
                <a:spAutoFit/>
              </a:bodyPr>
              <a:lstStyle/>
              <a:p>
                <a:pPr eaLnBrk="0" hangingPunct="0"/>
                <a:r>
                  <a:rPr lang="sv-SE" sz="2000" b="1" u="sng">
                    <a:solidFill>
                      <a:schemeClr val="bg1"/>
                    </a:solidFill>
                    <a:latin typeface="+mn-lt"/>
                    <a:ea typeface="+mn-ea"/>
                  </a:rPr>
                  <a:t>Meningsfullhet</a:t>
                </a:r>
              </a:p>
              <a:p>
                <a:pPr eaLnBrk="0" hangingPunct="0"/>
                <a:r>
                  <a:rPr lang="sv-SE">
                    <a:solidFill>
                      <a:schemeClr val="bg1"/>
                    </a:solidFill>
                    <a:latin typeface="+mn-lt"/>
                    <a:ea typeface="+mn-ea"/>
                  </a:rPr>
                  <a:t>Samhörighet</a:t>
                </a:r>
              </a:p>
              <a:p>
                <a:pPr eaLnBrk="0" hangingPunct="0"/>
                <a:r>
                  <a:rPr lang="sv-SE">
                    <a:solidFill>
                      <a:schemeClr val="bg1"/>
                    </a:solidFill>
                    <a:latin typeface="+mn-lt"/>
                    <a:ea typeface="+mn-ea"/>
                  </a:rPr>
                  <a:t>Ett viktigt uppdrag</a:t>
                </a:r>
              </a:p>
              <a:p>
                <a:pPr eaLnBrk="0" hangingPunct="0"/>
                <a:r>
                  <a:rPr lang="sv-SE">
                    <a:solidFill>
                      <a:schemeClr val="bg1"/>
                    </a:solidFill>
                    <a:latin typeface="+mn-lt"/>
                    <a:ea typeface="+mn-ea"/>
                  </a:rPr>
                  <a:t>Värderingar </a:t>
                </a:r>
              </a:p>
              <a:p>
                <a:pPr eaLnBrk="0" hangingPunct="0"/>
                <a:r>
                  <a:rPr lang="sv-SE">
                    <a:solidFill>
                      <a:schemeClr val="bg1"/>
                    </a:solidFill>
                    <a:latin typeface="+mn-lt"/>
                    <a:ea typeface="+mn-ea"/>
                  </a:rPr>
                  <a:t>Tydliga mål</a:t>
                </a:r>
              </a:p>
              <a:p>
                <a:pPr eaLnBrk="0" hangingPunct="0"/>
                <a:r>
                  <a:rPr lang="sv-SE">
                    <a:solidFill>
                      <a:schemeClr val="bg1"/>
                    </a:solidFill>
                    <a:latin typeface="+mn-lt"/>
                    <a:ea typeface="+mn-ea"/>
                  </a:rPr>
                  <a:t>Belöning för ansträngning</a:t>
                </a:r>
              </a:p>
              <a:p>
                <a:pPr eaLnBrk="0" hangingPunct="0"/>
                <a:r>
                  <a:rPr lang="sv-SE">
                    <a:solidFill>
                      <a:schemeClr val="bg1"/>
                    </a:solidFill>
                    <a:latin typeface="+mn-lt"/>
                    <a:ea typeface="+mn-ea"/>
                  </a:rPr>
                  <a:t>Positiva upplevelser</a:t>
                </a:r>
              </a:p>
            </p:txBody>
          </p:sp>
        </p:grpSp>
        <p:grpSp>
          <p:nvGrpSpPr>
            <p:cNvPr id="5" name="Grupp 4"/>
            <p:cNvGrpSpPr/>
            <p:nvPr/>
          </p:nvGrpSpPr>
          <p:grpSpPr>
            <a:xfrm>
              <a:off x="9673599" y="3753810"/>
              <a:ext cx="2098285" cy="2062103"/>
              <a:chOff x="9673599" y="3753810"/>
              <a:chExt cx="2098285" cy="2062103"/>
            </a:xfrm>
          </p:grpSpPr>
          <p:sp>
            <p:nvSpPr>
              <p:cNvPr id="29" name="Pratbubbla: rektangel med rundade hörn 28">
                <a:extLst>
                  <a:ext uri="{FF2B5EF4-FFF2-40B4-BE49-F238E27FC236}">
                    <a16:creationId xmlns:a16="http://schemas.microsoft.com/office/drawing/2014/main" id="{81E3CAA3-F5B8-4F95-A80C-F3BC9F705D97}"/>
                  </a:ext>
                </a:extLst>
              </p:cNvPr>
              <p:cNvSpPr/>
              <p:nvPr/>
            </p:nvSpPr>
            <p:spPr>
              <a:xfrm>
                <a:off x="9673599" y="3753810"/>
                <a:ext cx="1975443" cy="2062103"/>
              </a:xfrm>
              <a:prstGeom prst="wedgeRoundRectCallout">
                <a:avLst>
                  <a:gd name="adj1" fmla="val -81260"/>
                  <a:gd name="adj2" fmla="val 46764"/>
                  <a:gd name="adj3" fmla="val 1666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textruta 29">
                <a:extLst>
                  <a:ext uri="{FF2B5EF4-FFF2-40B4-BE49-F238E27FC236}">
                    <a16:creationId xmlns:a16="http://schemas.microsoft.com/office/drawing/2014/main" id="{07974B08-20EF-48AA-9FDC-1C1976E860E8}"/>
                  </a:ext>
                </a:extLst>
              </p:cNvPr>
              <p:cNvSpPr txBox="1"/>
              <p:nvPr/>
            </p:nvSpPr>
            <p:spPr>
              <a:xfrm>
                <a:off x="9836004" y="3878637"/>
                <a:ext cx="1935880" cy="1785104"/>
              </a:xfrm>
              <a:prstGeom prst="rect">
                <a:avLst/>
              </a:prstGeom>
              <a:noFill/>
            </p:spPr>
            <p:txBody>
              <a:bodyPr wrap="square" rtlCol="0">
                <a:spAutoFit/>
              </a:bodyPr>
              <a:lstStyle/>
              <a:p>
                <a:r>
                  <a:rPr lang="sv-SE" sz="2000" b="1" u="sng">
                    <a:solidFill>
                      <a:schemeClr val="bg1"/>
                    </a:solidFill>
                    <a:latin typeface="+mn-lt"/>
                  </a:rPr>
                  <a:t>Hanterbarhet</a:t>
                </a:r>
              </a:p>
              <a:p>
                <a:r>
                  <a:rPr lang="sv-SE">
                    <a:solidFill>
                      <a:schemeClr val="bg1"/>
                    </a:solidFill>
                    <a:latin typeface="+mn-lt"/>
                  </a:rPr>
                  <a:t>Yrkesskicklighet</a:t>
                </a:r>
              </a:p>
              <a:p>
                <a:r>
                  <a:rPr lang="sv-SE">
                    <a:solidFill>
                      <a:schemeClr val="bg1"/>
                    </a:solidFill>
                    <a:latin typeface="+mn-lt"/>
                  </a:rPr>
                  <a:t>Ork</a:t>
                </a:r>
              </a:p>
              <a:p>
                <a:r>
                  <a:rPr lang="sv-SE">
                    <a:solidFill>
                      <a:schemeClr val="bg1"/>
                    </a:solidFill>
                    <a:latin typeface="+mn-lt"/>
                  </a:rPr>
                  <a:t>Inflytande</a:t>
                </a:r>
              </a:p>
              <a:p>
                <a:r>
                  <a:rPr lang="sv-SE">
                    <a:solidFill>
                      <a:schemeClr val="bg1"/>
                    </a:solidFill>
                    <a:latin typeface="+mn-lt"/>
                  </a:rPr>
                  <a:t>Verktyg</a:t>
                </a:r>
              </a:p>
              <a:p>
                <a:r>
                  <a:rPr lang="sv-SE">
                    <a:solidFill>
                      <a:schemeClr val="bg1"/>
                    </a:solidFill>
                    <a:latin typeface="+mn-lt"/>
                  </a:rPr>
                  <a:t>Socialt stöd</a:t>
                </a:r>
              </a:p>
            </p:txBody>
          </p:sp>
        </p:grpSp>
      </p:grpSp>
    </p:spTree>
    <p:extLst>
      <p:ext uri="{BB962C8B-B14F-4D97-AF65-F5344CB8AC3E}">
        <p14:creationId xmlns:p14="http://schemas.microsoft.com/office/powerpoint/2010/main" val="302818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innehåll 2">
            <a:extLst>
              <a:ext uri="{FF2B5EF4-FFF2-40B4-BE49-F238E27FC236}">
                <a16:creationId xmlns:a16="http://schemas.microsoft.com/office/drawing/2014/main" id="{451B78F6-8F4A-BA44-8BA5-65D8FD30437C}"/>
              </a:ext>
            </a:extLst>
          </p:cNvPr>
          <p:cNvSpPr txBox="1">
            <a:spLocks/>
          </p:cNvSpPr>
          <p:nvPr/>
        </p:nvSpPr>
        <p:spPr bwMode="auto">
          <a:xfrm>
            <a:off x="2844400" y="5664534"/>
            <a:ext cx="6650036" cy="6924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endParaRPr kumimoji="0" lang="sv-SE" altLang="sv-SE" sz="3600" b="1"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grpSp>
        <p:nvGrpSpPr>
          <p:cNvPr id="2" name="Grupp 1"/>
          <p:cNvGrpSpPr/>
          <p:nvPr/>
        </p:nvGrpSpPr>
        <p:grpSpPr>
          <a:xfrm>
            <a:off x="348093" y="665701"/>
            <a:ext cx="11642650" cy="5826641"/>
            <a:chOff x="348093" y="665701"/>
            <a:chExt cx="11642650" cy="5826641"/>
          </a:xfrm>
        </p:grpSpPr>
        <p:sp>
          <p:nvSpPr>
            <p:cNvPr id="10" name="Rektangel med rundade hörn 9">
              <a:extLst>
                <a:ext uri="{FF2B5EF4-FFF2-40B4-BE49-F238E27FC236}">
                  <a16:creationId xmlns:a16="http://schemas.microsoft.com/office/drawing/2014/main" id="{E86018DC-A43E-0B4E-9EAF-4F854EF31059}"/>
                </a:ext>
              </a:extLst>
            </p:cNvPr>
            <p:cNvSpPr/>
            <p:nvPr/>
          </p:nvSpPr>
          <p:spPr>
            <a:xfrm>
              <a:off x="391632" y="665701"/>
              <a:ext cx="11408734" cy="5826641"/>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ubrik 1">
              <a:extLst>
                <a:ext uri="{FF2B5EF4-FFF2-40B4-BE49-F238E27FC236}">
                  <a16:creationId xmlns:a16="http://schemas.microsoft.com/office/drawing/2014/main" id="{94AB196A-11F5-4BDF-BF15-B3F9BF0B3175}"/>
                </a:ext>
              </a:extLst>
            </p:cNvPr>
            <p:cNvSpPr txBox="1">
              <a:spLocks/>
            </p:cNvSpPr>
            <p:nvPr/>
          </p:nvSpPr>
          <p:spPr>
            <a:xfrm>
              <a:off x="348093" y="891526"/>
              <a:ext cx="1164265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sv-SE" altLang="sv-SE" b="1" spc="-50">
                  <a:solidFill>
                    <a:srgbClr val="45742B"/>
                  </a:solidFill>
                  <a:latin typeface="Corbel" panose="020B0503020204020204" pitchFamily="34" charset="0"/>
                </a:rPr>
                <a:t>VARFÖR </a:t>
              </a:r>
              <a:r>
                <a:rPr lang="sv-SE" altLang="sv-SE" b="1" spc="-50">
                  <a:latin typeface="Corbel" panose="020B0503020204020204" pitchFamily="34" charset="0"/>
                </a:rPr>
                <a:t>ska vi arbeta med </a:t>
              </a:r>
              <a:br>
                <a:rPr lang="sv-SE" altLang="sv-SE" b="1" spc="-50">
                  <a:latin typeface="Corbel" panose="020B0503020204020204" pitchFamily="34" charset="0"/>
                </a:rPr>
              </a:br>
              <a:r>
                <a:rPr lang="sv-SE" altLang="sv-SE" b="1" spc="-50">
                  <a:latin typeface="Corbel" panose="020B0503020204020204" pitchFamily="34" charset="0"/>
                </a:rPr>
                <a:t>hälsofrämjande arbetsplats?</a:t>
              </a:r>
              <a:r>
                <a:rPr lang="sv-SE" altLang="sv-SE" b="1" spc="-50">
                  <a:solidFill>
                    <a:schemeClr val="tx2"/>
                  </a:solidFill>
                  <a:latin typeface="Corbel" panose="020B0503020204020204" pitchFamily="34" charset="0"/>
                </a:rPr>
                <a:t/>
              </a:r>
              <a:br>
                <a:rPr lang="sv-SE" altLang="sv-SE" b="1" spc="-50">
                  <a:solidFill>
                    <a:schemeClr val="tx2"/>
                  </a:solidFill>
                  <a:latin typeface="Corbel" panose="020B0503020204020204" pitchFamily="34" charset="0"/>
                </a:rPr>
              </a:br>
              <a:endParaRPr lang="sv-SE"/>
            </a:p>
          </p:txBody>
        </p:sp>
        <p:sp>
          <p:nvSpPr>
            <p:cNvPr id="8" name="Platshållare för innehåll 2">
              <a:extLst>
                <a:ext uri="{FF2B5EF4-FFF2-40B4-BE49-F238E27FC236}">
                  <a16:creationId xmlns:a16="http://schemas.microsoft.com/office/drawing/2014/main" id="{040DEABB-4545-4B91-AB45-37D69C58ABB6}"/>
                </a:ext>
              </a:extLst>
            </p:cNvPr>
            <p:cNvSpPr txBox="1">
              <a:spLocks/>
            </p:cNvSpPr>
            <p:nvPr/>
          </p:nvSpPr>
          <p:spPr>
            <a:xfrm>
              <a:off x="2121157" y="2193912"/>
              <a:ext cx="8883173" cy="41630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sv-SE" sz="2400" b="1" i="1"/>
                <a:t>För att </a:t>
              </a:r>
            </a:p>
            <a:p>
              <a:pPr fontAlgn="auto">
                <a:spcAft>
                  <a:spcPts val="0"/>
                </a:spcAft>
              </a:pPr>
              <a:r>
                <a:rPr lang="sv-SE" sz="2400"/>
                <a:t>vara en attraktiv arbetsgivare</a:t>
              </a:r>
            </a:p>
            <a:p>
              <a:pPr fontAlgn="auto">
                <a:spcAft>
                  <a:spcPts val="0"/>
                </a:spcAft>
              </a:pPr>
              <a:r>
                <a:rPr lang="sv-SE" sz="2400"/>
                <a:t>kunna behålla, utveckla och rekrytera medarbetare</a:t>
              </a:r>
            </a:p>
            <a:p>
              <a:pPr fontAlgn="auto">
                <a:spcAft>
                  <a:spcPts val="0"/>
                </a:spcAft>
              </a:pPr>
              <a:r>
                <a:rPr lang="sv-SE" sz="2400"/>
                <a:t>öka patientsäkerheten</a:t>
              </a:r>
            </a:p>
            <a:p>
              <a:pPr fontAlgn="auto">
                <a:spcAft>
                  <a:spcPts val="0"/>
                </a:spcAft>
              </a:pPr>
              <a:r>
                <a:rPr lang="sv-SE" sz="2400"/>
                <a:t>öka kvaliteten i arbetet</a:t>
              </a:r>
            </a:p>
            <a:p>
              <a:pPr fontAlgn="auto">
                <a:spcAft>
                  <a:spcPts val="0"/>
                </a:spcAft>
              </a:pPr>
              <a:r>
                <a:rPr lang="sv-SE" sz="2400"/>
                <a:t>uppnå ekonomisk lönsamhet</a:t>
              </a:r>
            </a:p>
            <a:p>
              <a:pPr fontAlgn="auto">
                <a:spcAft>
                  <a:spcPts val="0"/>
                </a:spcAft>
              </a:pPr>
              <a:r>
                <a:rPr lang="sv-SE" sz="2400"/>
                <a:t>öka frisknärvaron och minska sjukfrånvaron</a:t>
              </a:r>
            </a:p>
            <a:p>
              <a:pPr fontAlgn="auto">
                <a:spcAft>
                  <a:spcPts val="0"/>
                </a:spcAft>
              </a:pPr>
              <a:r>
                <a:rPr lang="sv-SE" sz="2400"/>
                <a:t>hantera ett allt mer föränderligt arbetsliv</a:t>
              </a:r>
            </a:p>
            <a:p>
              <a:pPr fontAlgn="auto">
                <a:spcAft>
                  <a:spcPts val="0"/>
                </a:spcAft>
              </a:pPr>
              <a:r>
                <a:rPr lang="sv-SE" sz="2400"/>
                <a:t>följa lagstiftning (Organisatorisk och social arbetsmiljö, AFS 2015:4)</a:t>
              </a:r>
            </a:p>
          </p:txBody>
        </p:sp>
      </p:grpSp>
    </p:spTree>
    <p:extLst>
      <p:ext uri="{BB962C8B-B14F-4D97-AF65-F5344CB8AC3E}">
        <p14:creationId xmlns:p14="http://schemas.microsoft.com/office/powerpoint/2010/main" val="149686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innehåll 2">
            <a:extLst>
              <a:ext uri="{FF2B5EF4-FFF2-40B4-BE49-F238E27FC236}">
                <a16:creationId xmlns:a16="http://schemas.microsoft.com/office/drawing/2014/main" id="{451B78F6-8F4A-BA44-8BA5-65D8FD30437C}"/>
              </a:ext>
            </a:extLst>
          </p:cNvPr>
          <p:cNvSpPr txBox="1">
            <a:spLocks/>
          </p:cNvSpPr>
          <p:nvPr/>
        </p:nvSpPr>
        <p:spPr bwMode="auto">
          <a:xfrm>
            <a:off x="2844400" y="5664534"/>
            <a:ext cx="6650036" cy="6924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endParaRPr kumimoji="0" lang="sv-SE" altLang="sv-SE" sz="3600" b="1"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grpSp>
        <p:nvGrpSpPr>
          <p:cNvPr id="2" name="Grupp 1"/>
          <p:cNvGrpSpPr/>
          <p:nvPr/>
        </p:nvGrpSpPr>
        <p:grpSpPr>
          <a:xfrm>
            <a:off x="348093" y="665701"/>
            <a:ext cx="11642650" cy="5826641"/>
            <a:chOff x="348093" y="665701"/>
            <a:chExt cx="11642650" cy="5826641"/>
          </a:xfrm>
        </p:grpSpPr>
        <p:sp>
          <p:nvSpPr>
            <p:cNvPr id="10" name="Rektangel med rundade hörn 9">
              <a:extLst>
                <a:ext uri="{FF2B5EF4-FFF2-40B4-BE49-F238E27FC236}">
                  <a16:creationId xmlns:a16="http://schemas.microsoft.com/office/drawing/2014/main" id="{E86018DC-A43E-0B4E-9EAF-4F854EF31059}"/>
                </a:ext>
              </a:extLst>
            </p:cNvPr>
            <p:cNvSpPr/>
            <p:nvPr/>
          </p:nvSpPr>
          <p:spPr>
            <a:xfrm>
              <a:off x="391632" y="665701"/>
              <a:ext cx="11408734" cy="5826641"/>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ubrik 1">
              <a:extLst>
                <a:ext uri="{FF2B5EF4-FFF2-40B4-BE49-F238E27FC236}">
                  <a16:creationId xmlns:a16="http://schemas.microsoft.com/office/drawing/2014/main" id="{30FE2BE9-BDEB-423E-AE6B-211F0844F82C}"/>
                </a:ext>
              </a:extLst>
            </p:cNvPr>
            <p:cNvSpPr txBox="1">
              <a:spLocks/>
            </p:cNvSpPr>
            <p:nvPr/>
          </p:nvSpPr>
          <p:spPr>
            <a:xfrm>
              <a:off x="348093" y="891526"/>
              <a:ext cx="1164265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sv-SE" altLang="sv-SE" b="1" spc="-50">
                  <a:solidFill>
                    <a:srgbClr val="45742B"/>
                  </a:solidFill>
                  <a:latin typeface="Corbel" panose="020B0503020204020204" pitchFamily="34" charset="0"/>
                </a:rPr>
                <a:t>HUR </a:t>
              </a:r>
              <a:r>
                <a:rPr lang="sv-SE" altLang="sv-SE" b="1" spc="-50">
                  <a:latin typeface="Corbel" panose="020B0503020204020204" pitchFamily="34" charset="0"/>
                </a:rPr>
                <a:t>kan vi arbeta för en </a:t>
              </a:r>
              <a:br>
                <a:rPr lang="sv-SE" altLang="sv-SE" b="1" spc="-50">
                  <a:latin typeface="Corbel" panose="020B0503020204020204" pitchFamily="34" charset="0"/>
                </a:rPr>
              </a:br>
              <a:r>
                <a:rPr lang="sv-SE" altLang="sv-SE" b="1" spc="-50">
                  <a:latin typeface="Corbel" panose="020B0503020204020204" pitchFamily="34" charset="0"/>
                </a:rPr>
                <a:t>hälsofrämjande arbetsplats?</a:t>
              </a:r>
              <a:r>
                <a:rPr lang="sv-SE" altLang="sv-SE" b="1" spc="-50">
                  <a:solidFill>
                    <a:schemeClr val="tx2"/>
                  </a:solidFill>
                  <a:latin typeface="Corbel" panose="020B0503020204020204" pitchFamily="34" charset="0"/>
                </a:rPr>
                <a:t/>
              </a:r>
              <a:br>
                <a:rPr lang="sv-SE" altLang="sv-SE" b="1" spc="-50">
                  <a:solidFill>
                    <a:schemeClr val="tx2"/>
                  </a:solidFill>
                  <a:latin typeface="Corbel" panose="020B0503020204020204" pitchFamily="34" charset="0"/>
                </a:rPr>
              </a:br>
              <a:endParaRPr lang="sv-SE"/>
            </a:p>
          </p:txBody>
        </p:sp>
        <p:sp>
          <p:nvSpPr>
            <p:cNvPr id="8" name="Platshållare för innehåll 2">
              <a:extLst>
                <a:ext uri="{FF2B5EF4-FFF2-40B4-BE49-F238E27FC236}">
                  <a16:creationId xmlns:a16="http://schemas.microsoft.com/office/drawing/2014/main" id="{5B12A0D3-57A8-4B77-B709-77B337C5A639}"/>
                </a:ext>
              </a:extLst>
            </p:cNvPr>
            <p:cNvSpPr txBox="1">
              <a:spLocks/>
            </p:cNvSpPr>
            <p:nvPr/>
          </p:nvSpPr>
          <p:spPr>
            <a:xfrm>
              <a:off x="1912461" y="2217089"/>
              <a:ext cx="8986345" cy="41398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sv-SE" sz="3200" b="1" i="1" dirty="0"/>
                <a:t>Genom att</a:t>
              </a:r>
            </a:p>
            <a:p>
              <a:pPr fontAlgn="auto">
                <a:spcAft>
                  <a:spcPts val="0"/>
                </a:spcAft>
              </a:pPr>
              <a:r>
                <a:rPr lang="sv-SE" sz="3200" dirty="0"/>
                <a:t>utgå från arbetsplatsens behov, önskemål och förutsättningar</a:t>
              </a:r>
            </a:p>
            <a:p>
              <a:pPr fontAlgn="auto">
                <a:spcAft>
                  <a:spcPts val="0"/>
                </a:spcAft>
              </a:pPr>
              <a:r>
                <a:rPr lang="sv-SE" sz="3200" dirty="0"/>
                <a:t>arbeta långsiktigt för ett hållbart arbetsliv</a:t>
              </a:r>
            </a:p>
            <a:p>
              <a:pPr fontAlgn="auto">
                <a:spcAft>
                  <a:spcPts val="0"/>
                </a:spcAft>
              </a:pPr>
              <a:r>
                <a:rPr lang="sv-SE" sz="3200" dirty="0"/>
                <a:t>alla är delaktiga och arbetar tillsammans</a:t>
              </a:r>
            </a:p>
            <a:p>
              <a:pPr fontAlgn="auto">
                <a:spcAft>
                  <a:spcPts val="0"/>
                </a:spcAft>
              </a:pPr>
              <a:r>
                <a:rPr lang="sv-SE" sz="3200" dirty="0"/>
                <a:t>se hälsofrämjande arbete som en del av det systematiska arbetsmiljö- och utvecklingsarbetet</a:t>
              </a:r>
            </a:p>
          </p:txBody>
        </p:sp>
      </p:grpSp>
    </p:spTree>
    <p:extLst>
      <p:ext uri="{BB962C8B-B14F-4D97-AF65-F5344CB8AC3E}">
        <p14:creationId xmlns:p14="http://schemas.microsoft.com/office/powerpoint/2010/main" val="57325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innehåll 2">
            <a:extLst>
              <a:ext uri="{FF2B5EF4-FFF2-40B4-BE49-F238E27FC236}">
                <a16:creationId xmlns:a16="http://schemas.microsoft.com/office/drawing/2014/main" id="{451B78F6-8F4A-BA44-8BA5-65D8FD30437C}"/>
              </a:ext>
            </a:extLst>
          </p:cNvPr>
          <p:cNvSpPr txBox="1">
            <a:spLocks/>
          </p:cNvSpPr>
          <p:nvPr/>
        </p:nvSpPr>
        <p:spPr bwMode="auto">
          <a:xfrm>
            <a:off x="2844400" y="5664534"/>
            <a:ext cx="6650036" cy="6924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endParaRPr kumimoji="0" lang="sv-SE" altLang="sv-SE" sz="3600" b="1"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grpSp>
        <p:nvGrpSpPr>
          <p:cNvPr id="2" name="Grupp 1"/>
          <p:cNvGrpSpPr/>
          <p:nvPr/>
        </p:nvGrpSpPr>
        <p:grpSpPr>
          <a:xfrm>
            <a:off x="274674" y="665701"/>
            <a:ext cx="11642650" cy="5841988"/>
            <a:chOff x="274674" y="665701"/>
            <a:chExt cx="11642650" cy="5841988"/>
          </a:xfrm>
        </p:grpSpPr>
        <p:sp>
          <p:nvSpPr>
            <p:cNvPr id="10" name="Rektangel med rundade hörn 9">
              <a:extLst>
                <a:ext uri="{FF2B5EF4-FFF2-40B4-BE49-F238E27FC236}">
                  <a16:creationId xmlns:a16="http://schemas.microsoft.com/office/drawing/2014/main" id="{E86018DC-A43E-0B4E-9EAF-4F854EF31059}"/>
                </a:ext>
              </a:extLst>
            </p:cNvPr>
            <p:cNvSpPr/>
            <p:nvPr/>
          </p:nvSpPr>
          <p:spPr>
            <a:xfrm>
              <a:off x="391632" y="665701"/>
              <a:ext cx="11408734" cy="5826641"/>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ubrik 1">
              <a:extLst>
                <a:ext uri="{FF2B5EF4-FFF2-40B4-BE49-F238E27FC236}">
                  <a16:creationId xmlns:a16="http://schemas.microsoft.com/office/drawing/2014/main" id="{A2DD603F-7CA3-4576-B93B-D59969D4681F}"/>
                </a:ext>
              </a:extLst>
            </p:cNvPr>
            <p:cNvSpPr txBox="1">
              <a:spLocks/>
            </p:cNvSpPr>
            <p:nvPr/>
          </p:nvSpPr>
          <p:spPr>
            <a:xfrm>
              <a:off x="274674" y="1046486"/>
              <a:ext cx="1164265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sv-SE" altLang="sv-SE" b="1" spc="-50">
                  <a:solidFill>
                    <a:srgbClr val="45742B"/>
                  </a:solidFill>
                  <a:latin typeface="Corbel" panose="020B0503020204020204" pitchFamily="34" charset="0"/>
                </a:rPr>
                <a:t>Kom igång på arbetsplatsen</a:t>
              </a:r>
              <a:r>
                <a:rPr lang="sv-SE" altLang="sv-SE" b="1" spc="-50">
                  <a:solidFill>
                    <a:schemeClr val="tx2"/>
                  </a:solidFill>
                  <a:latin typeface="Corbel" panose="020B0503020204020204" pitchFamily="34" charset="0"/>
                </a:rPr>
                <a:t/>
              </a:r>
              <a:br>
                <a:rPr lang="sv-SE" altLang="sv-SE" b="1" spc="-50">
                  <a:solidFill>
                    <a:schemeClr val="tx2"/>
                  </a:solidFill>
                  <a:latin typeface="Corbel" panose="020B0503020204020204" pitchFamily="34" charset="0"/>
                </a:rPr>
              </a:br>
              <a:endParaRPr lang="sv-SE"/>
            </a:p>
          </p:txBody>
        </p:sp>
        <p:sp>
          <p:nvSpPr>
            <p:cNvPr id="8" name="Platshållare för innehåll 2">
              <a:extLst>
                <a:ext uri="{FF2B5EF4-FFF2-40B4-BE49-F238E27FC236}">
                  <a16:creationId xmlns:a16="http://schemas.microsoft.com/office/drawing/2014/main" id="{2F1A59F4-F749-4DD6-B8B1-B6A725FAC3B2}"/>
                </a:ext>
              </a:extLst>
            </p:cNvPr>
            <p:cNvSpPr txBox="1">
              <a:spLocks/>
            </p:cNvSpPr>
            <p:nvPr/>
          </p:nvSpPr>
          <p:spPr>
            <a:xfrm>
              <a:off x="1638531" y="2372049"/>
              <a:ext cx="9826154" cy="4135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sv-SE" altLang="sv-SE" dirty="0"/>
                <a:t>Stående punkt på APT där arbetsmiljö och hälsa diskuteras  </a:t>
              </a:r>
            </a:p>
            <a:p>
              <a:pPr fontAlgn="auto">
                <a:spcAft>
                  <a:spcPts val="0"/>
                </a:spcAft>
              </a:pPr>
              <a:r>
                <a:rPr lang="sv-SE" dirty="0"/>
                <a:t>Arbetsmiljö ingår i daglig styrning genom planering och prioritering samt följs upp genom reflektion och feedback</a:t>
              </a:r>
            </a:p>
            <a:p>
              <a:pPr fontAlgn="auto">
                <a:spcAft>
                  <a:spcPts val="0"/>
                </a:spcAft>
              </a:pPr>
              <a:r>
                <a:rPr lang="sv-SE" altLang="sv-SE" dirty="0"/>
                <a:t>Utgå från medarbetarundersökning, kartläggning och diskussionsunderlag för arbete med ständiga förbättringar</a:t>
              </a:r>
            </a:p>
            <a:p>
              <a:pPr fontAlgn="auto">
                <a:spcAft>
                  <a:spcPts val="0"/>
                </a:spcAft>
              </a:pPr>
              <a:r>
                <a:rPr lang="sv-SE" altLang="sv-SE" dirty="0"/>
                <a:t>Varje arbetsplats ska ha mål i det hälsofrämjande arbetet </a:t>
              </a:r>
              <a:br>
                <a:rPr lang="sv-SE" altLang="sv-SE" dirty="0"/>
              </a:br>
              <a:r>
                <a:rPr lang="sv-SE" altLang="sv-SE" dirty="0"/>
                <a:t>(OSA 2015:4)</a:t>
              </a:r>
              <a:br>
                <a:rPr lang="sv-SE" altLang="sv-SE" dirty="0"/>
              </a:br>
              <a:endParaRPr lang="sv-SE" altLang="sv-SE" dirty="0"/>
            </a:p>
            <a:p>
              <a:pPr marL="0" indent="0" fontAlgn="auto">
                <a:lnSpc>
                  <a:spcPct val="150000"/>
                </a:lnSpc>
                <a:spcAft>
                  <a:spcPts val="0"/>
                </a:spcAft>
                <a:buFont typeface="Arial" panose="020B0604020202020204" pitchFamily="34" charset="0"/>
                <a:buNone/>
              </a:pPr>
              <a:r>
                <a:rPr lang="sv-SE" altLang="sv-SE" dirty="0"/>
                <a:t/>
              </a:r>
              <a:br>
                <a:rPr lang="sv-SE" altLang="sv-SE" dirty="0"/>
              </a:br>
              <a:endParaRPr lang="sv-SE" altLang="sv-SE" dirty="0"/>
            </a:p>
          </p:txBody>
        </p:sp>
      </p:grpSp>
    </p:spTree>
    <p:extLst>
      <p:ext uri="{BB962C8B-B14F-4D97-AF65-F5344CB8AC3E}">
        <p14:creationId xmlns:p14="http://schemas.microsoft.com/office/powerpoint/2010/main" val="145230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 4"/>
          <p:cNvGrpSpPr/>
          <p:nvPr/>
        </p:nvGrpSpPr>
        <p:grpSpPr>
          <a:xfrm>
            <a:off x="391633" y="700345"/>
            <a:ext cx="11408734" cy="5826641"/>
            <a:chOff x="391633" y="700345"/>
            <a:chExt cx="11408734" cy="5826641"/>
          </a:xfrm>
        </p:grpSpPr>
        <p:grpSp>
          <p:nvGrpSpPr>
            <p:cNvPr id="2" name="Grupp 1">
              <a:extLst>
                <a:ext uri="{FF2B5EF4-FFF2-40B4-BE49-F238E27FC236}">
                  <a16:creationId xmlns:a16="http://schemas.microsoft.com/office/drawing/2014/main" id="{1FAE850C-136B-40D5-A54C-4011CCC8F473}"/>
                </a:ext>
              </a:extLst>
            </p:cNvPr>
            <p:cNvGrpSpPr/>
            <p:nvPr/>
          </p:nvGrpSpPr>
          <p:grpSpPr>
            <a:xfrm>
              <a:off x="391633" y="700345"/>
              <a:ext cx="11408734" cy="5826641"/>
              <a:chOff x="105461" y="1421903"/>
              <a:chExt cx="6347944" cy="2448273"/>
            </a:xfrm>
          </p:grpSpPr>
          <p:sp>
            <p:nvSpPr>
              <p:cNvPr id="3" name="Rektangel med rundade hörn 9">
                <a:extLst>
                  <a:ext uri="{FF2B5EF4-FFF2-40B4-BE49-F238E27FC236}">
                    <a16:creationId xmlns:a16="http://schemas.microsoft.com/office/drawing/2014/main" id="{1A9EB136-DA12-4089-BE23-4152CE846F2A}"/>
                  </a:ext>
                </a:extLst>
              </p:cNvPr>
              <p:cNvSpPr/>
              <p:nvPr/>
            </p:nvSpPr>
            <p:spPr>
              <a:xfrm>
                <a:off x="105461" y="1421903"/>
                <a:ext cx="6347944" cy="2448273"/>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Platshållare för innehåll 2">
                <a:extLst>
                  <a:ext uri="{FF2B5EF4-FFF2-40B4-BE49-F238E27FC236}">
                    <a16:creationId xmlns:a16="http://schemas.microsoft.com/office/drawing/2014/main" id="{D8A5E713-EA7B-4B8C-AA02-69D0B93224C1}"/>
                  </a:ext>
                </a:extLst>
              </p:cNvPr>
              <p:cNvSpPr txBox="1">
                <a:spLocks/>
              </p:cNvSpPr>
              <p:nvPr/>
            </p:nvSpPr>
            <p:spPr bwMode="auto">
              <a:xfrm>
                <a:off x="558211" y="1741137"/>
                <a:ext cx="5584195" cy="3618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fontAlgn="auto">
                  <a:spcBef>
                    <a:spcPct val="0"/>
                  </a:spcBef>
                  <a:spcAft>
                    <a:spcPts val="0"/>
                  </a:spcAft>
                  <a:buClrTx/>
                  <a:buSzTx/>
                  <a:tabLst/>
                  <a:defRPr/>
                </a:pPr>
                <a:r>
                  <a:rPr lang="sv-SE" altLang="sv-SE" sz="4800" b="1" dirty="0">
                    <a:solidFill>
                      <a:srgbClr val="45752B"/>
                    </a:solidFill>
                    <a:latin typeface="Corbel"/>
                    <a:ea typeface="+mj-ea"/>
                    <a:cs typeface="+mj-cs"/>
                  </a:rPr>
                  <a:t>Metoder och verktyg</a:t>
                </a:r>
              </a:p>
              <a:p>
                <a:pPr marL="0" marR="0" lvl="0" indent="0" fontAlgn="auto">
                  <a:spcBef>
                    <a:spcPct val="0"/>
                  </a:spcBef>
                  <a:spcAft>
                    <a:spcPts val="0"/>
                  </a:spcAft>
                  <a:buClrTx/>
                  <a:buSzTx/>
                  <a:tabLst/>
                  <a:defRPr/>
                </a:pPr>
                <a:endParaRPr lang="sv-SE" altLang="sv-SE" sz="4800" b="1" dirty="0">
                  <a:solidFill>
                    <a:srgbClr val="45752B"/>
                  </a:solidFill>
                  <a:latin typeface="Corbel"/>
                  <a:ea typeface="+mj-ea"/>
                  <a:cs typeface="+mj-cs"/>
                </a:endParaRPr>
              </a:p>
            </p:txBody>
          </p:sp>
        </p:grpSp>
        <p:sp>
          <p:nvSpPr>
            <p:cNvPr id="6" name="textruta 5">
              <a:extLst>
                <a:ext uri="{FF2B5EF4-FFF2-40B4-BE49-F238E27FC236}">
                  <a16:creationId xmlns:a16="http://schemas.microsoft.com/office/drawing/2014/main" id="{810C0FDE-2EF3-4870-A04F-8495F7E84F5E}"/>
                </a:ext>
              </a:extLst>
            </p:cNvPr>
            <p:cNvSpPr txBox="1"/>
            <p:nvPr/>
          </p:nvSpPr>
          <p:spPr>
            <a:xfrm>
              <a:off x="1544932" y="2803057"/>
              <a:ext cx="9781338" cy="2259080"/>
            </a:xfrm>
            <a:prstGeom prst="rect">
              <a:avLst/>
            </a:prstGeom>
            <a:noFill/>
          </p:spPr>
          <p:txBody>
            <a:bodyPr wrap="square" rtlCol="0">
              <a:spAutoFit/>
            </a:bodyPr>
            <a:lstStyle/>
            <a:p>
              <a:pPr marL="457200" indent="-457200" fontAlgn="auto">
                <a:lnSpc>
                  <a:spcPct val="90000"/>
                </a:lnSpc>
                <a:spcAft>
                  <a:spcPts val="0"/>
                </a:spcAft>
                <a:buFont typeface="Arial" panose="020B0604020202020204" pitchFamily="34" charset="0"/>
                <a:buChar char="•"/>
                <a:defRPr/>
              </a:pPr>
              <a:r>
                <a:rPr lang="sv-SE" sz="3200" b="1" dirty="0">
                  <a:solidFill>
                    <a:srgbClr val="45752B"/>
                  </a:solidFill>
                  <a:latin typeface="+mn-lt"/>
                  <a:ea typeface="+mj-ea"/>
                  <a:cs typeface="+mj-cs"/>
                </a:rPr>
                <a:t>Guide för att utveckla en hälsofrämjande arbetsplats</a:t>
              </a:r>
            </a:p>
            <a:p>
              <a:pPr marL="457200" indent="-457200">
                <a:buFont typeface="Arial" panose="020B0604020202020204" pitchFamily="34" charset="0"/>
                <a:buChar char="•"/>
              </a:pPr>
              <a:r>
                <a:rPr lang="sv-SE" sz="2800" dirty="0">
                  <a:latin typeface="+mn-lt"/>
                </a:rPr>
                <a:t>Inventering av friskfaktorer</a:t>
              </a:r>
            </a:p>
            <a:p>
              <a:pPr marL="457200" indent="-457200">
                <a:buFont typeface="Arial" panose="020B0604020202020204" pitchFamily="34" charset="0"/>
                <a:buChar char="•"/>
              </a:pPr>
              <a:r>
                <a:rPr lang="sv-SE" sz="2800" dirty="0">
                  <a:latin typeface="+mn-lt"/>
                </a:rPr>
                <a:t>NÖHRA-modellen  - ett verktyg för dialog</a:t>
              </a:r>
            </a:p>
            <a:p>
              <a:pPr marL="457200" indent="-457200">
                <a:buFont typeface="Arial" panose="020B0604020202020204" pitchFamily="34" charset="0"/>
                <a:buChar char="•"/>
              </a:pPr>
              <a:r>
                <a:rPr lang="sv-SE" sz="2800" dirty="0">
                  <a:latin typeface="+mn-lt"/>
                </a:rPr>
                <a:t>”Nio-</a:t>
              </a:r>
              <a:r>
                <a:rPr lang="sv-SE" sz="2800" dirty="0" err="1">
                  <a:latin typeface="+mn-lt"/>
                </a:rPr>
                <a:t>fältaren</a:t>
              </a:r>
              <a:r>
                <a:rPr lang="sv-SE" sz="2800" dirty="0">
                  <a:latin typeface="+mn-lt"/>
                </a:rPr>
                <a:t>” – inventering av aktiviteter på olika nivåer </a:t>
              </a:r>
            </a:p>
            <a:p>
              <a:pPr marL="457200" indent="-457200">
                <a:buFont typeface="Arial" panose="020B0604020202020204" pitchFamily="34" charset="0"/>
                <a:buChar char="•"/>
              </a:pPr>
              <a:endParaRPr lang="sv-SE" sz="2800" dirty="0">
                <a:latin typeface="+mn-lt"/>
              </a:endParaRPr>
            </a:p>
          </p:txBody>
        </p:sp>
      </p:grpSp>
    </p:spTree>
    <p:extLst>
      <p:ext uri="{BB962C8B-B14F-4D97-AF65-F5344CB8AC3E}">
        <p14:creationId xmlns:p14="http://schemas.microsoft.com/office/powerpoint/2010/main" val="1942702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p:cNvGrpSpPr/>
          <p:nvPr/>
        </p:nvGrpSpPr>
        <p:grpSpPr>
          <a:xfrm>
            <a:off x="348093" y="530313"/>
            <a:ext cx="11642650" cy="5826641"/>
            <a:chOff x="348093" y="530313"/>
            <a:chExt cx="11642650" cy="5826641"/>
          </a:xfrm>
        </p:grpSpPr>
        <p:sp>
          <p:nvSpPr>
            <p:cNvPr id="10" name="Rektangel med rundade hörn 9">
              <a:extLst>
                <a:ext uri="{FF2B5EF4-FFF2-40B4-BE49-F238E27FC236}">
                  <a16:creationId xmlns:a16="http://schemas.microsoft.com/office/drawing/2014/main" id="{E86018DC-A43E-0B4E-9EAF-4F854EF31059}"/>
                </a:ext>
              </a:extLst>
            </p:cNvPr>
            <p:cNvSpPr/>
            <p:nvPr/>
          </p:nvSpPr>
          <p:spPr>
            <a:xfrm>
              <a:off x="357210" y="530313"/>
              <a:ext cx="11408734" cy="5826641"/>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ubrik 1">
              <a:extLst>
                <a:ext uri="{FF2B5EF4-FFF2-40B4-BE49-F238E27FC236}">
                  <a16:creationId xmlns:a16="http://schemas.microsoft.com/office/drawing/2014/main" id="{B6FEDBCA-53CB-47E8-AB16-7DFDC1739A13}"/>
                </a:ext>
              </a:extLst>
            </p:cNvPr>
            <p:cNvSpPr txBox="1">
              <a:spLocks/>
            </p:cNvSpPr>
            <p:nvPr/>
          </p:nvSpPr>
          <p:spPr>
            <a:xfrm>
              <a:off x="348093" y="891526"/>
              <a:ext cx="1164265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sv-SE" altLang="sv-SE" b="1" spc="-50">
                  <a:solidFill>
                    <a:srgbClr val="45742B"/>
                  </a:solidFill>
                  <a:latin typeface="Corbel" panose="020B0503020204020204" pitchFamily="34" charset="0"/>
                </a:rPr>
                <a:t>Inventering av friskfaktorer</a:t>
              </a:r>
              <a:endParaRPr lang="sv-SE" b="1">
                <a:latin typeface="Corbel" panose="020B0503020204020204" pitchFamily="34" charset="0"/>
              </a:endParaRPr>
            </a:p>
          </p:txBody>
        </p:sp>
        <p:sp>
          <p:nvSpPr>
            <p:cNvPr id="8" name="Platshållare för innehåll 2">
              <a:extLst>
                <a:ext uri="{FF2B5EF4-FFF2-40B4-BE49-F238E27FC236}">
                  <a16:creationId xmlns:a16="http://schemas.microsoft.com/office/drawing/2014/main" id="{FAA9711E-7AAB-4CA9-A9CE-E176F8CB6976}"/>
                </a:ext>
              </a:extLst>
            </p:cNvPr>
            <p:cNvSpPr txBox="1">
              <a:spLocks/>
            </p:cNvSpPr>
            <p:nvPr/>
          </p:nvSpPr>
          <p:spPr>
            <a:xfrm>
              <a:off x="1409346" y="1698602"/>
              <a:ext cx="9412013" cy="41398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sv-SE" sz="3600" b="1"/>
            </a:p>
            <a:p>
              <a:pPr fontAlgn="auto">
                <a:lnSpc>
                  <a:spcPct val="100000"/>
                </a:lnSpc>
                <a:spcBef>
                  <a:spcPts val="0"/>
                </a:spcBef>
                <a:spcAft>
                  <a:spcPts val="0"/>
                </a:spcAft>
              </a:pPr>
              <a:r>
                <a:rPr lang="sv-SE" sz="3600"/>
                <a:t>Vad är viktigt för att vi ska trivas, må bra och utvecklas på vår arbetsplats?</a:t>
              </a:r>
            </a:p>
            <a:p>
              <a:pPr fontAlgn="auto">
                <a:lnSpc>
                  <a:spcPct val="150000"/>
                </a:lnSpc>
                <a:spcBef>
                  <a:spcPts val="0"/>
                </a:spcBef>
                <a:spcAft>
                  <a:spcPts val="0"/>
                </a:spcAft>
              </a:pPr>
              <a:r>
                <a:rPr lang="sv-SE" sz="3600"/>
                <a:t>Hur ser det ut hos oss?</a:t>
              </a:r>
            </a:p>
            <a:p>
              <a:pPr fontAlgn="auto">
                <a:lnSpc>
                  <a:spcPct val="100000"/>
                </a:lnSpc>
                <a:spcBef>
                  <a:spcPts val="0"/>
                </a:spcBef>
                <a:spcAft>
                  <a:spcPts val="0"/>
                </a:spcAft>
              </a:pPr>
              <a:r>
                <a:rPr lang="sv-SE" sz="3600"/>
                <a:t>Vad kan vi göra ytterligare för att förstärka det som fungerar bra?</a:t>
              </a:r>
            </a:p>
          </p:txBody>
        </p:sp>
      </p:grpSp>
    </p:spTree>
    <p:extLst>
      <p:ext uri="{BB962C8B-B14F-4D97-AF65-F5344CB8AC3E}">
        <p14:creationId xmlns:p14="http://schemas.microsoft.com/office/powerpoint/2010/main" val="377897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 15"/>
          <p:cNvGrpSpPr/>
          <p:nvPr/>
        </p:nvGrpSpPr>
        <p:grpSpPr>
          <a:xfrm>
            <a:off x="348093" y="773746"/>
            <a:ext cx="11642650" cy="5826641"/>
            <a:chOff x="348093" y="773746"/>
            <a:chExt cx="11642650" cy="5826641"/>
          </a:xfrm>
        </p:grpSpPr>
        <p:grpSp>
          <p:nvGrpSpPr>
            <p:cNvPr id="13" name="Grupp 12">
              <a:extLst>
                <a:ext uri="{FF2B5EF4-FFF2-40B4-BE49-F238E27FC236}">
                  <a16:creationId xmlns:a16="http://schemas.microsoft.com/office/drawing/2014/main" id="{3A22D850-5327-1648-8D32-8163B80B7120}"/>
                </a:ext>
              </a:extLst>
            </p:cNvPr>
            <p:cNvGrpSpPr/>
            <p:nvPr/>
          </p:nvGrpSpPr>
          <p:grpSpPr>
            <a:xfrm>
              <a:off x="435173" y="773746"/>
              <a:ext cx="11408734" cy="5826641"/>
              <a:chOff x="105461" y="1421903"/>
              <a:chExt cx="6347944" cy="2448273"/>
            </a:xfrm>
          </p:grpSpPr>
          <p:sp>
            <p:nvSpPr>
              <p:cNvPr id="10" name="Rektangel med rundade hörn 9">
                <a:extLst>
                  <a:ext uri="{FF2B5EF4-FFF2-40B4-BE49-F238E27FC236}">
                    <a16:creationId xmlns:a16="http://schemas.microsoft.com/office/drawing/2014/main" id="{E86018DC-A43E-0B4E-9EAF-4F854EF31059}"/>
                  </a:ext>
                </a:extLst>
              </p:cNvPr>
              <p:cNvSpPr/>
              <p:nvPr/>
            </p:nvSpPr>
            <p:spPr>
              <a:xfrm>
                <a:off x="105461" y="1421903"/>
                <a:ext cx="6347944" cy="2448273"/>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Platshållare för innehåll 2">
                <a:extLst>
                  <a:ext uri="{FF2B5EF4-FFF2-40B4-BE49-F238E27FC236}">
                    <a16:creationId xmlns:a16="http://schemas.microsoft.com/office/drawing/2014/main" id="{94FDD162-0ED5-B641-B12F-B1301723DC1C}"/>
                  </a:ext>
                </a:extLst>
              </p:cNvPr>
              <p:cNvSpPr txBox="1">
                <a:spLocks/>
              </p:cNvSpPr>
              <p:nvPr/>
            </p:nvSpPr>
            <p:spPr bwMode="auto">
              <a:xfrm>
                <a:off x="669345" y="1567142"/>
                <a:ext cx="5564745" cy="21577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900"/>
                  </a:spcAft>
                  <a:buClrTx/>
                  <a:buSzTx/>
                  <a:buFont typeface="Arial" panose="020B0604020202020204" pitchFamily="34" charset="0"/>
                  <a:buNone/>
                  <a:tabLst/>
                  <a:defRPr/>
                </a:pPr>
                <a:endParaRPr kumimoji="0" lang="sv-SE" altLang="sv-SE" sz="2400" b="0" i="0" u="none" strike="noStrike" kern="1200" cap="none" spc="0" normalizeH="0" baseline="0" noProof="0">
                  <a:ln>
                    <a:noFill/>
                  </a:ln>
                  <a:solidFill>
                    <a:srgbClr val="666666"/>
                  </a:solidFill>
                  <a:effectLst/>
                  <a:uLnTx/>
                  <a:uFillTx/>
                  <a:latin typeface="Corbel" panose="020B0503020204020204" pitchFamily="34" charset="0"/>
                  <a:ea typeface="+mn-ea"/>
                  <a:cs typeface="+mn-cs"/>
                </a:endParaRPr>
              </a:p>
            </p:txBody>
          </p:sp>
        </p:grpSp>
        <p:sp>
          <p:nvSpPr>
            <p:cNvPr id="6" name="Rubrik 1">
              <a:extLst>
                <a:ext uri="{FF2B5EF4-FFF2-40B4-BE49-F238E27FC236}">
                  <a16:creationId xmlns:a16="http://schemas.microsoft.com/office/drawing/2014/main" id="{BDF8D97B-67BB-4ADD-8E36-E524A1273BC7}"/>
                </a:ext>
              </a:extLst>
            </p:cNvPr>
            <p:cNvSpPr txBox="1">
              <a:spLocks/>
            </p:cNvSpPr>
            <p:nvPr/>
          </p:nvSpPr>
          <p:spPr>
            <a:xfrm>
              <a:off x="348093" y="891526"/>
              <a:ext cx="1164265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sv-SE" altLang="sv-SE" b="1" spc="-50">
                  <a:solidFill>
                    <a:srgbClr val="45742B"/>
                  </a:solidFill>
                  <a:latin typeface="Corbel" panose="020B0503020204020204" pitchFamily="34" charset="0"/>
                </a:rPr>
                <a:t>NÖHRA-modellen - </a:t>
              </a:r>
              <a:r>
                <a:rPr lang="sv-SE" altLang="sv-SE" sz="2800" b="1" spc="-50">
                  <a:latin typeface="Corbel" panose="020B0503020204020204" pitchFamily="34" charset="0"/>
                </a:rPr>
                <a:t>ett verktyg för dialog</a:t>
              </a:r>
              <a:endParaRPr lang="sv-SE" sz="2800"/>
            </a:p>
          </p:txBody>
        </p:sp>
        <p:sp>
          <p:nvSpPr>
            <p:cNvPr id="8" name="Platshållare för innehåll 2">
              <a:extLst>
                <a:ext uri="{FF2B5EF4-FFF2-40B4-BE49-F238E27FC236}">
                  <a16:creationId xmlns:a16="http://schemas.microsoft.com/office/drawing/2014/main" id="{5698AD56-53FE-4140-8AA9-4E7056493022}"/>
                </a:ext>
              </a:extLst>
            </p:cNvPr>
            <p:cNvSpPr txBox="1">
              <a:spLocks/>
            </p:cNvSpPr>
            <p:nvPr/>
          </p:nvSpPr>
          <p:spPr>
            <a:xfrm>
              <a:off x="1181283" y="1927661"/>
              <a:ext cx="5810447" cy="41764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sv-SE" sz="3200" b="1"/>
                <a:t>N</a:t>
              </a:r>
              <a:r>
                <a:rPr lang="sv-SE" sz="3200"/>
                <a:t>uläge - inventera friskfaktorer</a:t>
              </a:r>
            </a:p>
            <a:p>
              <a:pPr fontAlgn="auto">
                <a:spcAft>
                  <a:spcPts val="0"/>
                </a:spcAft>
              </a:pPr>
              <a:r>
                <a:rPr lang="sv-SE" sz="3200" b="1"/>
                <a:t>Ö</a:t>
              </a:r>
              <a:r>
                <a:rPr lang="sv-SE" sz="3200"/>
                <a:t>nskat läge</a:t>
              </a:r>
            </a:p>
            <a:p>
              <a:pPr fontAlgn="auto">
                <a:spcAft>
                  <a:spcPts val="0"/>
                </a:spcAft>
              </a:pPr>
              <a:r>
                <a:rPr lang="sv-SE" sz="3200" b="1"/>
                <a:t>H</a:t>
              </a:r>
              <a:r>
                <a:rPr lang="sv-SE" sz="3200"/>
                <a:t>inder</a:t>
              </a:r>
            </a:p>
            <a:p>
              <a:pPr fontAlgn="auto">
                <a:spcAft>
                  <a:spcPts val="0"/>
                </a:spcAft>
              </a:pPr>
              <a:r>
                <a:rPr lang="sv-SE" sz="3200" b="1"/>
                <a:t>R</a:t>
              </a:r>
              <a:r>
                <a:rPr lang="sv-SE" sz="3200"/>
                <a:t>esurser/möjligheter</a:t>
              </a:r>
            </a:p>
            <a:p>
              <a:pPr fontAlgn="auto">
                <a:spcAft>
                  <a:spcPts val="0"/>
                </a:spcAft>
              </a:pPr>
              <a:r>
                <a:rPr lang="sv-SE" sz="3200" b="1"/>
                <a:t>A</a:t>
              </a:r>
              <a:r>
                <a:rPr lang="sv-SE" sz="3200"/>
                <a:t>ktiviteter/Åtgärder</a:t>
              </a:r>
            </a:p>
            <a:p>
              <a:pPr fontAlgn="auto">
                <a:spcAft>
                  <a:spcPts val="0"/>
                </a:spcAft>
              </a:pPr>
              <a:r>
                <a:rPr lang="sv-SE" sz="3200"/>
                <a:t>Uppföljning</a:t>
              </a:r>
            </a:p>
            <a:p>
              <a:pPr marL="0" indent="0" fontAlgn="auto">
                <a:spcAft>
                  <a:spcPts val="0"/>
                </a:spcAft>
                <a:buNone/>
              </a:pPr>
              <a:endParaRPr lang="sv-SE" sz="3200"/>
            </a:p>
          </p:txBody>
        </p:sp>
        <p:grpSp>
          <p:nvGrpSpPr>
            <p:cNvPr id="5" name="Grupp 4"/>
            <p:cNvGrpSpPr/>
            <p:nvPr/>
          </p:nvGrpSpPr>
          <p:grpSpPr>
            <a:xfrm>
              <a:off x="6979792" y="1746305"/>
              <a:ext cx="4255849" cy="4705988"/>
              <a:chOff x="6979792" y="1746305"/>
              <a:chExt cx="4255849" cy="4705988"/>
            </a:xfrm>
          </p:grpSpPr>
          <p:sp>
            <p:nvSpPr>
              <p:cNvPr id="2" name="Sexhörning 1">
                <a:extLst>
                  <a:ext uri="{FF2B5EF4-FFF2-40B4-BE49-F238E27FC236}">
                    <a16:creationId xmlns:a16="http://schemas.microsoft.com/office/drawing/2014/main" id="{9C5D0E75-2E31-4CBD-A4C7-F5EB40248EF5}"/>
                  </a:ext>
                </a:extLst>
              </p:cNvPr>
              <p:cNvSpPr/>
              <p:nvPr/>
            </p:nvSpPr>
            <p:spPr>
              <a:xfrm>
                <a:off x="8264955" y="1746305"/>
                <a:ext cx="1480226" cy="1325563"/>
              </a:xfrm>
              <a:prstGeom prst="hexagon">
                <a:avLst/>
              </a:prstGeom>
              <a:solidFill>
                <a:srgbClr val="93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Nuläge</a:t>
                </a:r>
              </a:p>
            </p:txBody>
          </p:sp>
          <p:sp>
            <p:nvSpPr>
              <p:cNvPr id="9" name="Sexhörning 8">
                <a:extLst>
                  <a:ext uri="{FF2B5EF4-FFF2-40B4-BE49-F238E27FC236}">
                    <a16:creationId xmlns:a16="http://schemas.microsoft.com/office/drawing/2014/main" id="{EEFFDA73-E08F-4BB6-9AB1-8BFA9B4579E5}"/>
                  </a:ext>
                </a:extLst>
              </p:cNvPr>
              <p:cNvSpPr/>
              <p:nvPr/>
            </p:nvSpPr>
            <p:spPr>
              <a:xfrm>
                <a:off x="9590305" y="3124165"/>
                <a:ext cx="1480225" cy="1365305"/>
              </a:xfrm>
              <a:prstGeom prst="hexagon">
                <a:avLst/>
              </a:prstGeom>
              <a:solidFill>
                <a:srgbClr val="93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Önskat läge</a:t>
                </a:r>
              </a:p>
            </p:txBody>
          </p:sp>
          <p:sp>
            <p:nvSpPr>
              <p:cNvPr id="11" name="Sexhörning 10">
                <a:extLst>
                  <a:ext uri="{FF2B5EF4-FFF2-40B4-BE49-F238E27FC236}">
                    <a16:creationId xmlns:a16="http://schemas.microsoft.com/office/drawing/2014/main" id="{D6F3D81B-6D79-47F3-8592-2D07CA708FD2}"/>
                  </a:ext>
                </a:extLst>
              </p:cNvPr>
              <p:cNvSpPr/>
              <p:nvPr/>
            </p:nvSpPr>
            <p:spPr>
              <a:xfrm>
                <a:off x="9246505" y="4718949"/>
                <a:ext cx="1400896" cy="1365305"/>
              </a:xfrm>
              <a:prstGeom prst="hexagon">
                <a:avLst/>
              </a:prstGeom>
              <a:solidFill>
                <a:srgbClr val="93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Hinder</a:t>
                </a:r>
              </a:p>
            </p:txBody>
          </p:sp>
          <p:sp>
            <p:nvSpPr>
              <p:cNvPr id="14" name="Sexhörning 13">
                <a:extLst>
                  <a:ext uri="{FF2B5EF4-FFF2-40B4-BE49-F238E27FC236}">
                    <a16:creationId xmlns:a16="http://schemas.microsoft.com/office/drawing/2014/main" id="{10DAEE91-EEF4-45D1-80CA-3F12E6A931AA}"/>
                  </a:ext>
                </a:extLst>
              </p:cNvPr>
              <p:cNvSpPr/>
              <p:nvPr/>
            </p:nvSpPr>
            <p:spPr>
              <a:xfrm>
                <a:off x="7494682" y="4778562"/>
                <a:ext cx="1413105" cy="1325563"/>
              </a:xfrm>
              <a:prstGeom prst="hexagon">
                <a:avLst/>
              </a:prstGeom>
              <a:solidFill>
                <a:srgbClr val="93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Resurser</a:t>
                </a:r>
              </a:p>
            </p:txBody>
          </p:sp>
          <p:sp>
            <p:nvSpPr>
              <p:cNvPr id="15" name="Sexhörning 14">
                <a:extLst>
                  <a:ext uri="{FF2B5EF4-FFF2-40B4-BE49-F238E27FC236}">
                    <a16:creationId xmlns:a16="http://schemas.microsoft.com/office/drawing/2014/main" id="{9F0A7768-B002-4B36-B4F5-729FB34F057C}"/>
                  </a:ext>
                </a:extLst>
              </p:cNvPr>
              <p:cNvSpPr/>
              <p:nvPr/>
            </p:nvSpPr>
            <p:spPr>
              <a:xfrm>
                <a:off x="6979792" y="3097994"/>
                <a:ext cx="1480226" cy="1325563"/>
              </a:xfrm>
              <a:prstGeom prst="hexagon">
                <a:avLst/>
              </a:prstGeom>
              <a:solidFill>
                <a:srgbClr val="93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t>Aktiviteter</a:t>
                </a:r>
              </a:p>
            </p:txBody>
          </p:sp>
          <p:sp>
            <p:nvSpPr>
              <p:cNvPr id="3" name="Pil: vänsterböjd 2">
                <a:extLst>
                  <a:ext uri="{FF2B5EF4-FFF2-40B4-BE49-F238E27FC236}">
                    <a16:creationId xmlns:a16="http://schemas.microsoft.com/office/drawing/2014/main" id="{14E9A458-DC31-4C11-AFE6-4AF89ECFC53C}"/>
                  </a:ext>
                </a:extLst>
              </p:cNvPr>
              <p:cNvSpPr/>
              <p:nvPr/>
            </p:nvSpPr>
            <p:spPr>
              <a:xfrm rot="19798861">
                <a:off x="10004743" y="2103954"/>
                <a:ext cx="430641" cy="963046"/>
              </a:xfrm>
              <a:prstGeom prst="curvedLeftArrow">
                <a:avLst>
                  <a:gd name="adj1" fmla="val 25000"/>
                  <a:gd name="adj2" fmla="val 50000"/>
                  <a:gd name="adj3" fmla="val 485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7" name="Pil: vänsterböjd 16">
                <a:extLst>
                  <a:ext uri="{FF2B5EF4-FFF2-40B4-BE49-F238E27FC236}">
                    <a16:creationId xmlns:a16="http://schemas.microsoft.com/office/drawing/2014/main" id="{88A79015-5426-4794-82C8-CD0A7114045B}"/>
                  </a:ext>
                </a:extLst>
              </p:cNvPr>
              <p:cNvSpPr/>
              <p:nvPr/>
            </p:nvSpPr>
            <p:spPr>
              <a:xfrm rot="872962">
                <a:off x="10805000" y="4410025"/>
                <a:ext cx="430641" cy="963046"/>
              </a:xfrm>
              <a:prstGeom prst="curvedLeftArrow">
                <a:avLst>
                  <a:gd name="adj1" fmla="val 25000"/>
                  <a:gd name="adj2" fmla="val 50000"/>
                  <a:gd name="adj3" fmla="val 485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9" name="Pil: vänsterböjd 18">
                <a:extLst>
                  <a:ext uri="{FF2B5EF4-FFF2-40B4-BE49-F238E27FC236}">
                    <a16:creationId xmlns:a16="http://schemas.microsoft.com/office/drawing/2014/main" id="{3402B3FB-AB35-4A87-9E87-D2467EA153E7}"/>
                  </a:ext>
                </a:extLst>
              </p:cNvPr>
              <p:cNvSpPr/>
              <p:nvPr/>
            </p:nvSpPr>
            <p:spPr>
              <a:xfrm rot="5400000">
                <a:off x="8843594" y="5752599"/>
                <a:ext cx="436342" cy="963046"/>
              </a:xfrm>
              <a:prstGeom prst="curvedLeftArrow">
                <a:avLst>
                  <a:gd name="adj1" fmla="val 25000"/>
                  <a:gd name="adj2" fmla="val 50000"/>
                  <a:gd name="adj3" fmla="val 485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 name="Pil: vänsterböjd 20">
                <a:extLst>
                  <a:ext uri="{FF2B5EF4-FFF2-40B4-BE49-F238E27FC236}">
                    <a16:creationId xmlns:a16="http://schemas.microsoft.com/office/drawing/2014/main" id="{6FFE351D-7FD3-4C4A-A071-1533F8900E00}"/>
                  </a:ext>
                </a:extLst>
              </p:cNvPr>
              <p:cNvSpPr/>
              <p:nvPr/>
            </p:nvSpPr>
            <p:spPr>
              <a:xfrm rot="9184952">
                <a:off x="7021222" y="4415335"/>
                <a:ext cx="436342" cy="963046"/>
              </a:xfrm>
              <a:prstGeom prst="curvedLeftArrow">
                <a:avLst>
                  <a:gd name="adj1" fmla="val 25000"/>
                  <a:gd name="adj2" fmla="val 50000"/>
                  <a:gd name="adj3" fmla="val 485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pSp>
        <p:sp>
          <p:nvSpPr>
            <p:cNvPr id="4" name="textruta 3">
              <a:extLst>
                <a:ext uri="{FF2B5EF4-FFF2-40B4-BE49-F238E27FC236}">
                  <a16:creationId xmlns:a16="http://schemas.microsoft.com/office/drawing/2014/main" id="{EDD1DCF9-9566-417B-8FA5-CF76D0E75780}"/>
                </a:ext>
              </a:extLst>
            </p:cNvPr>
            <p:cNvSpPr txBox="1"/>
            <p:nvPr/>
          </p:nvSpPr>
          <p:spPr>
            <a:xfrm>
              <a:off x="6139540" y="6196330"/>
              <a:ext cx="2539848" cy="338554"/>
            </a:xfrm>
            <a:prstGeom prst="rect">
              <a:avLst/>
            </a:prstGeom>
            <a:noFill/>
          </p:spPr>
          <p:txBody>
            <a:bodyPr wrap="square" rtlCol="0">
              <a:spAutoFit/>
            </a:bodyPr>
            <a:lstStyle/>
            <a:p>
              <a:r>
                <a:rPr lang="sv-SE" sz="1600" i="1"/>
                <a:t>Källa: NÖHRA-modellen</a:t>
              </a:r>
            </a:p>
          </p:txBody>
        </p:sp>
      </p:grpSp>
    </p:spTree>
    <p:extLst>
      <p:ext uri="{BB962C8B-B14F-4D97-AF65-F5344CB8AC3E}">
        <p14:creationId xmlns:p14="http://schemas.microsoft.com/office/powerpoint/2010/main" val="423162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innehåll 2">
            <a:extLst>
              <a:ext uri="{FF2B5EF4-FFF2-40B4-BE49-F238E27FC236}">
                <a16:creationId xmlns:a16="http://schemas.microsoft.com/office/drawing/2014/main" id="{451B78F6-8F4A-BA44-8BA5-65D8FD30437C}"/>
              </a:ext>
            </a:extLst>
          </p:cNvPr>
          <p:cNvSpPr txBox="1">
            <a:spLocks/>
          </p:cNvSpPr>
          <p:nvPr/>
        </p:nvSpPr>
        <p:spPr bwMode="auto">
          <a:xfrm>
            <a:off x="2844400" y="5664534"/>
            <a:ext cx="6650036" cy="6924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lnSpc>
                <a:spcPct val="120000"/>
              </a:lnSpc>
              <a:spcBef>
                <a:spcPts val="0"/>
              </a:spcBef>
              <a:spcAft>
                <a:spcPts val="1200"/>
              </a:spcAft>
              <a:defRPr/>
            </a:pPr>
            <a:endParaRPr lang="sv-SE" altLang="sv-SE" sz="3600" b="1">
              <a:solidFill>
                <a:srgbClr val="FFFFFF"/>
              </a:solidFill>
              <a:latin typeface="Corbel" panose="020B0503020204020204" pitchFamily="34" charset="0"/>
            </a:endParaRPr>
          </a:p>
        </p:txBody>
      </p:sp>
      <p:grpSp>
        <p:nvGrpSpPr>
          <p:cNvPr id="2" name="Grupp 1"/>
          <p:cNvGrpSpPr/>
          <p:nvPr/>
        </p:nvGrpSpPr>
        <p:grpSpPr>
          <a:xfrm>
            <a:off x="78658" y="664126"/>
            <a:ext cx="11912085" cy="5826641"/>
            <a:chOff x="78658" y="664126"/>
            <a:chExt cx="11912085" cy="5826641"/>
          </a:xfrm>
        </p:grpSpPr>
        <p:sp>
          <p:nvSpPr>
            <p:cNvPr id="10" name="Rektangel med rundade hörn 9">
              <a:extLst>
                <a:ext uri="{FF2B5EF4-FFF2-40B4-BE49-F238E27FC236}">
                  <a16:creationId xmlns:a16="http://schemas.microsoft.com/office/drawing/2014/main" id="{E86018DC-A43E-0B4E-9EAF-4F854EF31059}"/>
                </a:ext>
              </a:extLst>
            </p:cNvPr>
            <p:cNvSpPr/>
            <p:nvPr/>
          </p:nvSpPr>
          <p:spPr>
            <a:xfrm>
              <a:off x="201257" y="664126"/>
              <a:ext cx="11408734" cy="5826641"/>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srgbClr val="FFFFFF"/>
                </a:solidFill>
              </a:endParaRPr>
            </a:p>
          </p:txBody>
        </p:sp>
        <p:sp>
          <p:nvSpPr>
            <p:cNvPr id="6" name="Rubrik 1">
              <a:extLst>
                <a:ext uri="{FF2B5EF4-FFF2-40B4-BE49-F238E27FC236}">
                  <a16:creationId xmlns:a16="http://schemas.microsoft.com/office/drawing/2014/main" id="{5C1FA90B-7D07-4A03-A5BE-0400137BB801}"/>
                </a:ext>
              </a:extLst>
            </p:cNvPr>
            <p:cNvSpPr txBox="1">
              <a:spLocks/>
            </p:cNvSpPr>
            <p:nvPr/>
          </p:nvSpPr>
          <p:spPr>
            <a:xfrm>
              <a:off x="78658" y="786017"/>
              <a:ext cx="11912085" cy="1325563"/>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sv-SE" altLang="sv-SE" b="1">
                  <a:solidFill>
                    <a:srgbClr val="45752B"/>
                  </a:solidFill>
                  <a:latin typeface="Corbel"/>
                </a:rPr>
                <a:t>”Nio-</a:t>
              </a:r>
              <a:r>
                <a:rPr lang="sv-SE" altLang="sv-SE" b="1" err="1">
                  <a:solidFill>
                    <a:srgbClr val="45752B"/>
                  </a:solidFill>
                  <a:latin typeface="Corbel"/>
                </a:rPr>
                <a:t>fältaren</a:t>
              </a:r>
              <a:r>
                <a:rPr lang="sv-SE" altLang="sv-SE" b="1">
                  <a:solidFill>
                    <a:srgbClr val="45752B"/>
                  </a:solidFill>
                  <a:latin typeface="Corbel"/>
                </a:rPr>
                <a:t>” - inventering</a:t>
              </a:r>
              <a:r>
                <a:rPr lang="sv-SE" altLang="sv-SE" sz="4000" b="1" spc="-50">
                  <a:latin typeface="Corbel" panose="020B0503020204020204" pitchFamily="34" charset="0"/>
                </a:rPr>
                <a:t/>
              </a:r>
              <a:br>
                <a:rPr lang="sv-SE" altLang="sv-SE" sz="4000" b="1" spc="-50">
                  <a:latin typeface="Corbel" panose="020B0503020204020204" pitchFamily="34" charset="0"/>
                </a:rPr>
              </a:br>
              <a:endParaRPr lang="sv-SE" sz="4000">
                <a:solidFill>
                  <a:srgbClr val="000000"/>
                </a:solidFill>
              </a:endParaRPr>
            </a:p>
          </p:txBody>
        </p:sp>
        <p:graphicFrame>
          <p:nvGraphicFramePr>
            <p:cNvPr id="8" name="Platshållare för innehåll 4">
              <a:extLst>
                <a:ext uri="{FF2B5EF4-FFF2-40B4-BE49-F238E27FC236}">
                  <a16:creationId xmlns:a16="http://schemas.microsoft.com/office/drawing/2014/main" id="{70AE7BE3-1B4C-403A-A87E-E65A399CF852}"/>
                </a:ext>
              </a:extLst>
            </p:cNvPr>
            <p:cNvGraphicFramePr>
              <a:graphicFrameLocks/>
            </p:cNvGraphicFramePr>
            <p:nvPr>
              <p:extLst>
                <p:ext uri="{D42A27DB-BD31-4B8C-83A1-F6EECF244321}">
                  <p14:modId xmlns:p14="http://schemas.microsoft.com/office/powerpoint/2010/main" val="3212583597"/>
                </p:ext>
              </p:extLst>
            </p:nvPr>
          </p:nvGraphicFramePr>
          <p:xfrm>
            <a:off x="1786270" y="1554307"/>
            <a:ext cx="8483008" cy="4761276"/>
          </p:xfrm>
          <a:graphic>
            <a:graphicData uri="http://schemas.openxmlformats.org/drawingml/2006/table">
              <a:tbl>
                <a:tblPr firstRow="1" bandRow="1"/>
                <a:tblGrid>
                  <a:gridCol w="1269923">
                    <a:extLst>
                      <a:ext uri="{9D8B030D-6E8A-4147-A177-3AD203B41FA5}">
                        <a16:colId xmlns:a16="http://schemas.microsoft.com/office/drawing/2014/main" val="20000"/>
                      </a:ext>
                    </a:extLst>
                  </a:gridCol>
                  <a:gridCol w="2414441">
                    <a:extLst>
                      <a:ext uri="{9D8B030D-6E8A-4147-A177-3AD203B41FA5}">
                        <a16:colId xmlns:a16="http://schemas.microsoft.com/office/drawing/2014/main" val="20001"/>
                      </a:ext>
                    </a:extLst>
                  </a:gridCol>
                  <a:gridCol w="2502322">
                    <a:extLst>
                      <a:ext uri="{9D8B030D-6E8A-4147-A177-3AD203B41FA5}">
                        <a16:colId xmlns:a16="http://schemas.microsoft.com/office/drawing/2014/main" val="20002"/>
                      </a:ext>
                    </a:extLst>
                  </a:gridCol>
                  <a:gridCol w="2296322">
                    <a:extLst>
                      <a:ext uri="{9D8B030D-6E8A-4147-A177-3AD203B41FA5}">
                        <a16:colId xmlns:a16="http://schemas.microsoft.com/office/drawing/2014/main" val="20003"/>
                      </a:ext>
                    </a:extLst>
                  </a:gridCol>
                </a:tblGrid>
                <a:tr h="36150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sv-SE" sz="1100" b="1">
                          <a:latin typeface="Arial" panose="020B0604020202020204" pitchFamily="34" charset="0"/>
                          <a:cs typeface="Arial" panose="020B0604020202020204" pitchFamily="34" charset="0"/>
                        </a:endParaRP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sv-SE" sz="1400" b="1">
                            <a:latin typeface="+mn-lt"/>
                            <a:cs typeface="Arial" panose="020B0604020202020204" pitchFamily="34" charset="0"/>
                          </a:rPr>
                          <a:t>Hälsofrämjande </a:t>
                        </a:r>
                      </a:p>
                      <a:p>
                        <a:pPr algn="ctr"/>
                        <a:r>
                          <a:rPr lang="sv-SE" sz="1400" b="0">
                            <a:latin typeface="+mn-lt"/>
                            <a:cs typeface="Arial" panose="020B0604020202020204" pitchFamily="34" charset="0"/>
                          </a:rPr>
                          <a:t>Behålla och utveckla hälsa </a:t>
                        </a: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sv-SE" sz="1400" b="1">
                            <a:latin typeface="+mn-lt"/>
                            <a:cs typeface="Arial" panose="020B0604020202020204" pitchFamily="34" charset="0"/>
                          </a:rPr>
                          <a:t>Förebyggande</a:t>
                        </a:r>
                        <a:br>
                          <a:rPr lang="sv-SE" sz="1400" b="1">
                            <a:latin typeface="+mn-lt"/>
                            <a:cs typeface="Arial" panose="020B0604020202020204" pitchFamily="34" charset="0"/>
                          </a:rPr>
                        </a:br>
                        <a:r>
                          <a:rPr lang="sv-SE" sz="1400" b="0">
                            <a:latin typeface="+mn-lt"/>
                            <a:cs typeface="Arial" panose="020B0604020202020204" pitchFamily="34" charset="0"/>
                          </a:rPr>
                          <a:t>Undvika risker och ohälsa </a:t>
                        </a: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sv-SE" sz="1400" b="1">
                            <a:latin typeface="+mn-lt"/>
                            <a:cs typeface="Arial" panose="020B0604020202020204" pitchFamily="34" charset="0"/>
                          </a:rPr>
                          <a:t>Rehabiliterande</a:t>
                        </a:r>
                        <a:br>
                          <a:rPr lang="sv-SE" sz="1400" b="1">
                            <a:latin typeface="+mn-lt"/>
                            <a:cs typeface="Arial" panose="020B0604020202020204" pitchFamily="34" charset="0"/>
                          </a:rPr>
                        </a:br>
                        <a:r>
                          <a:rPr lang="sv-SE" sz="1400" b="0">
                            <a:latin typeface="+mn-lt"/>
                            <a:cs typeface="Arial" panose="020B0604020202020204" pitchFamily="34" charset="0"/>
                          </a:rPr>
                          <a:t>Behandla och lindra </a:t>
                        </a: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4764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sv-SE" sz="1400" b="1">
                            <a:latin typeface="+mn-lt"/>
                            <a:cs typeface="Arial" panose="020B0604020202020204" pitchFamily="34" charset="0"/>
                          </a:rPr>
                          <a:t>Individ</a:t>
                        </a: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100" b="0">
                          <a:solidFill>
                            <a:schemeClr val="tx1"/>
                          </a:solidFill>
                          <a:latin typeface="+mn-lt"/>
                          <a:cs typeface="Arial" panose="020B0604020202020204" pitchFamily="34" charset="0"/>
                        </a:endParaRP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3BB5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1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7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buFont typeface="Arial" panose="020B0604020202020204" pitchFamily="34" charset="0"/>
                          <a:buNone/>
                        </a:pPr>
                        <a:endParaRPr lang="sv-SE" sz="1100" b="0" baseline="0">
                          <a:solidFill>
                            <a:schemeClr val="tx1"/>
                          </a:solidFill>
                          <a:latin typeface="+mn-lt"/>
                          <a:cs typeface="Arial" panose="020B0604020202020204" pitchFamily="34" charset="0"/>
                        </a:endParaRP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9966"/>
                      </a:solidFill>
                    </a:tcPr>
                  </a:tc>
                  <a:extLst>
                    <a:ext uri="{0D108BD9-81ED-4DB2-BD59-A6C34878D82A}">
                      <a16:rowId xmlns:a16="http://schemas.microsoft.com/office/drawing/2014/main" val="10001"/>
                    </a:ext>
                  </a:extLst>
                </a:tr>
                <a:tr h="15765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sv-SE" sz="1400" b="1">
                            <a:latin typeface="+mn-lt"/>
                            <a:cs typeface="Arial" panose="020B0604020202020204" pitchFamily="34" charset="0"/>
                          </a:rPr>
                          <a:t>Arbetsplats</a:t>
                        </a: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100" b="0">
                          <a:solidFill>
                            <a:schemeClr val="tx1"/>
                          </a:solidFill>
                          <a:latin typeface="+mn-lt"/>
                          <a:cs typeface="Arial" panose="020B0604020202020204" pitchFamily="34" charset="0"/>
                        </a:endParaRP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3BB5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indent="-285750">
                          <a:buFont typeface="Arial" panose="020B0604020202020204" pitchFamily="34" charset="0"/>
                          <a:buChar char="•"/>
                        </a:pPr>
                        <a:endParaRPr lang="sv-SE" sz="1100" b="0">
                          <a:solidFill>
                            <a:schemeClr val="tx1"/>
                          </a:solidFill>
                          <a:latin typeface="+mn-lt"/>
                          <a:cs typeface="Arial" panose="020B0604020202020204" pitchFamily="34" charset="0"/>
                        </a:endParaRP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7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100" b="0" baseline="0">
                          <a:solidFill>
                            <a:schemeClr val="tx1"/>
                          </a:solidFill>
                          <a:latin typeface="+mn-lt"/>
                          <a:cs typeface="Arial" panose="020B0604020202020204" pitchFamily="34" charset="0"/>
                        </a:endParaRP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9966"/>
                      </a:solidFill>
                    </a:tcPr>
                  </a:tc>
                  <a:extLst>
                    <a:ext uri="{0D108BD9-81ED-4DB2-BD59-A6C34878D82A}">
                      <a16:rowId xmlns:a16="http://schemas.microsoft.com/office/drawing/2014/main" val="10002"/>
                    </a:ext>
                  </a:extLst>
                </a:tr>
                <a:tr h="13538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sv-SE" sz="1400" b="1">
                            <a:latin typeface="+mn-lt"/>
                            <a:cs typeface="Arial" panose="020B0604020202020204" pitchFamily="34" charset="0"/>
                          </a:rPr>
                          <a:t>Organisation</a:t>
                        </a: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100" b="0">
                          <a:solidFill>
                            <a:schemeClr val="tx1"/>
                          </a:solidFill>
                          <a:latin typeface="+mn-lt"/>
                          <a:cs typeface="Arial" panose="020B0604020202020204" pitchFamily="34" charset="0"/>
                        </a:endParaRP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3BB5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indent="-285750">
                          <a:buFont typeface="Arial" panose="020B0604020202020204" pitchFamily="34" charset="0"/>
                          <a:buChar char="•"/>
                        </a:pPr>
                        <a:endParaRPr lang="sv-SE" sz="1100" b="0">
                          <a:solidFill>
                            <a:schemeClr val="tx1"/>
                          </a:solidFill>
                          <a:latin typeface="+mn-lt"/>
                          <a:cs typeface="Arial" panose="020B0604020202020204" pitchFamily="34" charset="0"/>
                        </a:endParaRP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7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100">
                          <a:solidFill>
                            <a:schemeClr val="tx1"/>
                          </a:solidFill>
                          <a:effectLst/>
                          <a:latin typeface="+mn-lt"/>
                          <a:ea typeface="Calibri"/>
                          <a:cs typeface="Arial" panose="020B0604020202020204" pitchFamily="34" charset="0"/>
                        </a:endParaRP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9966"/>
                      </a:solidFill>
                    </a:tcPr>
                  </a:tc>
                  <a:extLst>
                    <a:ext uri="{0D108BD9-81ED-4DB2-BD59-A6C34878D82A}">
                      <a16:rowId xmlns:a16="http://schemas.microsoft.com/office/drawing/2014/main" val="10003"/>
                    </a:ext>
                  </a:extLst>
                </a:tr>
              </a:tbl>
            </a:graphicData>
          </a:graphic>
        </p:graphicFrame>
      </p:grpSp>
    </p:spTree>
    <p:extLst>
      <p:ext uri="{BB962C8B-B14F-4D97-AF65-F5344CB8AC3E}">
        <p14:creationId xmlns:p14="http://schemas.microsoft.com/office/powerpoint/2010/main" val="142720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innehåll 2">
            <a:extLst>
              <a:ext uri="{FF2B5EF4-FFF2-40B4-BE49-F238E27FC236}">
                <a16:creationId xmlns:a16="http://schemas.microsoft.com/office/drawing/2014/main" id="{451B78F6-8F4A-BA44-8BA5-65D8FD30437C}"/>
              </a:ext>
            </a:extLst>
          </p:cNvPr>
          <p:cNvSpPr txBox="1">
            <a:spLocks/>
          </p:cNvSpPr>
          <p:nvPr/>
        </p:nvSpPr>
        <p:spPr bwMode="auto">
          <a:xfrm>
            <a:off x="2844400" y="5664534"/>
            <a:ext cx="6650036" cy="6924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endParaRPr kumimoji="0" lang="sv-SE" altLang="sv-SE" sz="3600" b="1"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grpSp>
        <p:nvGrpSpPr>
          <p:cNvPr id="2" name="Grupp 1"/>
          <p:cNvGrpSpPr/>
          <p:nvPr/>
        </p:nvGrpSpPr>
        <p:grpSpPr>
          <a:xfrm>
            <a:off x="348093" y="665699"/>
            <a:ext cx="11642650" cy="5826641"/>
            <a:chOff x="348093" y="665699"/>
            <a:chExt cx="11642650" cy="5826641"/>
          </a:xfrm>
        </p:grpSpPr>
        <p:grpSp>
          <p:nvGrpSpPr>
            <p:cNvPr id="13" name="Grupp 12">
              <a:extLst>
                <a:ext uri="{FF2B5EF4-FFF2-40B4-BE49-F238E27FC236}">
                  <a16:creationId xmlns:a16="http://schemas.microsoft.com/office/drawing/2014/main" id="{3A22D850-5327-1648-8D32-8163B80B7120}"/>
                </a:ext>
              </a:extLst>
            </p:cNvPr>
            <p:cNvGrpSpPr/>
            <p:nvPr/>
          </p:nvGrpSpPr>
          <p:grpSpPr>
            <a:xfrm>
              <a:off x="348093" y="665699"/>
              <a:ext cx="11408734" cy="5826641"/>
              <a:chOff x="105461" y="1421903"/>
              <a:chExt cx="6347944" cy="2448273"/>
            </a:xfrm>
          </p:grpSpPr>
          <p:sp>
            <p:nvSpPr>
              <p:cNvPr id="10" name="Rektangel med rundade hörn 9">
                <a:extLst>
                  <a:ext uri="{FF2B5EF4-FFF2-40B4-BE49-F238E27FC236}">
                    <a16:creationId xmlns:a16="http://schemas.microsoft.com/office/drawing/2014/main" id="{E86018DC-A43E-0B4E-9EAF-4F854EF31059}"/>
                  </a:ext>
                </a:extLst>
              </p:cNvPr>
              <p:cNvSpPr/>
              <p:nvPr/>
            </p:nvSpPr>
            <p:spPr>
              <a:xfrm>
                <a:off x="105461" y="1421903"/>
                <a:ext cx="6347944" cy="2448273"/>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Platshållare för innehåll 2">
                <a:extLst>
                  <a:ext uri="{FF2B5EF4-FFF2-40B4-BE49-F238E27FC236}">
                    <a16:creationId xmlns:a16="http://schemas.microsoft.com/office/drawing/2014/main" id="{94FDD162-0ED5-B641-B12F-B1301723DC1C}"/>
                  </a:ext>
                </a:extLst>
              </p:cNvPr>
              <p:cNvSpPr txBox="1">
                <a:spLocks/>
              </p:cNvSpPr>
              <p:nvPr/>
            </p:nvSpPr>
            <p:spPr bwMode="auto">
              <a:xfrm>
                <a:off x="669345" y="1567142"/>
                <a:ext cx="5564745" cy="21577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900"/>
                  </a:spcAft>
                  <a:buClrTx/>
                  <a:buSzTx/>
                  <a:buFont typeface="Arial" panose="020B0604020202020204" pitchFamily="34" charset="0"/>
                  <a:buNone/>
                  <a:tabLst/>
                  <a:defRPr/>
                </a:pPr>
                <a:endParaRPr kumimoji="0" lang="sv-SE" altLang="sv-SE" sz="2400" b="0" i="0" u="none" strike="noStrike" kern="1200" cap="none" spc="0" normalizeH="0" baseline="0" noProof="0">
                  <a:ln>
                    <a:noFill/>
                  </a:ln>
                  <a:solidFill>
                    <a:srgbClr val="666666"/>
                  </a:solidFill>
                  <a:effectLst/>
                  <a:uLnTx/>
                  <a:uFillTx/>
                  <a:latin typeface="Corbel" panose="020B0503020204020204" pitchFamily="34" charset="0"/>
                  <a:ea typeface="+mn-ea"/>
                  <a:cs typeface="+mn-cs"/>
                </a:endParaRPr>
              </a:p>
            </p:txBody>
          </p:sp>
        </p:grpSp>
        <p:sp>
          <p:nvSpPr>
            <p:cNvPr id="6" name="Rubrik 1">
              <a:extLst>
                <a:ext uri="{FF2B5EF4-FFF2-40B4-BE49-F238E27FC236}">
                  <a16:creationId xmlns:a16="http://schemas.microsoft.com/office/drawing/2014/main" id="{5C1FA90B-7D07-4A03-A5BE-0400137BB801}"/>
                </a:ext>
              </a:extLst>
            </p:cNvPr>
            <p:cNvSpPr txBox="1">
              <a:spLocks/>
            </p:cNvSpPr>
            <p:nvPr/>
          </p:nvSpPr>
          <p:spPr>
            <a:xfrm>
              <a:off x="348093" y="786017"/>
              <a:ext cx="1164265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sv-SE" altLang="sv-SE" b="1" spc="-50">
                  <a:solidFill>
                    <a:srgbClr val="45742B"/>
                  </a:solidFill>
                  <a:latin typeface="Corbel" panose="020B0503020204020204" pitchFamily="34" charset="0"/>
                </a:rPr>
                <a:t>Exempel på aktiviteter</a:t>
              </a:r>
              <a:r>
                <a:rPr lang="sv-SE" altLang="sv-SE" b="1" spc="-50">
                  <a:solidFill>
                    <a:schemeClr val="tx2"/>
                  </a:solidFill>
                  <a:latin typeface="Corbel" panose="020B0503020204020204" pitchFamily="34" charset="0"/>
                </a:rPr>
                <a:t/>
              </a:r>
              <a:br>
                <a:rPr lang="sv-SE" altLang="sv-SE" b="1" spc="-50">
                  <a:solidFill>
                    <a:schemeClr val="tx2"/>
                  </a:solidFill>
                  <a:latin typeface="Corbel" panose="020B0503020204020204" pitchFamily="34" charset="0"/>
                </a:rPr>
              </a:br>
              <a:endParaRPr lang="sv-SE"/>
            </a:p>
          </p:txBody>
        </p:sp>
        <p:graphicFrame>
          <p:nvGraphicFramePr>
            <p:cNvPr id="8" name="Platshållare för innehåll 4">
              <a:extLst>
                <a:ext uri="{FF2B5EF4-FFF2-40B4-BE49-F238E27FC236}">
                  <a16:creationId xmlns:a16="http://schemas.microsoft.com/office/drawing/2014/main" id="{70AE7BE3-1B4C-403A-A87E-E65A399CF852}"/>
                </a:ext>
              </a:extLst>
            </p:cNvPr>
            <p:cNvGraphicFramePr>
              <a:graphicFrameLocks/>
            </p:cNvGraphicFramePr>
            <p:nvPr>
              <p:extLst>
                <p:ext uri="{D42A27DB-BD31-4B8C-83A1-F6EECF244321}">
                  <p14:modId xmlns:p14="http://schemas.microsoft.com/office/powerpoint/2010/main" val="3545626876"/>
                </p:ext>
              </p:extLst>
            </p:nvPr>
          </p:nvGraphicFramePr>
          <p:xfrm>
            <a:off x="1786270" y="1550268"/>
            <a:ext cx="8483008" cy="4526028"/>
          </p:xfrm>
          <a:graphic>
            <a:graphicData uri="http://schemas.openxmlformats.org/drawingml/2006/table">
              <a:tbl>
                <a:tblPr firstRow="1" bandRow="1"/>
                <a:tblGrid>
                  <a:gridCol w="1269923">
                    <a:extLst>
                      <a:ext uri="{9D8B030D-6E8A-4147-A177-3AD203B41FA5}">
                        <a16:colId xmlns:a16="http://schemas.microsoft.com/office/drawing/2014/main" val="20000"/>
                      </a:ext>
                    </a:extLst>
                  </a:gridCol>
                  <a:gridCol w="2493269">
                    <a:extLst>
                      <a:ext uri="{9D8B030D-6E8A-4147-A177-3AD203B41FA5}">
                        <a16:colId xmlns:a16="http://schemas.microsoft.com/office/drawing/2014/main" val="20001"/>
                      </a:ext>
                    </a:extLst>
                  </a:gridCol>
                  <a:gridCol w="2423494">
                    <a:extLst>
                      <a:ext uri="{9D8B030D-6E8A-4147-A177-3AD203B41FA5}">
                        <a16:colId xmlns:a16="http://schemas.microsoft.com/office/drawing/2014/main" val="20002"/>
                      </a:ext>
                    </a:extLst>
                  </a:gridCol>
                  <a:gridCol w="2296322">
                    <a:extLst>
                      <a:ext uri="{9D8B030D-6E8A-4147-A177-3AD203B41FA5}">
                        <a16:colId xmlns:a16="http://schemas.microsoft.com/office/drawing/2014/main" val="20003"/>
                      </a:ext>
                    </a:extLst>
                  </a:gridCol>
                </a:tblGrid>
                <a:tr h="36150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sv-SE" sz="1100" b="1">
                          <a:latin typeface="Arial" panose="020B0604020202020204" pitchFamily="34" charset="0"/>
                          <a:cs typeface="Arial" panose="020B0604020202020204" pitchFamily="34" charset="0"/>
                        </a:endParaRP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sv-SE" sz="1400" b="1">
                            <a:latin typeface="+mn-lt"/>
                            <a:cs typeface="Arial" panose="020B0604020202020204" pitchFamily="34" charset="0"/>
                          </a:rPr>
                          <a:t>Hälsofrämjande</a:t>
                        </a: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sv-SE" sz="1400" b="1">
                            <a:latin typeface="+mn-lt"/>
                            <a:cs typeface="Arial" panose="020B0604020202020204" pitchFamily="34" charset="0"/>
                          </a:rPr>
                          <a:t>Förebyggande</a:t>
                        </a: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sv-SE" sz="1400" b="1">
                            <a:latin typeface="+mn-lt"/>
                            <a:cs typeface="Arial" panose="020B0604020202020204" pitchFamily="34" charset="0"/>
                          </a:rPr>
                          <a:t>Rehabiliterande</a:t>
                        </a: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6933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sv-SE" sz="1400" b="1">
                            <a:latin typeface="+mn-lt"/>
                            <a:cs typeface="Arial" panose="020B0604020202020204" pitchFamily="34" charset="0"/>
                          </a:rPr>
                          <a:t>Individ</a:t>
                        </a: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a:solidFill>
                              <a:schemeClr val="tx1"/>
                            </a:solidFill>
                            <a:latin typeface="+mn-lt"/>
                            <a:cs typeface="Arial" panose="020B0604020202020204" pitchFamily="34" charset="0"/>
                          </a:rPr>
                          <a:t>Delaktighet</a:t>
                        </a:r>
                      </a:p>
                      <a:p>
                        <a:pPr marL="285750" indent="-285750">
                          <a:buFont typeface="Arial" panose="020B0604020202020204" pitchFamily="34" charset="0"/>
                          <a:buChar char="•"/>
                        </a:pPr>
                        <a:r>
                          <a:rPr lang="sv-SE" sz="1100" b="0">
                            <a:solidFill>
                              <a:schemeClr val="tx1"/>
                            </a:solidFill>
                            <a:latin typeface="+mn-lt"/>
                            <a:cs typeface="Arial" panose="020B0604020202020204" pitchFamily="34" charset="0"/>
                          </a:rPr>
                          <a:t>Friskvårdsaktiviteter </a:t>
                        </a:r>
                      </a:p>
                      <a:p>
                        <a:pPr marL="285750" indent="-285750">
                          <a:buFont typeface="Arial" panose="020B0604020202020204" pitchFamily="34" charset="0"/>
                          <a:buChar char="•"/>
                        </a:pPr>
                        <a:r>
                          <a:rPr lang="sv-SE" sz="1100" b="0">
                            <a:solidFill>
                              <a:schemeClr val="tx1"/>
                            </a:solidFill>
                            <a:latin typeface="+mn-lt"/>
                            <a:cs typeface="Arial" panose="020B0604020202020204" pitchFamily="34" charset="0"/>
                          </a:rPr>
                          <a:t>Friskvårdsbidrag</a:t>
                        </a:r>
                      </a:p>
                      <a:p>
                        <a:pPr marL="285750" indent="-285750">
                          <a:buFont typeface="Arial" panose="020B0604020202020204" pitchFamily="34" charset="0"/>
                          <a:buChar char="•"/>
                        </a:pPr>
                        <a:r>
                          <a:rPr lang="sv-SE" sz="1100" b="0">
                            <a:solidFill>
                              <a:schemeClr val="tx1"/>
                            </a:solidFill>
                            <a:latin typeface="+mn-lt"/>
                            <a:cs typeface="Arial" panose="020B0604020202020204" pitchFamily="34" charset="0"/>
                          </a:rPr>
                          <a:t>Medarbetarsamtal</a:t>
                        </a:r>
                      </a:p>
                      <a:p>
                        <a:pPr marL="285750" indent="-285750">
                          <a:buFont typeface="Arial" panose="020B0604020202020204" pitchFamily="34" charset="0"/>
                          <a:buChar char="•"/>
                        </a:pPr>
                        <a:r>
                          <a:rPr lang="sv-SE" sz="1100" b="0">
                            <a:solidFill>
                              <a:schemeClr val="tx1"/>
                            </a:solidFill>
                            <a:latin typeface="+mn-lt"/>
                            <a:cs typeface="Arial" panose="020B0604020202020204" pitchFamily="34" charset="0"/>
                          </a:rPr>
                          <a:t>Schema</a:t>
                        </a:r>
                        <a:r>
                          <a:rPr lang="sv-SE" sz="1100" b="0" baseline="0">
                            <a:solidFill>
                              <a:schemeClr val="tx1"/>
                            </a:solidFill>
                            <a:latin typeface="+mn-lt"/>
                            <a:cs typeface="Arial" panose="020B0604020202020204" pitchFamily="34" charset="0"/>
                          </a:rPr>
                          <a:t>läggning/ återhämtning</a:t>
                        </a:r>
                      </a:p>
                      <a:p>
                        <a:pPr marL="285750" indent="-285750">
                          <a:buFont typeface="Arial" panose="020B0604020202020204" pitchFamily="34" charset="0"/>
                          <a:buChar char="•"/>
                        </a:pPr>
                        <a:r>
                          <a:rPr lang="sv-SE" sz="1100" b="0" baseline="0">
                            <a:solidFill>
                              <a:schemeClr val="tx1"/>
                            </a:solidFill>
                            <a:latin typeface="+mn-lt"/>
                            <a:cs typeface="Arial" panose="020B0604020202020204" pitchFamily="34" charset="0"/>
                          </a:rPr>
                          <a:t>Återkoppling/feedback</a:t>
                        </a:r>
                        <a:endParaRPr lang="sv-SE" sz="1100" b="0">
                          <a:solidFill>
                            <a:schemeClr val="tx1"/>
                          </a:solidFill>
                          <a:latin typeface="+mn-lt"/>
                          <a:cs typeface="Arial" panose="020B0604020202020204" pitchFamily="34" charset="0"/>
                        </a:endParaRP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3BB5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schemeClr val="tx1"/>
                            </a:solidFill>
                            <a:effectLst/>
                            <a:uLnTx/>
                            <a:uFillTx/>
                            <a:latin typeface="+mn-lt"/>
                            <a:ea typeface="+mn-ea"/>
                            <a:cs typeface="Arial" panose="020B0604020202020204" pitchFamily="34" charset="0"/>
                          </a:rPr>
                          <a:t>Hälsosamtal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schemeClr val="tx1"/>
                            </a:solidFill>
                            <a:effectLst/>
                            <a:uLnTx/>
                            <a:uFillTx/>
                            <a:latin typeface="+mn-lt"/>
                            <a:ea typeface="+mn-ea"/>
                            <a:cs typeface="Arial" panose="020B0604020202020204" pitchFamily="34" charset="0"/>
                          </a:rPr>
                          <a:t>Lagstadgade medicinska kontroller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schemeClr val="tx1"/>
                            </a:solidFill>
                            <a:effectLst/>
                            <a:uLnTx/>
                            <a:uFillTx/>
                            <a:latin typeface="+mn-lt"/>
                            <a:ea typeface="+mn-ea"/>
                            <a:cs typeface="Arial" panose="020B0604020202020204" pitchFamily="34" charset="0"/>
                          </a:rPr>
                          <a:t>Tidiga signaler på ohälsa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schemeClr val="tx1"/>
                            </a:solidFill>
                            <a:effectLst/>
                            <a:uLnTx/>
                            <a:uFillTx/>
                            <a:latin typeface="+mn-lt"/>
                            <a:ea typeface="+mn-ea"/>
                            <a:cs typeface="Arial" panose="020B0604020202020204" pitchFamily="34" charset="0"/>
                          </a:rPr>
                          <a:t>Tobaksfri arbetstid</a:t>
                        </a: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7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indent="-285750">
                          <a:buFont typeface="Arial" panose="020B0604020202020204" pitchFamily="34" charset="0"/>
                          <a:buChar char="•"/>
                        </a:pPr>
                        <a:r>
                          <a:rPr lang="sv-SE" sz="1100" b="0">
                            <a:solidFill>
                              <a:schemeClr val="tx1"/>
                            </a:solidFill>
                            <a:latin typeface="+mn-lt"/>
                            <a:cs typeface="Arial" panose="020B0604020202020204" pitchFamily="34" charset="0"/>
                          </a:rPr>
                          <a:t>Arbetslivsinriktad</a:t>
                        </a:r>
                        <a:r>
                          <a:rPr lang="sv-SE" sz="1100" b="0" baseline="0">
                            <a:solidFill>
                              <a:schemeClr val="tx1"/>
                            </a:solidFill>
                            <a:latin typeface="+mn-lt"/>
                            <a:cs typeface="Arial" panose="020B0604020202020204" pitchFamily="34" charset="0"/>
                          </a:rPr>
                          <a:t> rehabilitering</a:t>
                        </a:r>
                      </a:p>
                      <a:p>
                        <a:pPr marL="285750" indent="-285750">
                          <a:buFont typeface="Arial" panose="020B0604020202020204" pitchFamily="34" charset="0"/>
                          <a:buChar char="•"/>
                        </a:pPr>
                        <a:r>
                          <a:rPr lang="sv-SE" sz="1100" b="0" baseline="0">
                            <a:solidFill>
                              <a:schemeClr val="tx1"/>
                            </a:solidFill>
                            <a:latin typeface="+mn-lt"/>
                            <a:cs typeface="Arial" panose="020B0604020202020204" pitchFamily="34" charset="0"/>
                          </a:rPr>
                          <a:t>Plan för återgång i arbete</a:t>
                        </a:r>
                      </a:p>
                      <a:p>
                        <a:pPr marL="285750" indent="-285750">
                          <a:buFont typeface="Arial" panose="020B0604020202020204" pitchFamily="34" charset="0"/>
                          <a:buChar char="•"/>
                        </a:pPr>
                        <a:r>
                          <a:rPr lang="sv-SE" sz="1100" b="0" baseline="0">
                            <a:solidFill>
                              <a:schemeClr val="tx1"/>
                            </a:solidFill>
                            <a:latin typeface="+mn-lt"/>
                            <a:cs typeface="Arial" panose="020B0604020202020204" pitchFamily="34" charset="0"/>
                          </a:rPr>
                          <a:t>Rehabiliteringsmöten</a:t>
                        </a:r>
                      </a:p>
                      <a:p>
                        <a:pPr marL="285750" indent="-285750">
                          <a:buFont typeface="Arial" panose="020B0604020202020204" pitchFamily="34" charset="0"/>
                          <a:buChar char="•"/>
                        </a:pPr>
                        <a:endParaRPr lang="sv-SE" sz="1100" b="0" baseline="0">
                          <a:solidFill>
                            <a:schemeClr val="tx1"/>
                          </a:solidFill>
                          <a:latin typeface="+mn-lt"/>
                          <a:cs typeface="Arial" panose="020B0604020202020204" pitchFamily="34" charset="0"/>
                        </a:endParaRP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9966"/>
                      </a:solidFill>
                    </a:tcPr>
                  </a:tc>
                  <a:extLst>
                    <a:ext uri="{0D108BD9-81ED-4DB2-BD59-A6C34878D82A}">
                      <a16:rowId xmlns:a16="http://schemas.microsoft.com/office/drawing/2014/main" val="10001"/>
                    </a:ext>
                  </a:extLst>
                </a:tr>
                <a:tr h="176521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sv-SE" sz="1400" b="1">
                            <a:latin typeface="+mn-lt"/>
                            <a:cs typeface="Arial" panose="020B0604020202020204" pitchFamily="34" charset="0"/>
                          </a:rPr>
                          <a:t>Arbetsplats</a:t>
                        </a: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baseline="0">
                            <a:solidFill>
                              <a:schemeClr val="tx1"/>
                            </a:solidFill>
                            <a:latin typeface="+mn-lt"/>
                            <a:cs typeface="Arial" panose="020B0604020202020204" pitchFamily="34" charset="0"/>
                          </a:rPr>
                          <a:t>Använda olika arbetsmiljöverktyg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a:solidFill>
                              <a:schemeClr val="tx1"/>
                            </a:solidFill>
                            <a:latin typeface="+mn-lt"/>
                            <a:cs typeface="Arial" panose="020B0604020202020204" pitchFamily="34" charset="0"/>
                          </a:rPr>
                          <a:t>Arbetsmiljö</a:t>
                        </a:r>
                        <a:r>
                          <a:rPr lang="sv-SE" sz="1100" b="0" baseline="0">
                            <a:solidFill>
                              <a:schemeClr val="tx1"/>
                            </a:solidFill>
                            <a:latin typeface="+mn-lt"/>
                            <a:cs typeface="Arial" panose="020B0604020202020204" pitchFamily="34" charset="0"/>
                          </a:rPr>
                          <a:t> och hälsa, </a:t>
                        </a:r>
                        <a:br>
                          <a:rPr lang="sv-SE" sz="1100" b="0" baseline="0">
                            <a:solidFill>
                              <a:schemeClr val="tx1"/>
                            </a:solidFill>
                            <a:latin typeface="+mn-lt"/>
                            <a:cs typeface="Arial" panose="020B0604020202020204" pitchFamily="34" charset="0"/>
                          </a:rPr>
                        </a:br>
                        <a:r>
                          <a:rPr lang="sv-SE" sz="1100" b="0" baseline="0">
                            <a:solidFill>
                              <a:schemeClr val="tx1"/>
                            </a:solidFill>
                            <a:latin typeface="+mn-lt"/>
                            <a:cs typeface="Arial" panose="020B0604020202020204" pitchFamily="34" charset="0"/>
                          </a:rPr>
                          <a:t>en p</a:t>
                        </a:r>
                        <a:r>
                          <a:rPr lang="sv-SE" sz="1100" b="0">
                            <a:solidFill>
                              <a:schemeClr val="tx1"/>
                            </a:solidFill>
                            <a:latin typeface="+mn-lt"/>
                            <a:cs typeface="Arial" panose="020B0604020202020204" pitchFamily="34" charset="0"/>
                          </a:rPr>
                          <a:t>unkt</a:t>
                        </a:r>
                        <a:r>
                          <a:rPr lang="sv-SE" sz="1100" b="0" baseline="0">
                            <a:solidFill>
                              <a:schemeClr val="tx1"/>
                            </a:solidFill>
                            <a:latin typeface="+mn-lt"/>
                            <a:cs typeface="Arial" panose="020B0604020202020204" pitchFamily="34" charset="0"/>
                          </a:rPr>
                          <a:t> på APT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a:solidFill>
                              <a:schemeClr val="tx1"/>
                            </a:solidFill>
                            <a:latin typeface="+mn-lt"/>
                            <a:cs typeface="Arial" panose="020B0604020202020204" pitchFamily="34" charset="0"/>
                          </a:rPr>
                          <a:t>Hälsoinspiratörer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baseline="0">
                            <a:solidFill>
                              <a:schemeClr val="tx1"/>
                            </a:solidFill>
                            <a:latin typeface="+mn-lt"/>
                            <a:cs typeface="Arial" panose="020B0604020202020204" pitchFamily="34" charset="0"/>
                          </a:rPr>
                          <a:t>Introduktion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baseline="0">
                            <a:solidFill>
                              <a:schemeClr val="tx1"/>
                            </a:solidFill>
                            <a:latin typeface="+mn-lt"/>
                            <a:cs typeface="Arial" panose="020B0604020202020204" pitchFamily="34" charset="0"/>
                          </a:rPr>
                          <a:t>Teamutveckling</a:t>
                        </a:r>
                        <a:endParaRPr lang="sv-SE" sz="1100" b="0">
                          <a:solidFill>
                            <a:schemeClr val="tx1"/>
                          </a:solidFill>
                          <a:latin typeface="+mn-lt"/>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baseline="0">
                            <a:solidFill>
                              <a:schemeClr val="tx1"/>
                            </a:solidFill>
                            <a:latin typeface="+mn-lt"/>
                            <a:cs typeface="Arial" panose="020B0604020202020204" pitchFamily="34" charset="0"/>
                          </a:rPr>
                          <a:t>Tid för reflektion</a:t>
                        </a:r>
                      </a:p>
                      <a:p>
                        <a:pPr marL="285750" indent="-285750">
                          <a:buFont typeface="Arial" panose="020B0604020202020204" pitchFamily="34" charset="0"/>
                          <a:buChar char="•"/>
                        </a:pPr>
                        <a:r>
                          <a:rPr lang="sv-SE" sz="1100" b="0">
                            <a:solidFill>
                              <a:schemeClr val="tx1"/>
                            </a:solidFill>
                            <a:latin typeface="+mn-lt"/>
                            <a:cs typeface="Arial" panose="020B0604020202020204" pitchFamily="34" charset="0"/>
                          </a:rPr>
                          <a:t>Utbildningar/aktiviteter om hälsa</a:t>
                        </a:r>
                      </a:p>
                      <a:p>
                        <a:pPr marL="285750" indent="-285750">
                          <a:buFont typeface="Arial" panose="020B0604020202020204" pitchFamily="34" charset="0"/>
                          <a:buChar char="•"/>
                        </a:pPr>
                        <a:r>
                          <a:rPr lang="sv-SE" sz="1100" b="0" baseline="0">
                            <a:solidFill>
                              <a:schemeClr val="tx1"/>
                            </a:solidFill>
                            <a:latin typeface="+mn-lt"/>
                            <a:cs typeface="Arial" panose="020B0604020202020204" pitchFamily="34" charset="0"/>
                          </a:rPr>
                          <a:t>Normmedvetet förhållningssätt</a:t>
                        </a:r>
                      </a:p>
                      <a:p>
                        <a:pPr marL="285750" indent="-285750">
                          <a:buFont typeface="Arial" panose="020B0604020202020204" pitchFamily="34" charset="0"/>
                          <a:buChar char="•"/>
                        </a:pPr>
                        <a:r>
                          <a:rPr lang="sv-SE" sz="1100" b="0" baseline="0">
                            <a:solidFill>
                              <a:schemeClr val="tx1"/>
                            </a:solidFill>
                            <a:latin typeface="+mn-lt"/>
                            <a:cs typeface="Arial" panose="020B0604020202020204" pitchFamily="34" charset="0"/>
                          </a:rPr>
                          <a:t>Spelregler</a:t>
                        </a:r>
                        <a:endParaRPr lang="sv-SE" sz="1100" b="0">
                          <a:solidFill>
                            <a:schemeClr val="tx1"/>
                          </a:solidFill>
                          <a:latin typeface="+mn-lt"/>
                          <a:cs typeface="Arial" panose="020B0604020202020204" pitchFamily="34" charset="0"/>
                        </a:endParaRP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3BB5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indent="-285750">
                          <a:buFont typeface="Arial" panose="020B0604020202020204" pitchFamily="34" charset="0"/>
                          <a:buChar char="•"/>
                        </a:pPr>
                        <a:r>
                          <a:rPr lang="sv-SE" sz="1100" b="0">
                            <a:solidFill>
                              <a:schemeClr val="tx1"/>
                            </a:solidFill>
                            <a:latin typeface="+mn-lt"/>
                            <a:cs typeface="Arial" panose="020B0604020202020204" pitchFamily="34" charset="0"/>
                          </a:rPr>
                          <a:t>Ergonomi</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a:solidFill>
                              <a:schemeClr val="tx1"/>
                            </a:solidFill>
                            <a:latin typeface="+mn-lt"/>
                            <a:cs typeface="Arial" panose="020B0604020202020204" pitchFamily="34" charset="0"/>
                          </a:rPr>
                          <a:t>Reflektion och återhämtning</a:t>
                        </a:r>
                      </a:p>
                      <a:p>
                        <a:pPr marL="285750" indent="-285750">
                          <a:buFont typeface="Arial" panose="020B0604020202020204" pitchFamily="34" charset="0"/>
                          <a:buChar char="•"/>
                        </a:pPr>
                        <a:r>
                          <a:rPr lang="sv-SE" sz="1100" b="0">
                            <a:solidFill>
                              <a:schemeClr val="tx1"/>
                            </a:solidFill>
                            <a:latin typeface="+mn-lt"/>
                            <a:cs typeface="Arial" panose="020B0604020202020204" pitchFamily="34" charset="0"/>
                          </a:rPr>
                          <a:t>Riktade insatser (handledning, stresshantering, prioritering)</a:t>
                        </a:r>
                        <a:endParaRPr lang="sv-SE" sz="1100" b="0" baseline="0">
                          <a:solidFill>
                            <a:schemeClr val="tx1"/>
                          </a:solidFill>
                          <a:latin typeface="+mn-lt"/>
                          <a:cs typeface="Arial" panose="020B0604020202020204" pitchFamily="34" charset="0"/>
                        </a:endParaRPr>
                      </a:p>
                      <a:p>
                        <a:pPr marL="285750" indent="-285750">
                          <a:buFont typeface="Arial" panose="020B0604020202020204" pitchFamily="34" charset="0"/>
                          <a:buChar char="•"/>
                        </a:pPr>
                        <a:r>
                          <a:rPr lang="sv-SE" sz="1100" b="0">
                            <a:solidFill>
                              <a:schemeClr val="tx1"/>
                            </a:solidFill>
                            <a:latin typeface="+mn-lt"/>
                            <a:cs typeface="Arial" panose="020B0604020202020204" pitchFamily="34" charset="0"/>
                          </a:rPr>
                          <a:t>Skyddsombud</a:t>
                        </a:r>
                      </a:p>
                      <a:p>
                        <a:pPr marL="285750" indent="-285750">
                          <a:buFont typeface="Arial" panose="020B0604020202020204" pitchFamily="34" charset="0"/>
                          <a:buChar char="•"/>
                        </a:pPr>
                        <a:r>
                          <a:rPr lang="sv-SE" sz="1100" b="0">
                            <a:solidFill>
                              <a:schemeClr val="tx1"/>
                            </a:solidFill>
                            <a:latin typeface="+mn-lt"/>
                            <a:cs typeface="Arial" panose="020B0604020202020204" pitchFamily="34" charset="0"/>
                          </a:rPr>
                          <a:t>Systematiskt arbetsmiljöarbete</a:t>
                        </a:r>
                        <a:r>
                          <a:rPr lang="sv-SE" sz="1100" b="0" baseline="0">
                            <a:solidFill>
                              <a:schemeClr val="tx1"/>
                            </a:solidFill>
                            <a:latin typeface="+mn-lt"/>
                            <a:cs typeface="Arial" panose="020B0604020202020204" pitchFamily="34" charset="0"/>
                          </a:rPr>
                          <a:t>  (arbetsmiljökartläggning, riskbedömning etc.)</a:t>
                        </a:r>
                        <a:endParaRPr lang="sv-SE" sz="1100" b="0">
                          <a:solidFill>
                            <a:schemeClr val="tx1"/>
                          </a:solidFill>
                          <a:latin typeface="+mn-lt"/>
                          <a:cs typeface="Arial" panose="020B0604020202020204" pitchFamily="34" charset="0"/>
                        </a:endParaRP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7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baseline="0">
                            <a:solidFill>
                              <a:schemeClr val="tx1"/>
                            </a:solidFill>
                            <a:latin typeface="+mn-lt"/>
                            <a:cs typeface="Arial" panose="020B0604020202020204" pitchFamily="34" charset="0"/>
                          </a:rPr>
                          <a:t>Arbetsanpassning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baseline="0">
                            <a:solidFill>
                              <a:schemeClr val="tx1"/>
                            </a:solidFill>
                            <a:latin typeface="+mn-lt"/>
                            <a:cs typeface="Arial" panose="020B0604020202020204" pitchFamily="34" charset="0"/>
                          </a:rPr>
                          <a:t>Konflikthantering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baseline="0">
                            <a:solidFill>
                              <a:schemeClr val="tx1"/>
                            </a:solidFill>
                            <a:latin typeface="+mn-lt"/>
                            <a:cs typeface="Arial" panose="020B0604020202020204" pitchFamily="34" charset="0"/>
                          </a:rPr>
                          <a:t>Kontakt med arbetsplatsen</a:t>
                        </a: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9966"/>
                      </a:solidFill>
                    </a:tcPr>
                  </a:tc>
                  <a:extLst>
                    <a:ext uri="{0D108BD9-81ED-4DB2-BD59-A6C34878D82A}">
                      <a16:rowId xmlns:a16="http://schemas.microsoft.com/office/drawing/2014/main" val="10002"/>
                    </a:ext>
                  </a:extLst>
                </a:tr>
                <a:tr h="12259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sv-SE" sz="1400" b="1">
                            <a:latin typeface="+mn-lt"/>
                            <a:cs typeface="Arial" panose="020B0604020202020204" pitchFamily="34" charset="0"/>
                          </a:rPr>
                          <a:t>Organisation</a:t>
                        </a: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a:solidFill>
                              <a:schemeClr val="tx1"/>
                            </a:solidFill>
                            <a:latin typeface="+mn-lt"/>
                            <a:cs typeface="Arial" panose="020B0604020202020204" pitchFamily="34" charset="0"/>
                          </a:rPr>
                          <a:t>Introduktion</a:t>
                        </a:r>
                      </a:p>
                      <a:p>
                        <a:pPr marL="285750" indent="-285750">
                          <a:buFont typeface="Arial" panose="020B0604020202020204" pitchFamily="34" charset="0"/>
                          <a:buChar char="•"/>
                        </a:pPr>
                        <a:r>
                          <a:rPr lang="sv-SE" sz="1100" b="0">
                            <a:solidFill>
                              <a:schemeClr val="tx1"/>
                            </a:solidFill>
                            <a:latin typeface="+mn-lt"/>
                            <a:cs typeface="Arial" panose="020B0604020202020204" pitchFamily="34" charset="0"/>
                          </a:rPr>
                          <a:t>Medarbetarskap</a:t>
                        </a:r>
                      </a:p>
                      <a:p>
                        <a:pPr marL="285750" indent="-285750">
                          <a:buFont typeface="Arial" panose="020B0604020202020204" pitchFamily="34" charset="0"/>
                          <a:buChar char="•"/>
                        </a:pPr>
                        <a:r>
                          <a:rPr lang="sv-SE" sz="1100" b="0">
                            <a:solidFill>
                              <a:schemeClr val="tx1"/>
                            </a:solidFill>
                            <a:latin typeface="+mn-lt"/>
                            <a:cs typeface="Arial" panose="020B0604020202020204" pitchFamily="34" charset="0"/>
                          </a:rPr>
                          <a:t>Kompetensutveckling</a:t>
                        </a:r>
                      </a:p>
                      <a:p>
                        <a:pPr marL="285750" indent="-285750">
                          <a:buFont typeface="Arial" panose="020B0604020202020204" pitchFamily="34" charset="0"/>
                          <a:buChar char="•"/>
                        </a:pPr>
                        <a:r>
                          <a:rPr lang="sv-SE" sz="1100" b="0">
                            <a:solidFill>
                              <a:schemeClr val="tx1"/>
                            </a:solidFill>
                            <a:latin typeface="+mn-lt"/>
                            <a:cs typeface="Arial" panose="020B0604020202020204" pitchFamily="34" charset="0"/>
                          </a:rPr>
                          <a:t>Ledarskap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a:solidFill>
                              <a:schemeClr val="tx1"/>
                            </a:solidFill>
                            <a:latin typeface="+mn-lt"/>
                            <a:cs typeface="Arial" panose="020B0604020202020204" pitchFamily="34" charset="0"/>
                          </a:rPr>
                          <a:t>Medarbetarundersökning</a:t>
                        </a:r>
                        <a:endParaRPr lang="sv-SE" sz="1100" b="0" baseline="0">
                          <a:solidFill>
                            <a:schemeClr val="tx1"/>
                          </a:solidFill>
                          <a:latin typeface="+mn-lt"/>
                          <a:cs typeface="Arial" panose="020B0604020202020204" pitchFamily="34" charset="0"/>
                        </a:endParaRPr>
                      </a:p>
                      <a:p>
                        <a:pPr marL="285750" indent="-285750">
                          <a:buFont typeface="Arial" panose="020B0604020202020204" pitchFamily="34" charset="0"/>
                          <a:buChar char="•"/>
                        </a:pPr>
                        <a:r>
                          <a:rPr lang="sv-SE" sz="1100" b="0" baseline="0">
                            <a:solidFill>
                              <a:schemeClr val="tx1"/>
                            </a:solidFill>
                            <a:latin typeface="+mn-lt"/>
                            <a:cs typeface="Arial" panose="020B0604020202020204" pitchFamily="34" charset="0"/>
                          </a:rPr>
                          <a:t>Värdegrundsarbete</a:t>
                        </a:r>
                      </a:p>
                      <a:p>
                        <a:pPr marL="285750" indent="-285750">
                          <a:buFont typeface="Arial" panose="020B0604020202020204" pitchFamily="34" charset="0"/>
                          <a:buChar char="•"/>
                        </a:pPr>
                        <a:r>
                          <a:rPr lang="sv-SE" sz="1100" b="0" baseline="0">
                            <a:solidFill>
                              <a:schemeClr val="tx1"/>
                            </a:solidFill>
                            <a:latin typeface="+mn-lt"/>
                            <a:cs typeface="Arial" panose="020B0604020202020204" pitchFamily="34" charset="0"/>
                          </a:rPr>
                          <a:t>Tydliga mål,  roller</a:t>
                        </a:r>
                        <a:endParaRPr lang="sv-SE" sz="1100" b="0">
                          <a:solidFill>
                            <a:schemeClr val="tx1"/>
                          </a:solidFill>
                          <a:latin typeface="+mn-lt"/>
                          <a:cs typeface="Arial" panose="020B0604020202020204" pitchFamily="34" charset="0"/>
                        </a:endParaRP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93BB5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indent="-285750">
                          <a:buFont typeface="Arial" panose="020B0604020202020204" pitchFamily="34" charset="0"/>
                          <a:buChar char="•"/>
                        </a:pPr>
                        <a:r>
                          <a:rPr lang="sv-SE" sz="1100" b="0">
                            <a:solidFill>
                              <a:schemeClr val="tx1"/>
                            </a:solidFill>
                            <a:latin typeface="+mn-lt"/>
                            <a:cs typeface="Arial" panose="020B0604020202020204" pitchFamily="34" charset="0"/>
                          </a:rPr>
                          <a:t>Arbetsmiljörutiner</a:t>
                        </a:r>
                      </a:p>
                      <a:p>
                        <a:pPr marL="285750" indent="-285750">
                          <a:buFont typeface="Arial" panose="020B0604020202020204" pitchFamily="34" charset="0"/>
                          <a:buChar char="•"/>
                        </a:pPr>
                        <a:r>
                          <a:rPr lang="sv-SE" sz="1100" b="0">
                            <a:solidFill>
                              <a:schemeClr val="tx1"/>
                            </a:solidFill>
                            <a:latin typeface="+mn-lt"/>
                            <a:cs typeface="Arial" panose="020B0604020202020204" pitchFamily="34" charset="0"/>
                          </a:rPr>
                          <a:t>Handlingsplaner</a:t>
                        </a:r>
                        <a:r>
                          <a:rPr lang="sv-SE" sz="1100" b="0" baseline="0">
                            <a:solidFill>
                              <a:schemeClr val="tx1"/>
                            </a:solidFill>
                            <a:latin typeface="+mn-lt"/>
                            <a:cs typeface="Arial" panose="020B0604020202020204" pitchFamily="34" charset="0"/>
                          </a:rPr>
                          <a:t> </a:t>
                        </a:r>
                        <a:r>
                          <a:rPr lang="sv-SE" sz="1100" b="0">
                            <a:solidFill>
                              <a:schemeClr val="tx1"/>
                            </a:solidFill>
                            <a:latin typeface="+mn-lt"/>
                            <a:cs typeface="Arial" panose="020B0604020202020204" pitchFamily="34" charset="0"/>
                          </a:rPr>
                          <a:t>för arbetsmiljö</a:t>
                        </a:r>
                      </a:p>
                      <a:p>
                        <a:pPr marL="285750" indent="-285750">
                          <a:buFont typeface="Arial" panose="020B0604020202020204" pitchFamily="34" charset="0"/>
                          <a:buChar char="•"/>
                        </a:pPr>
                        <a:r>
                          <a:rPr lang="sv-SE" sz="1100" b="0">
                            <a:solidFill>
                              <a:schemeClr val="tx1"/>
                            </a:solidFill>
                            <a:latin typeface="+mn-lt"/>
                            <a:cs typeface="Arial" panose="020B0604020202020204" pitchFamily="34" charset="0"/>
                          </a:rPr>
                          <a:t>Samverkan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0">
                            <a:solidFill>
                              <a:schemeClr val="tx1"/>
                            </a:solidFill>
                            <a:latin typeface="+mn-lt"/>
                            <a:cs typeface="Arial" panose="020B0604020202020204" pitchFamily="34" charset="0"/>
                          </a:rPr>
                          <a:t>Arbetsmiljöutbildning</a:t>
                        </a:r>
                      </a:p>
                      <a:p>
                        <a:pPr marL="285750" indent="-285750">
                          <a:buFont typeface="Arial" panose="020B0604020202020204" pitchFamily="34" charset="0"/>
                          <a:buChar char="•"/>
                        </a:pPr>
                        <a:endParaRPr lang="sv-SE" sz="1100" b="0">
                          <a:solidFill>
                            <a:schemeClr val="tx1"/>
                          </a:solidFill>
                          <a:latin typeface="+mn-lt"/>
                          <a:cs typeface="Arial" panose="020B0604020202020204" pitchFamily="34" charset="0"/>
                        </a:endParaRP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7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a:solidFill>
                              <a:schemeClr val="tx1"/>
                            </a:solidFill>
                            <a:effectLst/>
                            <a:latin typeface="+mn-lt"/>
                            <a:ea typeface="Calibri"/>
                            <a:cs typeface="Arial" panose="020B0604020202020204" pitchFamily="34" charset="0"/>
                          </a:rPr>
                          <a:t>Ru</a:t>
                        </a:r>
                        <a:r>
                          <a:rPr lang="sv-SE" sz="1100" b="0">
                            <a:solidFill>
                              <a:schemeClr val="tx1"/>
                            </a:solidFill>
                            <a:latin typeface="+mn-lt"/>
                            <a:cs typeface="Arial" panose="020B0604020202020204" pitchFamily="34" charset="0"/>
                          </a:rPr>
                          <a:t>tiner för rehabiliteringsprocess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a:solidFill>
                              <a:schemeClr val="tx1"/>
                            </a:solidFill>
                            <a:effectLst/>
                            <a:latin typeface="+mn-lt"/>
                            <a:ea typeface="Calibri"/>
                            <a:cs typeface="Arial" panose="020B0604020202020204" pitchFamily="34" charset="0"/>
                          </a:rPr>
                          <a:t>Rutiner vid sjukfrånvaro</a:t>
                        </a:r>
                      </a:p>
                    </a:txBody>
                    <a:tcPr marL="75327" marR="75327" marT="28248" marB="28248">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9966"/>
                      </a:solidFill>
                    </a:tcPr>
                  </a:tc>
                  <a:extLst>
                    <a:ext uri="{0D108BD9-81ED-4DB2-BD59-A6C34878D82A}">
                      <a16:rowId xmlns:a16="http://schemas.microsoft.com/office/drawing/2014/main" val="10003"/>
                    </a:ext>
                  </a:extLst>
                </a:tr>
              </a:tbl>
            </a:graphicData>
          </a:graphic>
        </p:graphicFrame>
      </p:grpSp>
    </p:spTree>
    <p:extLst>
      <p:ext uri="{BB962C8B-B14F-4D97-AF65-F5344CB8AC3E}">
        <p14:creationId xmlns:p14="http://schemas.microsoft.com/office/powerpoint/2010/main" val="265003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innehåll 2">
            <a:extLst>
              <a:ext uri="{FF2B5EF4-FFF2-40B4-BE49-F238E27FC236}">
                <a16:creationId xmlns:a16="http://schemas.microsoft.com/office/drawing/2014/main" id="{451B78F6-8F4A-BA44-8BA5-65D8FD30437C}"/>
              </a:ext>
            </a:extLst>
          </p:cNvPr>
          <p:cNvSpPr txBox="1">
            <a:spLocks/>
          </p:cNvSpPr>
          <p:nvPr/>
        </p:nvSpPr>
        <p:spPr bwMode="auto">
          <a:xfrm>
            <a:off x="2844400" y="5664534"/>
            <a:ext cx="6650036" cy="6924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lnSpc>
                <a:spcPct val="120000"/>
              </a:lnSpc>
              <a:spcBef>
                <a:spcPts val="0"/>
              </a:spcBef>
              <a:spcAft>
                <a:spcPts val="1200"/>
              </a:spcAft>
              <a:defRPr/>
            </a:pPr>
            <a:endParaRPr lang="sv-SE" altLang="sv-SE" sz="3600" b="1">
              <a:solidFill>
                <a:srgbClr val="FFFFFF"/>
              </a:solidFill>
              <a:latin typeface="Corbel" panose="020B0503020204020204" pitchFamily="34" charset="0"/>
            </a:endParaRPr>
          </a:p>
        </p:txBody>
      </p:sp>
      <p:grpSp>
        <p:nvGrpSpPr>
          <p:cNvPr id="9" name="Grupp 8"/>
          <p:cNvGrpSpPr/>
          <p:nvPr/>
        </p:nvGrpSpPr>
        <p:grpSpPr>
          <a:xfrm>
            <a:off x="117018" y="690752"/>
            <a:ext cx="11696485" cy="5826641"/>
            <a:chOff x="117018" y="690752"/>
            <a:chExt cx="11696485" cy="5826641"/>
          </a:xfrm>
        </p:grpSpPr>
        <p:sp>
          <p:nvSpPr>
            <p:cNvPr id="10" name="Rektangel med rundade hörn 9">
              <a:extLst>
                <a:ext uri="{FF2B5EF4-FFF2-40B4-BE49-F238E27FC236}">
                  <a16:creationId xmlns:a16="http://schemas.microsoft.com/office/drawing/2014/main" id="{E86018DC-A43E-0B4E-9EAF-4F854EF31059}"/>
                </a:ext>
              </a:extLst>
            </p:cNvPr>
            <p:cNvSpPr/>
            <p:nvPr/>
          </p:nvSpPr>
          <p:spPr>
            <a:xfrm>
              <a:off x="404769" y="690752"/>
              <a:ext cx="11408734" cy="5826641"/>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srgbClr val="FFFFFF"/>
                </a:solidFill>
              </a:endParaRPr>
            </a:p>
          </p:txBody>
        </p:sp>
        <p:sp>
          <p:nvSpPr>
            <p:cNvPr id="6" name="Rubrik 1">
              <a:extLst>
                <a:ext uri="{FF2B5EF4-FFF2-40B4-BE49-F238E27FC236}">
                  <a16:creationId xmlns:a16="http://schemas.microsoft.com/office/drawing/2014/main" id="{A2DD603F-7CA3-4576-B93B-D59969D4681F}"/>
                </a:ext>
              </a:extLst>
            </p:cNvPr>
            <p:cNvSpPr txBox="1">
              <a:spLocks/>
            </p:cNvSpPr>
            <p:nvPr/>
          </p:nvSpPr>
          <p:spPr>
            <a:xfrm>
              <a:off x="117018" y="1060711"/>
              <a:ext cx="11642650" cy="1325563"/>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sv-SE" sz="4000" b="1">
                  <a:solidFill>
                    <a:srgbClr val="45752B"/>
                  </a:solidFill>
                  <a:latin typeface="Corbel"/>
                </a:rPr>
                <a:t>Guide för att utveckla en hälsofrämjande arbetsplats</a:t>
              </a:r>
              <a:endParaRPr lang="sv-SE"/>
            </a:p>
          </p:txBody>
        </p:sp>
        <p:sp>
          <p:nvSpPr>
            <p:cNvPr id="2" name="Rektangel 1">
              <a:extLst>
                <a:ext uri="{FF2B5EF4-FFF2-40B4-BE49-F238E27FC236}">
                  <a16:creationId xmlns:a16="http://schemas.microsoft.com/office/drawing/2014/main" id="{145DA8EB-0EAB-4E8D-B467-4C8FCF816AB2}"/>
                </a:ext>
              </a:extLst>
            </p:cNvPr>
            <p:cNvSpPr/>
            <p:nvPr/>
          </p:nvSpPr>
          <p:spPr>
            <a:xfrm>
              <a:off x="1130449" y="1668624"/>
              <a:ext cx="6195391" cy="3970318"/>
            </a:xfrm>
            <a:prstGeom prst="rect">
              <a:avLst/>
            </a:prstGeom>
          </p:spPr>
          <p:txBody>
            <a:bodyPr wrap="square" anchor="t">
              <a:spAutoFit/>
            </a:bodyPr>
            <a:lstStyle/>
            <a:p>
              <a:pPr>
                <a:defRPr/>
              </a:pPr>
              <a:endParaRPr lang="sv-SE" sz="2800">
                <a:solidFill>
                  <a:srgbClr val="000000"/>
                </a:solidFill>
                <a:latin typeface="Calibri" panose="020F0502020204030204"/>
                <a:cs typeface="Calibri"/>
              </a:endParaRPr>
            </a:p>
            <a:p>
              <a:pPr marL="285750" indent="-285750">
                <a:buSzPts val="1800"/>
                <a:buFont typeface="Arial" panose="020B0604020202020204" pitchFamily="34" charset="0"/>
                <a:buChar char="•"/>
                <a:defRPr/>
              </a:pPr>
              <a:r>
                <a:rPr lang="sv-SE" sz="2800">
                  <a:solidFill>
                    <a:srgbClr val="000000"/>
                  </a:solidFill>
                  <a:latin typeface="Calibri" panose="020F0502020204030204"/>
                  <a:ea typeface="ＭＳ Ｐゴシック"/>
                </a:rPr>
                <a:t>Mål och värdegrund </a:t>
              </a:r>
              <a:endParaRPr lang="sv-SE" sz="2800">
                <a:solidFill>
                  <a:srgbClr val="000000"/>
                </a:solidFill>
                <a:latin typeface="Calibri" panose="020F0502020204030204"/>
              </a:endParaRPr>
            </a:p>
            <a:p>
              <a:pPr marL="285750" indent="-285750">
                <a:buSzPts val="1800"/>
                <a:buFont typeface="Arial" panose="020B0604020202020204" pitchFamily="34" charset="0"/>
                <a:buChar char="•"/>
                <a:defRPr/>
              </a:pPr>
              <a:r>
                <a:rPr lang="sv-SE" sz="2800">
                  <a:solidFill>
                    <a:srgbClr val="000000"/>
                  </a:solidFill>
                  <a:latin typeface="Calibri" panose="020F0502020204030204"/>
                  <a:ea typeface="ＭＳ Ｐゴシック"/>
                </a:rPr>
                <a:t>Systematiskt arbetsmiljöarbete</a:t>
              </a:r>
              <a:endParaRPr lang="sv-SE" sz="2800">
                <a:solidFill>
                  <a:srgbClr val="000000"/>
                </a:solidFill>
                <a:latin typeface="Calibri" panose="020F0502020204030204"/>
                <a:ea typeface="ＭＳ Ｐゴシック"/>
                <a:cs typeface="Calibri"/>
              </a:endParaRPr>
            </a:p>
            <a:p>
              <a:pPr marL="285750" indent="-285750">
                <a:buSzPts val="1800"/>
                <a:buFont typeface="Arial" panose="020B0604020202020204" pitchFamily="34" charset="0"/>
                <a:buChar char="•"/>
                <a:defRPr/>
              </a:pPr>
              <a:r>
                <a:rPr lang="sv-SE" sz="2800">
                  <a:solidFill>
                    <a:srgbClr val="000000"/>
                  </a:solidFill>
                  <a:latin typeface="Calibri" panose="020F0502020204030204"/>
                  <a:ea typeface="ＭＳ Ｐゴシック"/>
                </a:rPr>
                <a:t>Delaktighet och gemenskap</a:t>
              </a:r>
              <a:endParaRPr lang="sv-SE" sz="2800">
                <a:solidFill>
                  <a:srgbClr val="000000"/>
                </a:solidFill>
                <a:latin typeface="Calibri" panose="020F0502020204030204"/>
                <a:cs typeface="Calibri" panose="020F0502020204030204"/>
              </a:endParaRPr>
            </a:p>
            <a:p>
              <a:pPr marL="285750" indent="-285750">
                <a:buSzPts val="1800"/>
                <a:buFont typeface="Arial" panose="020B0604020202020204" pitchFamily="34" charset="0"/>
                <a:buChar char="•"/>
                <a:defRPr/>
              </a:pPr>
              <a:r>
                <a:rPr lang="sv-SE" sz="2800">
                  <a:solidFill>
                    <a:srgbClr val="000000"/>
                  </a:solidFill>
                  <a:latin typeface="Calibri" panose="020F0502020204030204"/>
                  <a:ea typeface="ＭＳ Ｐゴシック"/>
                </a:rPr>
                <a:t>Kommunikation och mötesplatser</a:t>
              </a:r>
              <a:endParaRPr lang="sv-SE" sz="2800">
                <a:solidFill>
                  <a:srgbClr val="000000"/>
                </a:solidFill>
                <a:latin typeface="Calibri" panose="020F0502020204030204"/>
                <a:ea typeface="ＭＳ Ｐゴシック"/>
                <a:cs typeface="Calibri"/>
              </a:endParaRPr>
            </a:p>
            <a:p>
              <a:pPr marL="285750" indent="-285750">
                <a:buSzPts val="1800"/>
                <a:buFont typeface="Arial" panose="020B0604020202020204" pitchFamily="34" charset="0"/>
                <a:buChar char="•"/>
                <a:defRPr/>
              </a:pPr>
              <a:r>
                <a:rPr lang="sv-SE" sz="2800">
                  <a:solidFill>
                    <a:srgbClr val="000000"/>
                  </a:solidFill>
                  <a:latin typeface="Calibri" panose="020F0502020204030204"/>
                  <a:ea typeface="ＭＳ Ｐゴシック"/>
                </a:rPr>
                <a:t>Ledarskap och medarbetarskap </a:t>
              </a:r>
              <a:endParaRPr lang="sv-SE" sz="2800">
                <a:solidFill>
                  <a:srgbClr val="000000"/>
                </a:solidFill>
                <a:latin typeface="Calibri" panose="020F0502020204030204"/>
                <a:cs typeface="Calibri"/>
              </a:endParaRPr>
            </a:p>
            <a:p>
              <a:pPr marL="285750" indent="-285750">
                <a:buSzPts val="1800"/>
                <a:buFont typeface="Arial" panose="020B0604020202020204" pitchFamily="34" charset="0"/>
                <a:buChar char="•"/>
                <a:defRPr/>
              </a:pPr>
              <a:r>
                <a:rPr lang="sv-SE" sz="2800">
                  <a:solidFill>
                    <a:srgbClr val="000000"/>
                  </a:solidFill>
                  <a:latin typeface="Calibri" panose="020F0502020204030204"/>
                  <a:ea typeface="ＭＳ Ｐゴシック"/>
                </a:rPr>
                <a:t>Hälsa och arbetsglädje</a:t>
              </a:r>
              <a:endParaRPr lang="sv-SE" sz="2800">
                <a:solidFill>
                  <a:srgbClr val="000000"/>
                </a:solidFill>
                <a:latin typeface="Calibri" panose="020F0502020204030204"/>
                <a:ea typeface="ＭＳ Ｐゴシック"/>
                <a:cs typeface="Calibri"/>
              </a:endParaRPr>
            </a:p>
            <a:p>
              <a:pPr marL="285750" indent="-285750">
                <a:buSzPts val="1800"/>
                <a:buFont typeface="Arial" panose="020B0604020202020204" pitchFamily="34" charset="0"/>
                <a:buChar char="•"/>
                <a:defRPr/>
              </a:pPr>
              <a:r>
                <a:rPr lang="sv-SE" sz="2800">
                  <a:solidFill>
                    <a:srgbClr val="000000"/>
                  </a:solidFill>
                  <a:latin typeface="Calibri" panose="020F0502020204030204"/>
                  <a:ea typeface="ＭＳ Ｐゴシック"/>
                </a:rPr>
                <a:t>Lärande och utveckling</a:t>
              </a:r>
              <a:endParaRPr lang="sv-SE" sz="2800">
                <a:solidFill>
                  <a:srgbClr val="000000"/>
                </a:solidFill>
                <a:latin typeface="Calibri" panose="020F0502020204030204"/>
                <a:ea typeface="ＭＳ Ｐゴシック"/>
                <a:cs typeface="Calibri"/>
              </a:endParaRPr>
            </a:p>
            <a:p>
              <a:pPr marL="285750" indent="-285750">
                <a:buSzPts val="1800"/>
                <a:buFont typeface="Arial" panose="020B0604020202020204" pitchFamily="34" charset="0"/>
                <a:buChar char="•"/>
                <a:defRPr/>
              </a:pPr>
              <a:r>
                <a:rPr lang="sv-SE" sz="2800">
                  <a:solidFill>
                    <a:srgbClr val="000000"/>
                  </a:solidFill>
                  <a:latin typeface="Calibri" panose="020F0502020204030204"/>
                  <a:ea typeface="ＭＳ Ｐゴシック"/>
                </a:rPr>
                <a:t>Likabehandling och mångfald</a:t>
              </a:r>
              <a:endParaRPr lang="sv-SE" sz="2800">
                <a:solidFill>
                  <a:srgbClr val="000000"/>
                </a:solidFill>
                <a:latin typeface="Calibri" panose="020F0502020204030204"/>
                <a:ea typeface="ＭＳ Ｐゴシック"/>
                <a:cs typeface="Calibri"/>
              </a:endParaRPr>
            </a:p>
          </p:txBody>
        </p:sp>
        <p:sp>
          <p:nvSpPr>
            <p:cNvPr id="11" name="textruta 10">
              <a:extLst>
                <a:ext uri="{FF2B5EF4-FFF2-40B4-BE49-F238E27FC236}">
                  <a16:creationId xmlns:a16="http://schemas.microsoft.com/office/drawing/2014/main" id="{707D7E10-E4AC-4385-AB85-27A9512A65D9}"/>
                </a:ext>
              </a:extLst>
            </p:cNvPr>
            <p:cNvSpPr txBox="1"/>
            <p:nvPr/>
          </p:nvSpPr>
          <p:spPr>
            <a:xfrm>
              <a:off x="1187724" y="5718453"/>
              <a:ext cx="6957698" cy="584775"/>
            </a:xfrm>
            <a:prstGeom prst="rect">
              <a:avLst/>
            </a:prstGeom>
            <a:noFill/>
          </p:spPr>
          <p:txBody>
            <a:bodyPr wrap="square" rtlCol="0">
              <a:spAutoFit/>
            </a:bodyPr>
            <a:lstStyle/>
            <a:p>
              <a:r>
                <a:rPr lang="sv-SE" sz="1600">
                  <a:solidFill>
                    <a:srgbClr val="000000"/>
                  </a:solidFill>
                </a:rPr>
                <a:t>Guiden laddas ner här:</a:t>
              </a:r>
            </a:p>
            <a:p>
              <a:r>
                <a:rPr lang="sv-SE" sz="1600">
                  <a:solidFill>
                    <a:srgbClr val="000000"/>
                  </a:solidFill>
                </a:rPr>
                <a:t>http://www.hfsnatverket.se/sv/halsoframjande-arbetsplats-verktygslada</a:t>
              </a:r>
            </a:p>
          </p:txBody>
        </p:sp>
      </p:grpSp>
      <p:pic>
        <p:nvPicPr>
          <p:cNvPr id="3" name="Bildobjekt 2">
            <a:extLst>
              <a:ext uri="{FF2B5EF4-FFF2-40B4-BE49-F238E27FC236}">
                <a16:creationId xmlns:a16="http://schemas.microsoft.com/office/drawing/2014/main" id="{DDC4CA0F-B8EB-45DE-9153-5513DE857993}"/>
              </a:ext>
            </a:extLst>
          </p:cNvPr>
          <p:cNvPicPr>
            <a:picLocks noChangeAspect="1"/>
          </p:cNvPicPr>
          <p:nvPr/>
        </p:nvPicPr>
        <p:blipFill>
          <a:blip r:embed="rId3"/>
          <a:stretch>
            <a:fillRect/>
          </a:stretch>
        </p:blipFill>
        <p:spPr>
          <a:xfrm>
            <a:off x="6525883" y="2278851"/>
            <a:ext cx="5003023" cy="3171518"/>
          </a:xfrm>
          <a:prstGeom prst="rect">
            <a:avLst/>
          </a:prstGeom>
        </p:spPr>
      </p:pic>
    </p:spTree>
    <p:extLst>
      <p:ext uri="{BB962C8B-B14F-4D97-AF65-F5344CB8AC3E}">
        <p14:creationId xmlns:p14="http://schemas.microsoft.com/office/powerpoint/2010/main" val="223777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CFD228E6-2610-467E-90E8-9A91B43FD7B1}"/>
              </a:ext>
            </a:extLst>
          </p:cNvPr>
          <p:cNvGrpSpPr/>
          <p:nvPr/>
        </p:nvGrpSpPr>
        <p:grpSpPr>
          <a:xfrm>
            <a:off x="409920" y="757229"/>
            <a:ext cx="11568223" cy="5853985"/>
            <a:chOff x="391632" y="638357"/>
            <a:chExt cx="11568223" cy="5853985"/>
          </a:xfrm>
        </p:grpSpPr>
        <p:grpSp>
          <p:nvGrpSpPr>
            <p:cNvPr id="3" name="Grupp 2">
              <a:extLst>
                <a:ext uri="{FF2B5EF4-FFF2-40B4-BE49-F238E27FC236}">
                  <a16:creationId xmlns:a16="http://schemas.microsoft.com/office/drawing/2014/main" id="{F6612A11-E08B-4C0B-9135-96274C33BE49}"/>
                </a:ext>
              </a:extLst>
            </p:cNvPr>
            <p:cNvGrpSpPr/>
            <p:nvPr/>
          </p:nvGrpSpPr>
          <p:grpSpPr>
            <a:xfrm>
              <a:off x="391632" y="665701"/>
              <a:ext cx="11408734" cy="5826641"/>
              <a:chOff x="105461" y="1421903"/>
              <a:chExt cx="6347944" cy="2448273"/>
            </a:xfrm>
          </p:grpSpPr>
          <p:sp>
            <p:nvSpPr>
              <p:cNvPr id="5" name="Rektangel med rundade hörn 9">
                <a:extLst>
                  <a:ext uri="{FF2B5EF4-FFF2-40B4-BE49-F238E27FC236}">
                    <a16:creationId xmlns:a16="http://schemas.microsoft.com/office/drawing/2014/main" id="{B48371E3-4CAF-45B0-8153-6713F1524BDA}"/>
                  </a:ext>
                </a:extLst>
              </p:cNvPr>
              <p:cNvSpPr/>
              <p:nvPr/>
            </p:nvSpPr>
            <p:spPr>
              <a:xfrm>
                <a:off x="105461" y="1421903"/>
                <a:ext cx="6347944" cy="2448273"/>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2">
                <a:extLst>
                  <a:ext uri="{FF2B5EF4-FFF2-40B4-BE49-F238E27FC236}">
                    <a16:creationId xmlns:a16="http://schemas.microsoft.com/office/drawing/2014/main" id="{7373BC29-F9D0-4063-A988-9466FF806D58}"/>
                  </a:ext>
                </a:extLst>
              </p:cNvPr>
              <p:cNvSpPr txBox="1">
                <a:spLocks/>
              </p:cNvSpPr>
              <p:nvPr/>
            </p:nvSpPr>
            <p:spPr bwMode="auto">
              <a:xfrm>
                <a:off x="189273" y="1567142"/>
                <a:ext cx="6264132" cy="21577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lnSpc>
                    <a:spcPct val="120000"/>
                  </a:lnSpc>
                  <a:spcBef>
                    <a:spcPts val="0"/>
                  </a:spcBef>
                  <a:spcAft>
                    <a:spcPts val="900"/>
                  </a:spcAft>
                </a:pPr>
                <a:endParaRPr lang="sv-SE" altLang="sv-SE">
                  <a:solidFill>
                    <a:schemeClr val="accent1"/>
                  </a:solidFill>
                  <a:latin typeface="Corbel" panose="020B0503020204020204" pitchFamily="34" charset="0"/>
                </a:endParaRPr>
              </a:p>
            </p:txBody>
          </p:sp>
        </p:grpSp>
        <p:sp>
          <p:nvSpPr>
            <p:cNvPr id="4" name="Platshållare för innehåll 2">
              <a:extLst>
                <a:ext uri="{FF2B5EF4-FFF2-40B4-BE49-F238E27FC236}">
                  <a16:creationId xmlns:a16="http://schemas.microsoft.com/office/drawing/2014/main" id="{E2E38643-B926-4311-9A4E-9D00FCF6B12D}"/>
                </a:ext>
              </a:extLst>
            </p:cNvPr>
            <p:cNvSpPr txBox="1">
              <a:spLocks/>
            </p:cNvSpPr>
            <p:nvPr/>
          </p:nvSpPr>
          <p:spPr bwMode="auto">
            <a:xfrm>
              <a:off x="551121" y="638357"/>
              <a:ext cx="11408734"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50000"/>
                </a:lnSpc>
                <a:spcBef>
                  <a:spcPct val="20000"/>
                </a:spcBef>
                <a:spcAft>
                  <a:spcPct val="0"/>
                </a:spcAft>
                <a:buClrTx/>
                <a:buSzTx/>
                <a:buFontTx/>
                <a:buNone/>
                <a:tabLst/>
                <a:defRPr/>
              </a:pPr>
              <a:endParaRPr kumimoji="0" lang="sv-SE" sz="4000" b="1" i="0" u="none" strike="noStrike" kern="0" cap="none" spc="0" normalizeH="0" baseline="0" noProof="0" dirty="0">
                <a:ln>
                  <a:noFill/>
                </a:ln>
                <a:solidFill>
                  <a:srgbClr val="000000"/>
                </a:solidFill>
                <a:effectLst/>
                <a:uLnTx/>
                <a:uFillTx/>
                <a:ea typeface="+mn-ea"/>
                <a:cs typeface="+mn-cs"/>
              </a:endParaRPr>
            </a:p>
          </p:txBody>
        </p:sp>
      </p:grpSp>
      <p:sp>
        <p:nvSpPr>
          <p:cNvPr id="7" name="Rektangel 6">
            <a:extLst>
              <a:ext uri="{FF2B5EF4-FFF2-40B4-BE49-F238E27FC236}">
                <a16:creationId xmlns:a16="http://schemas.microsoft.com/office/drawing/2014/main" id="{D460A946-FFFD-4D1A-99A3-53197F022770}"/>
              </a:ext>
            </a:extLst>
          </p:cNvPr>
          <p:cNvSpPr/>
          <p:nvPr/>
        </p:nvSpPr>
        <p:spPr>
          <a:xfrm>
            <a:off x="936171" y="1040220"/>
            <a:ext cx="10319657" cy="5632311"/>
          </a:xfrm>
          <a:prstGeom prst="rect">
            <a:avLst/>
          </a:prstGeom>
        </p:spPr>
        <p:txBody>
          <a:bodyPr wrap="square">
            <a:spAutoFit/>
          </a:bodyPr>
          <a:lstStyle/>
          <a:p>
            <a:r>
              <a:rPr lang="sv-SE" dirty="0"/>
              <a:t>Detta bildspel är framtaget av Temagruppen Hälsofrämjande arbetsplats.</a:t>
            </a:r>
          </a:p>
          <a:p>
            <a:r>
              <a:rPr lang="sv-SE" dirty="0"/>
              <a:t>Bildspelet är tänkt att användas för att </a:t>
            </a:r>
            <a:r>
              <a:rPr lang="sv-SE" b="1" dirty="0"/>
              <a:t>sprida kunskap </a:t>
            </a:r>
            <a:r>
              <a:rPr lang="sv-SE" dirty="0"/>
              <a:t>och </a:t>
            </a:r>
            <a:r>
              <a:rPr lang="sv-SE" b="1" dirty="0"/>
              <a:t>arbetssätt</a:t>
            </a:r>
            <a:r>
              <a:rPr lang="sv-SE" dirty="0"/>
              <a:t> inom området hälsofrämjande arbetsplats. </a:t>
            </a:r>
          </a:p>
          <a:p>
            <a:endParaRPr lang="sv-SE" dirty="0"/>
          </a:p>
          <a:p>
            <a:r>
              <a:rPr lang="sv-SE" b="1" dirty="0"/>
              <a:t>Syfte </a:t>
            </a:r>
            <a:r>
              <a:rPr lang="sv-SE" dirty="0"/>
              <a:t>är att ge inspiration till att skapa hälsofrämjande arbetsplatser.</a:t>
            </a:r>
          </a:p>
          <a:p>
            <a:endParaRPr lang="sv-SE" dirty="0"/>
          </a:p>
          <a:p>
            <a:r>
              <a:rPr lang="sv-SE" b="1" dirty="0"/>
              <a:t>Målgrupp</a:t>
            </a:r>
          </a:p>
          <a:p>
            <a:r>
              <a:rPr lang="sv-SE" dirty="0"/>
              <a:t>HR, chefer och arbetsplatser/grupper</a:t>
            </a:r>
          </a:p>
          <a:p>
            <a:endParaRPr lang="sv-SE" dirty="0"/>
          </a:p>
          <a:p>
            <a:r>
              <a:rPr lang="sv-SE" b="1" dirty="0"/>
              <a:t>Innehåll</a:t>
            </a:r>
          </a:p>
          <a:p>
            <a:r>
              <a:rPr lang="sv-SE" dirty="0"/>
              <a:t>Bild 1 – </a:t>
            </a:r>
            <a:r>
              <a:rPr lang="sv-SE" dirty="0" smtClean="0"/>
              <a:t>13, </a:t>
            </a:r>
            <a:r>
              <a:rPr lang="sv-SE" dirty="0"/>
              <a:t>beskriver vad en hälsofrämjande arbetsplats innebär utifrån aktuell forskning.</a:t>
            </a:r>
          </a:p>
          <a:p>
            <a:r>
              <a:rPr lang="sv-SE" dirty="0"/>
              <a:t>Bild </a:t>
            </a:r>
            <a:r>
              <a:rPr lang="sv-SE" dirty="0" smtClean="0"/>
              <a:t>14 </a:t>
            </a:r>
            <a:r>
              <a:rPr lang="sv-SE" dirty="0"/>
              <a:t>– </a:t>
            </a:r>
            <a:r>
              <a:rPr lang="sv-SE" dirty="0" smtClean="0"/>
              <a:t>20</a:t>
            </a:r>
            <a:r>
              <a:rPr lang="sv-SE" dirty="0" smtClean="0"/>
              <a:t>, </a:t>
            </a:r>
            <a:r>
              <a:rPr lang="sv-SE" dirty="0"/>
              <a:t>ger konkreta exempel på metoder och verktyg som kan användas på arbetsplatsen.</a:t>
            </a:r>
          </a:p>
          <a:p>
            <a:r>
              <a:rPr lang="sv-SE" dirty="0"/>
              <a:t>Bild </a:t>
            </a:r>
            <a:r>
              <a:rPr lang="sv-SE" dirty="0" smtClean="0"/>
              <a:t>21, </a:t>
            </a:r>
            <a:r>
              <a:rPr lang="sv-SE" dirty="0"/>
              <a:t>finns länkar för att läsa mer.</a:t>
            </a:r>
          </a:p>
          <a:p>
            <a:endParaRPr lang="sv-SE" dirty="0"/>
          </a:p>
          <a:p>
            <a:endParaRPr lang="sv-SE" dirty="0"/>
          </a:p>
          <a:p>
            <a:r>
              <a:rPr lang="sv-SE" altLang="sv-SE" dirty="0"/>
              <a:t>Definitionen av hälsofrämjande arbetsplatser enligt temagruppen </a:t>
            </a:r>
            <a:br>
              <a:rPr lang="sv-SE" altLang="sv-SE" dirty="0"/>
            </a:br>
            <a:r>
              <a:rPr lang="sv-SE" altLang="sv-SE" dirty="0"/>
              <a:t>”</a:t>
            </a:r>
            <a:r>
              <a:rPr lang="sv-SE" altLang="sv-SE" i="1" dirty="0"/>
              <a:t>Hälsofrämjande arbetsplatser har förmåga att fokusera på god hälsa, att förebygga ohälsa samt att stödja tidig återgång i arbete efter sjukdom, på såväl individ-, grupp- som organisationsnivå.”</a:t>
            </a:r>
          </a:p>
          <a:p>
            <a:endParaRPr lang="sv-SE" dirty="0"/>
          </a:p>
          <a:p>
            <a:endParaRPr lang="sv-SE" dirty="0"/>
          </a:p>
        </p:txBody>
      </p:sp>
    </p:spTree>
    <p:extLst>
      <p:ext uri="{BB962C8B-B14F-4D97-AF65-F5344CB8AC3E}">
        <p14:creationId xmlns:p14="http://schemas.microsoft.com/office/powerpoint/2010/main" val="843493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innehåll 2">
            <a:extLst>
              <a:ext uri="{FF2B5EF4-FFF2-40B4-BE49-F238E27FC236}">
                <a16:creationId xmlns:a16="http://schemas.microsoft.com/office/drawing/2014/main" id="{451B78F6-8F4A-BA44-8BA5-65D8FD30437C}"/>
              </a:ext>
            </a:extLst>
          </p:cNvPr>
          <p:cNvSpPr txBox="1">
            <a:spLocks/>
          </p:cNvSpPr>
          <p:nvPr/>
        </p:nvSpPr>
        <p:spPr bwMode="auto">
          <a:xfrm>
            <a:off x="2844400" y="5664534"/>
            <a:ext cx="6650036" cy="6924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endParaRPr kumimoji="0" lang="sv-SE" altLang="sv-SE" sz="3600" b="1"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grpSp>
        <p:nvGrpSpPr>
          <p:cNvPr id="2" name="Grupp 1"/>
          <p:cNvGrpSpPr/>
          <p:nvPr/>
        </p:nvGrpSpPr>
        <p:grpSpPr>
          <a:xfrm>
            <a:off x="391632" y="665701"/>
            <a:ext cx="11525692" cy="6192299"/>
            <a:chOff x="391632" y="665701"/>
            <a:chExt cx="11525692" cy="6192299"/>
          </a:xfrm>
        </p:grpSpPr>
        <p:sp>
          <p:nvSpPr>
            <p:cNvPr id="10" name="Rektangel med rundade hörn 9">
              <a:extLst>
                <a:ext uri="{FF2B5EF4-FFF2-40B4-BE49-F238E27FC236}">
                  <a16:creationId xmlns:a16="http://schemas.microsoft.com/office/drawing/2014/main" id="{E86018DC-A43E-0B4E-9EAF-4F854EF31059}"/>
                </a:ext>
              </a:extLst>
            </p:cNvPr>
            <p:cNvSpPr/>
            <p:nvPr/>
          </p:nvSpPr>
          <p:spPr>
            <a:xfrm>
              <a:off x="391632" y="665701"/>
              <a:ext cx="11408734" cy="5826641"/>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ubrik 1">
              <a:extLst>
                <a:ext uri="{FF2B5EF4-FFF2-40B4-BE49-F238E27FC236}">
                  <a16:creationId xmlns:a16="http://schemas.microsoft.com/office/drawing/2014/main" id="{A3935B61-A5C1-4B53-B25D-11B0E1416096}"/>
                </a:ext>
              </a:extLst>
            </p:cNvPr>
            <p:cNvSpPr txBox="1">
              <a:spLocks/>
            </p:cNvSpPr>
            <p:nvPr/>
          </p:nvSpPr>
          <p:spPr>
            <a:xfrm>
              <a:off x="391632" y="1008919"/>
              <a:ext cx="11525692" cy="8397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000" b="1">
                  <a:solidFill>
                    <a:srgbClr val="45752B"/>
                  </a:solidFill>
                  <a:latin typeface="Corbel" panose="020B0503020204020204" pitchFamily="34" charset="0"/>
                </a:rPr>
                <a:t>HUR</a:t>
              </a:r>
              <a:r>
                <a:rPr lang="sv-SE" sz="4000" b="1">
                  <a:latin typeface="Corbel" panose="020B0503020204020204" pitchFamily="34" charset="0"/>
                </a:rPr>
                <a:t> kan du som medarbetare….</a:t>
              </a:r>
            </a:p>
            <a:p>
              <a:pPr algn="ctr" fontAlgn="auto">
                <a:spcAft>
                  <a:spcPts val="0"/>
                </a:spcAft>
              </a:pPr>
              <a:r>
                <a:rPr lang="sv-SE" altLang="sv-SE" spc="-50">
                  <a:solidFill>
                    <a:schemeClr val="tx2"/>
                  </a:solidFill>
                  <a:latin typeface="Corbel" panose="020B0503020204020204" pitchFamily="34" charset="0"/>
                </a:rPr>
                <a:t/>
              </a:r>
              <a:br>
                <a:rPr lang="sv-SE" altLang="sv-SE" spc="-50">
                  <a:solidFill>
                    <a:schemeClr val="tx2"/>
                  </a:solidFill>
                  <a:latin typeface="Corbel" panose="020B0503020204020204" pitchFamily="34" charset="0"/>
                </a:rPr>
              </a:br>
              <a:endParaRPr lang="sv-SE">
                <a:latin typeface="Corbel" panose="020B0503020204020204" pitchFamily="34" charset="0"/>
              </a:endParaRPr>
            </a:p>
          </p:txBody>
        </p:sp>
        <p:sp>
          <p:nvSpPr>
            <p:cNvPr id="11" name="Platshållare för innehåll 2">
              <a:extLst>
                <a:ext uri="{FF2B5EF4-FFF2-40B4-BE49-F238E27FC236}">
                  <a16:creationId xmlns:a16="http://schemas.microsoft.com/office/drawing/2014/main" id="{960703A7-C09E-4D75-9DFE-A836631B8DF7}"/>
                </a:ext>
              </a:extLst>
            </p:cNvPr>
            <p:cNvSpPr txBox="1">
              <a:spLocks/>
            </p:cNvSpPr>
            <p:nvPr/>
          </p:nvSpPr>
          <p:spPr>
            <a:xfrm>
              <a:off x="1405063" y="1868318"/>
              <a:ext cx="8671819" cy="4989682"/>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sv-SE" sz="2600" dirty="0">
                  <a:latin typeface="+mn-lt"/>
                </a:rPr>
                <a:t>bidra till ett gott samarbete?</a:t>
              </a:r>
              <a:endParaRPr lang="sv-SE" sz="2600" dirty="0">
                <a:latin typeface="+mn-lt"/>
                <a:cs typeface="Calibri" panose="020F0502020204030204"/>
              </a:endParaRPr>
            </a:p>
            <a:p>
              <a:pPr>
                <a:buClr>
                  <a:schemeClr val="tx1"/>
                </a:buClr>
              </a:pPr>
              <a:r>
                <a:rPr lang="sv-SE" sz="2600" dirty="0">
                  <a:latin typeface="+mn-lt"/>
                </a:rPr>
                <a:t>vara delaktig? </a:t>
              </a:r>
            </a:p>
            <a:p>
              <a:pPr>
                <a:buClr>
                  <a:schemeClr val="tx1"/>
                </a:buClr>
              </a:pPr>
              <a:r>
                <a:rPr lang="sv-SE" sz="2600" dirty="0">
                  <a:latin typeface="+mn-lt"/>
                </a:rPr>
                <a:t>bidra till din egen och andras arbetsglädje?</a:t>
              </a:r>
              <a:endParaRPr lang="sv-SE" sz="2600" dirty="0">
                <a:latin typeface="+mn-lt"/>
                <a:cs typeface="Calibri" panose="020F0502020204030204"/>
              </a:endParaRPr>
            </a:p>
            <a:p>
              <a:pPr>
                <a:buClr>
                  <a:schemeClr val="tx1"/>
                </a:buClr>
              </a:pPr>
              <a:r>
                <a:rPr lang="sv-SE" sz="2600" dirty="0">
                  <a:latin typeface="+mn-lt"/>
                </a:rPr>
                <a:t>ta dig tid för återhämtning under arbetsdagen? </a:t>
              </a:r>
            </a:p>
            <a:p>
              <a:pPr>
                <a:buClr>
                  <a:schemeClr val="tx1"/>
                </a:buClr>
              </a:pPr>
              <a:r>
                <a:rPr lang="sv-SE" sz="2600" dirty="0">
                  <a:latin typeface="+mn-lt"/>
                </a:rPr>
                <a:t>signalera vid för hög arbetsbelastning och be om hjälp?</a:t>
              </a:r>
            </a:p>
            <a:p>
              <a:pPr>
                <a:buClr>
                  <a:schemeClr val="tx1"/>
                </a:buClr>
              </a:pPr>
              <a:r>
                <a:rPr lang="sv-SE" sz="2600" dirty="0">
                  <a:latin typeface="+mn-lt"/>
                </a:rPr>
                <a:t>uppmärksamma </a:t>
              </a:r>
              <a:r>
                <a:rPr lang="sv-SE" sz="2600" dirty="0">
                  <a:solidFill>
                    <a:srgbClr val="000000"/>
                  </a:solidFill>
                  <a:latin typeface="Calibri" panose="020F0502020204030204"/>
                  <a:ea typeface="ＭＳ Ｐゴシック" panose="020B0600070205080204" pitchFamily="34" charset="-128"/>
                </a:rPr>
                <a:t>både det som fungerar bra samt mindre bra?</a:t>
              </a:r>
              <a:r>
                <a:rPr lang="sv-SE" sz="2600" dirty="0">
                  <a:latin typeface="+mn-lt"/>
                </a:rPr>
                <a:t> </a:t>
              </a:r>
            </a:p>
            <a:p>
              <a:pPr>
                <a:buClr>
                  <a:schemeClr val="tx1"/>
                </a:buClr>
              </a:pPr>
              <a:r>
                <a:rPr lang="sv-SE" sz="2600" dirty="0">
                  <a:latin typeface="+mn-lt"/>
                </a:rPr>
                <a:t>uppmuntra goda idéer och förbättringsförslag?  </a:t>
              </a:r>
              <a:endParaRPr lang="sv-SE" sz="2600" dirty="0">
                <a:solidFill>
                  <a:srgbClr val="FF0000"/>
                </a:solidFill>
                <a:latin typeface="+mn-lt"/>
              </a:endParaRPr>
            </a:p>
            <a:p>
              <a:pPr>
                <a:buClr>
                  <a:schemeClr val="tx1"/>
                </a:buClr>
              </a:pPr>
              <a:r>
                <a:rPr lang="sv-SE" sz="2600" dirty="0">
                  <a:latin typeface="+mn-lt"/>
                </a:rPr>
                <a:t>ge och ta emot feedback?</a:t>
              </a:r>
            </a:p>
            <a:p>
              <a:pPr>
                <a:buClr>
                  <a:schemeClr val="tx1"/>
                </a:buClr>
              </a:pPr>
              <a:r>
                <a:rPr lang="sv-SE" sz="2600" dirty="0">
                  <a:latin typeface="+mn-lt"/>
                </a:rPr>
                <a:t>ta hand om din egen hälsa?</a:t>
              </a:r>
            </a:p>
            <a:p>
              <a:endParaRPr lang="sv-SE" sz="2600" dirty="0">
                <a:latin typeface="+mn-lt"/>
              </a:endParaRPr>
            </a:p>
            <a:p>
              <a:endParaRPr lang="sv-SE" sz="2600" dirty="0">
                <a:latin typeface="+mn-lt"/>
              </a:endParaRPr>
            </a:p>
            <a:p>
              <a:endParaRPr lang="sv-SE" sz="2600" dirty="0">
                <a:latin typeface="+mn-lt"/>
              </a:endParaRPr>
            </a:p>
            <a:p>
              <a:endParaRPr lang="sv-SE" sz="2600" dirty="0">
                <a:latin typeface="+mn-lt"/>
              </a:endParaRPr>
            </a:p>
          </p:txBody>
        </p:sp>
      </p:grpSp>
    </p:spTree>
    <p:extLst>
      <p:ext uri="{BB962C8B-B14F-4D97-AF65-F5344CB8AC3E}">
        <p14:creationId xmlns:p14="http://schemas.microsoft.com/office/powerpoint/2010/main" val="97678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innehåll 2">
            <a:extLst>
              <a:ext uri="{FF2B5EF4-FFF2-40B4-BE49-F238E27FC236}">
                <a16:creationId xmlns:a16="http://schemas.microsoft.com/office/drawing/2014/main" id="{451B78F6-8F4A-BA44-8BA5-65D8FD30437C}"/>
              </a:ext>
            </a:extLst>
          </p:cNvPr>
          <p:cNvSpPr txBox="1">
            <a:spLocks/>
          </p:cNvSpPr>
          <p:nvPr/>
        </p:nvSpPr>
        <p:spPr bwMode="auto">
          <a:xfrm>
            <a:off x="2844400" y="5664534"/>
            <a:ext cx="6650036" cy="6924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endParaRPr kumimoji="0" lang="sv-SE" altLang="sv-SE" sz="3600" b="1"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grpSp>
        <p:nvGrpSpPr>
          <p:cNvPr id="2" name="Grupp 1"/>
          <p:cNvGrpSpPr/>
          <p:nvPr/>
        </p:nvGrpSpPr>
        <p:grpSpPr>
          <a:xfrm>
            <a:off x="215395" y="815451"/>
            <a:ext cx="11642650" cy="5826641"/>
            <a:chOff x="274675" y="847256"/>
            <a:chExt cx="11642650" cy="5826641"/>
          </a:xfrm>
        </p:grpSpPr>
        <p:grpSp>
          <p:nvGrpSpPr>
            <p:cNvPr id="13" name="Grupp 12">
              <a:extLst>
                <a:ext uri="{FF2B5EF4-FFF2-40B4-BE49-F238E27FC236}">
                  <a16:creationId xmlns:a16="http://schemas.microsoft.com/office/drawing/2014/main" id="{3A22D850-5327-1648-8D32-8163B80B7120}"/>
                </a:ext>
              </a:extLst>
            </p:cNvPr>
            <p:cNvGrpSpPr/>
            <p:nvPr/>
          </p:nvGrpSpPr>
          <p:grpSpPr>
            <a:xfrm>
              <a:off x="465051" y="847256"/>
              <a:ext cx="11408734" cy="5826641"/>
              <a:chOff x="105461" y="1421903"/>
              <a:chExt cx="6347944" cy="2448273"/>
            </a:xfrm>
          </p:grpSpPr>
          <p:sp>
            <p:nvSpPr>
              <p:cNvPr id="10" name="Rektangel med rundade hörn 9">
                <a:extLst>
                  <a:ext uri="{FF2B5EF4-FFF2-40B4-BE49-F238E27FC236}">
                    <a16:creationId xmlns:a16="http://schemas.microsoft.com/office/drawing/2014/main" id="{E86018DC-A43E-0B4E-9EAF-4F854EF31059}"/>
                  </a:ext>
                </a:extLst>
              </p:cNvPr>
              <p:cNvSpPr/>
              <p:nvPr/>
            </p:nvSpPr>
            <p:spPr>
              <a:xfrm>
                <a:off x="105461" y="1421903"/>
                <a:ext cx="6347944" cy="2448273"/>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Platshållare för innehåll 2">
                <a:extLst>
                  <a:ext uri="{FF2B5EF4-FFF2-40B4-BE49-F238E27FC236}">
                    <a16:creationId xmlns:a16="http://schemas.microsoft.com/office/drawing/2014/main" id="{94FDD162-0ED5-B641-B12F-B1301723DC1C}"/>
                  </a:ext>
                </a:extLst>
              </p:cNvPr>
              <p:cNvSpPr txBox="1">
                <a:spLocks/>
              </p:cNvSpPr>
              <p:nvPr/>
            </p:nvSpPr>
            <p:spPr bwMode="auto">
              <a:xfrm>
                <a:off x="669345" y="1567142"/>
                <a:ext cx="5564745" cy="21577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900"/>
                  </a:spcAft>
                  <a:buClrTx/>
                  <a:buSzTx/>
                  <a:buFont typeface="Arial" panose="020B0604020202020204" pitchFamily="34" charset="0"/>
                  <a:buNone/>
                  <a:tabLst/>
                  <a:defRPr/>
                </a:pPr>
                <a:endParaRPr kumimoji="0" lang="sv-SE" altLang="sv-SE" sz="2400" b="0" i="0" u="none" strike="noStrike" kern="1200" cap="none" spc="0" normalizeH="0" baseline="0" noProof="0">
                  <a:ln>
                    <a:noFill/>
                  </a:ln>
                  <a:solidFill>
                    <a:srgbClr val="666666"/>
                  </a:solidFill>
                  <a:effectLst/>
                  <a:uLnTx/>
                  <a:uFillTx/>
                  <a:latin typeface="Corbel" panose="020B0503020204020204" pitchFamily="34" charset="0"/>
                  <a:ea typeface="+mn-ea"/>
                  <a:cs typeface="+mn-cs"/>
                </a:endParaRPr>
              </a:p>
            </p:txBody>
          </p:sp>
        </p:grpSp>
        <p:sp>
          <p:nvSpPr>
            <p:cNvPr id="6" name="Rubrik 1">
              <a:extLst>
                <a:ext uri="{FF2B5EF4-FFF2-40B4-BE49-F238E27FC236}">
                  <a16:creationId xmlns:a16="http://schemas.microsoft.com/office/drawing/2014/main" id="{CB683F17-3651-4A7D-83F0-80C2F10351B1}"/>
                </a:ext>
              </a:extLst>
            </p:cNvPr>
            <p:cNvSpPr txBox="1">
              <a:spLocks/>
            </p:cNvSpPr>
            <p:nvPr/>
          </p:nvSpPr>
          <p:spPr>
            <a:xfrm>
              <a:off x="274675" y="933263"/>
              <a:ext cx="11642650" cy="1325563"/>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sv-SE" b="1" dirty="0">
                  <a:solidFill>
                    <a:srgbClr val="45752B"/>
                  </a:solidFill>
                  <a:latin typeface="Corbel"/>
                </a:rPr>
                <a:t>Vill du veta mer?</a:t>
              </a:r>
              <a:r>
                <a:rPr lang="sv-SE" altLang="sv-SE" b="1" spc="-50" dirty="0">
                  <a:latin typeface="Corbel" panose="020B0503020204020204" pitchFamily="34" charset="0"/>
                </a:rPr>
                <a:t/>
              </a:r>
              <a:br>
                <a:rPr lang="sv-SE" altLang="sv-SE" b="1" spc="-50" dirty="0">
                  <a:latin typeface="Corbel" panose="020B0503020204020204" pitchFamily="34" charset="0"/>
                </a:rPr>
              </a:br>
              <a:endParaRPr lang="sv-SE" dirty="0"/>
            </a:p>
          </p:txBody>
        </p:sp>
        <p:sp>
          <p:nvSpPr>
            <p:cNvPr id="8" name="Platshållare för innehåll 2">
              <a:extLst>
                <a:ext uri="{FF2B5EF4-FFF2-40B4-BE49-F238E27FC236}">
                  <a16:creationId xmlns:a16="http://schemas.microsoft.com/office/drawing/2014/main" id="{63B70E5F-6E9A-49FC-98D3-C1EDFBF36FF6}"/>
                </a:ext>
              </a:extLst>
            </p:cNvPr>
            <p:cNvSpPr txBox="1">
              <a:spLocks/>
            </p:cNvSpPr>
            <p:nvPr/>
          </p:nvSpPr>
          <p:spPr>
            <a:xfrm>
              <a:off x="1299346" y="1403141"/>
              <a:ext cx="10180279" cy="5145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Aft>
                  <a:spcPts val="0"/>
                </a:spcAft>
                <a:buNone/>
              </a:pPr>
              <a:endParaRPr lang="sv-SE" sz="1600" dirty="0">
                <a:solidFill>
                  <a:srgbClr val="44752A"/>
                </a:solidFill>
              </a:endParaRPr>
            </a:p>
            <a:p>
              <a:pPr fontAlgn="auto">
                <a:lnSpc>
                  <a:spcPct val="100000"/>
                </a:lnSpc>
                <a:spcAft>
                  <a:spcPts val="0"/>
                </a:spcAft>
              </a:pPr>
              <a:r>
                <a:rPr lang="sv-SE" sz="1600" dirty="0">
                  <a:hlinkClick r:id="rId3"/>
                </a:rPr>
                <a:t>HFS nätverket/Hälsofrämjande arbetsplats</a:t>
              </a:r>
              <a:r>
                <a:rPr lang="sv-SE" sz="1600" dirty="0"/>
                <a:t> – nätverk för en jämlik och hälsofrämjande hälso- och sjukvård</a:t>
              </a:r>
              <a:endParaRPr lang="sv-SE" sz="1600" dirty="0">
                <a:hlinkClick r:id="rId4"/>
              </a:endParaRPr>
            </a:p>
            <a:p>
              <a:pPr fontAlgn="auto">
                <a:lnSpc>
                  <a:spcPct val="100000"/>
                </a:lnSpc>
                <a:spcAft>
                  <a:spcPts val="0"/>
                </a:spcAft>
              </a:pPr>
              <a:r>
                <a:rPr lang="sv-SE" sz="1600" dirty="0">
                  <a:hlinkClick r:id="rId4"/>
                </a:rPr>
                <a:t>Suntarbetsliv.se/verktyg/</a:t>
              </a:r>
              <a:r>
                <a:rPr lang="sv-SE" sz="1600" dirty="0"/>
                <a:t> – stöd för arbetsmiljöarbete inom kommuner, regioner och kommunala företag</a:t>
              </a:r>
            </a:p>
            <a:p>
              <a:pPr fontAlgn="auto">
                <a:lnSpc>
                  <a:spcPct val="100000"/>
                </a:lnSpc>
                <a:spcAft>
                  <a:spcPts val="0"/>
                </a:spcAft>
              </a:pPr>
              <a:r>
                <a:rPr lang="sv-SE" sz="1600" dirty="0">
                  <a:hlinkClick r:id="rId5"/>
                </a:rPr>
                <a:t>”Fokusera på det friska”</a:t>
              </a:r>
              <a:r>
                <a:rPr lang="sv-SE" sz="1600" dirty="0"/>
                <a:t> –  Film, ett samtal med professor Eva Vingård</a:t>
              </a:r>
            </a:p>
            <a:p>
              <a:pPr fontAlgn="auto">
                <a:lnSpc>
                  <a:spcPct val="100000"/>
                </a:lnSpc>
                <a:spcAft>
                  <a:spcPts val="0"/>
                </a:spcAft>
              </a:pPr>
              <a:r>
                <a:rPr lang="sv-SE" sz="1600" dirty="0">
                  <a:solidFill>
                    <a:srgbClr val="000000"/>
                  </a:solidFill>
                  <a:ea typeface="ＭＳ Ｐゴシック" panose="020B0600070205080204" pitchFamily="34" charset="-128"/>
                  <a:hlinkClick r:id="rId6"/>
                </a:rPr>
                <a:t> Hållbart och hälsofrämjande ledarskap i vardag och förändring</a:t>
              </a:r>
              <a:r>
                <a:rPr lang="sv-SE" sz="1600" dirty="0">
                  <a:solidFill>
                    <a:srgbClr val="000000"/>
                  </a:solidFill>
                  <a:ea typeface="ＭＳ Ｐゴシック" panose="020B0600070205080204" pitchFamily="34" charset="-128"/>
                </a:rPr>
                <a:t> – ett stödmaterial för chefer</a:t>
              </a:r>
            </a:p>
            <a:p>
              <a:pPr fontAlgn="auto">
                <a:lnSpc>
                  <a:spcPct val="100000"/>
                </a:lnSpc>
                <a:spcAft>
                  <a:spcPts val="0"/>
                </a:spcAft>
              </a:pPr>
              <a:r>
                <a:rPr lang="sv-SE" sz="1600" dirty="0">
                  <a:hlinkClick r:id="rId7"/>
                </a:rPr>
                <a:t>ISM Institutet för stressmedicin</a:t>
              </a:r>
              <a:r>
                <a:rPr lang="sv-SE" sz="1600" dirty="0"/>
                <a:t> – forskning, utveckling och kunskap</a:t>
              </a:r>
              <a:endParaRPr lang="sv-SE" sz="1600" dirty="0">
                <a:solidFill>
                  <a:srgbClr val="000000"/>
                </a:solidFill>
                <a:ea typeface="ＭＳ Ｐゴシック" panose="020B0600070205080204" pitchFamily="34" charset="-128"/>
              </a:endParaRPr>
            </a:p>
            <a:p>
              <a:pPr fontAlgn="auto">
                <a:lnSpc>
                  <a:spcPct val="150000"/>
                </a:lnSpc>
                <a:spcAft>
                  <a:spcPts val="0"/>
                </a:spcAft>
              </a:pPr>
              <a:r>
                <a:rPr lang="sv-SE" sz="1600" dirty="0">
                  <a:hlinkClick r:id="rId8"/>
                </a:rPr>
                <a:t>ISM rapport 21 - Hälsa på arbetsplatsen</a:t>
              </a:r>
              <a:r>
                <a:rPr lang="sv-SE" sz="1600" dirty="0"/>
                <a:t> – en sammanställning av kunskap och metoder</a:t>
              </a:r>
            </a:p>
            <a:p>
              <a:pPr fontAlgn="auto">
                <a:lnSpc>
                  <a:spcPct val="150000"/>
                </a:lnSpc>
                <a:spcAft>
                  <a:spcPts val="0"/>
                </a:spcAft>
              </a:pPr>
              <a:r>
                <a:rPr lang="sv-SE" sz="1600" dirty="0">
                  <a:hlinkClick r:id="rId9"/>
                </a:rPr>
                <a:t>Samverkan för friskare arbetsplatser</a:t>
              </a:r>
              <a:r>
                <a:rPr lang="sv-SE" sz="1600" dirty="0"/>
                <a:t> – avsiktsförklaring för friskare arbetsplatser i kommuner och regioner</a:t>
              </a:r>
            </a:p>
            <a:p>
              <a:pPr fontAlgn="auto">
                <a:lnSpc>
                  <a:spcPct val="150000"/>
                </a:lnSpc>
                <a:spcAft>
                  <a:spcPts val="0"/>
                </a:spcAft>
              </a:pPr>
              <a:r>
                <a:rPr lang="sv-SE" sz="1600" dirty="0">
                  <a:solidFill>
                    <a:srgbClr val="44752A"/>
                  </a:solidFill>
                  <a:hlinkClick r:id="rId10"/>
                </a:rPr>
                <a:t>MYNAK – Myndigheten för arbetsmiljökunskap</a:t>
              </a:r>
              <a:r>
                <a:rPr lang="sv-SE" sz="1600" dirty="0">
                  <a:solidFill>
                    <a:srgbClr val="44752A"/>
                  </a:solidFill>
                </a:rPr>
                <a:t> </a:t>
              </a:r>
              <a:r>
                <a:rPr lang="sv-SE" sz="1600" dirty="0"/>
                <a:t>–</a:t>
              </a:r>
              <a:r>
                <a:rPr lang="sv-SE" sz="1600" dirty="0">
                  <a:solidFill>
                    <a:srgbClr val="44752A"/>
                  </a:solidFill>
                </a:rPr>
                <a:t> </a:t>
              </a:r>
              <a:r>
                <a:rPr lang="sv-SE" sz="1600" dirty="0"/>
                <a:t>skapa förutsättningar för ett friskt och hållbart arbetsliv</a:t>
              </a:r>
            </a:p>
            <a:p>
              <a:pPr fontAlgn="auto">
                <a:lnSpc>
                  <a:spcPct val="150000"/>
                </a:lnSpc>
                <a:spcAft>
                  <a:spcPts val="0"/>
                </a:spcAft>
              </a:pPr>
              <a:r>
                <a:rPr lang="sv-SE" sz="1600" dirty="0">
                  <a:hlinkClick r:id="rId11"/>
                </a:rPr>
                <a:t>Systematiskt arbetsmiljöarbete </a:t>
              </a:r>
              <a:r>
                <a:rPr lang="sv-SE" sz="1600" dirty="0"/>
                <a:t>– Arbetsmiljöverkets samlingssida</a:t>
              </a:r>
            </a:p>
            <a:p>
              <a:pPr fontAlgn="auto">
                <a:lnSpc>
                  <a:spcPct val="150000"/>
                </a:lnSpc>
                <a:spcAft>
                  <a:spcPts val="0"/>
                </a:spcAft>
              </a:pPr>
              <a:r>
                <a:rPr lang="sv-SE" sz="1600" dirty="0">
                  <a:hlinkClick r:id="rId12"/>
                </a:rPr>
                <a:t>OSA – Organisatorisk och social arbetsmiljö </a:t>
              </a:r>
              <a:r>
                <a:rPr lang="sv-SE" sz="1600" dirty="0"/>
                <a:t>– föreskrift och vägledningsmaterial</a:t>
              </a:r>
            </a:p>
            <a:p>
              <a:pPr fontAlgn="auto">
                <a:lnSpc>
                  <a:spcPct val="150000"/>
                </a:lnSpc>
                <a:spcAft>
                  <a:spcPts val="0"/>
                </a:spcAft>
              </a:pPr>
              <a:endParaRPr lang="sv-SE" sz="1600" dirty="0"/>
            </a:p>
            <a:p>
              <a:pPr fontAlgn="auto">
                <a:lnSpc>
                  <a:spcPct val="100000"/>
                </a:lnSpc>
                <a:spcAft>
                  <a:spcPts val="0"/>
                </a:spcAft>
              </a:pPr>
              <a:endParaRPr lang="sv-SE" sz="1600" dirty="0"/>
            </a:p>
          </p:txBody>
        </p:sp>
      </p:grpSp>
    </p:spTree>
    <p:extLst>
      <p:ext uri="{BB962C8B-B14F-4D97-AF65-F5344CB8AC3E}">
        <p14:creationId xmlns:p14="http://schemas.microsoft.com/office/powerpoint/2010/main" val="29126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1BF5C90-9A20-7C42-BB44-A47E9E0F84B9}"/>
              </a:ext>
            </a:extLst>
          </p:cNvPr>
          <p:cNvSpPr/>
          <p:nvPr/>
        </p:nvSpPr>
        <p:spPr>
          <a:xfrm>
            <a:off x="0" y="1"/>
            <a:ext cx="12192000" cy="6858000"/>
          </a:xfrm>
          <a:prstGeom prst="rect">
            <a:avLst/>
          </a:prstGeom>
          <a:gradFill flip="none" rotWithShape="1">
            <a:gsLst>
              <a:gs pos="0">
                <a:schemeClr val="tx2"/>
              </a:gs>
              <a:gs pos="59000">
                <a:schemeClr val="tx2">
                  <a:alpha val="0"/>
                </a:schemeClr>
              </a:gs>
            </a:gsLst>
            <a:lin ang="13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 name="Grupp 1"/>
          <p:cNvGrpSpPr/>
          <p:nvPr/>
        </p:nvGrpSpPr>
        <p:grpSpPr>
          <a:xfrm>
            <a:off x="4439816" y="620688"/>
            <a:ext cx="6985422" cy="6427950"/>
            <a:chOff x="4439816" y="620688"/>
            <a:chExt cx="6985422" cy="6427950"/>
          </a:xfrm>
        </p:grpSpPr>
        <p:grpSp>
          <p:nvGrpSpPr>
            <p:cNvPr id="11" name="Grupp 10">
              <a:extLst>
                <a:ext uri="{FF2B5EF4-FFF2-40B4-BE49-F238E27FC236}">
                  <a16:creationId xmlns:a16="http://schemas.microsoft.com/office/drawing/2014/main" id="{92C8B9B7-5CDA-2C42-A2FD-C8CB7B602106}"/>
                </a:ext>
              </a:extLst>
            </p:cNvPr>
            <p:cNvGrpSpPr/>
            <p:nvPr/>
          </p:nvGrpSpPr>
          <p:grpSpPr>
            <a:xfrm>
              <a:off x="4439816" y="620688"/>
              <a:ext cx="6985422" cy="5545162"/>
              <a:chOff x="4439816" y="620688"/>
              <a:chExt cx="6985422" cy="5545162"/>
            </a:xfrm>
          </p:grpSpPr>
          <p:sp>
            <p:nvSpPr>
              <p:cNvPr id="7" name="Rektangel med rundade hörn 6">
                <a:extLst>
                  <a:ext uri="{FF2B5EF4-FFF2-40B4-BE49-F238E27FC236}">
                    <a16:creationId xmlns:a16="http://schemas.microsoft.com/office/drawing/2014/main" id="{BD1E1F18-D24A-AB4F-B85E-2C742BA1A63C}"/>
                  </a:ext>
                </a:extLst>
              </p:cNvPr>
              <p:cNvSpPr/>
              <p:nvPr/>
            </p:nvSpPr>
            <p:spPr>
              <a:xfrm>
                <a:off x="5483932" y="620688"/>
                <a:ext cx="5941306" cy="5545162"/>
              </a:xfrm>
              <a:prstGeom prst="roundRect">
                <a:avLst>
                  <a:gd name="adj" fmla="val 7311"/>
                </a:avLst>
              </a:prstGeom>
              <a:solidFill>
                <a:schemeClr val="bg1"/>
              </a:solidFill>
              <a:ln>
                <a:noFill/>
              </a:ln>
              <a:effectLst>
                <a:outerShdw blurRad="1079500" dist="50800" dir="5400000" sx="109000" sy="109000" algn="ctr" rotWithShape="0">
                  <a:schemeClr val="tx2">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riangel 7">
                <a:extLst>
                  <a:ext uri="{FF2B5EF4-FFF2-40B4-BE49-F238E27FC236}">
                    <a16:creationId xmlns:a16="http://schemas.microsoft.com/office/drawing/2014/main" id="{7F9ED046-BB3E-DB4E-B152-9FC12074C35F}"/>
                  </a:ext>
                </a:extLst>
              </p:cNvPr>
              <p:cNvSpPr/>
              <p:nvPr/>
            </p:nvSpPr>
            <p:spPr>
              <a:xfrm rot="16200000">
                <a:off x="4673842" y="3090939"/>
                <a:ext cx="648072" cy="11161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Platshållare för innehåll 2">
              <a:extLst>
                <a:ext uri="{FF2B5EF4-FFF2-40B4-BE49-F238E27FC236}">
                  <a16:creationId xmlns:a16="http://schemas.microsoft.com/office/drawing/2014/main" id="{FD98BBE9-C7C0-694C-9C16-1784822CC017}"/>
                </a:ext>
              </a:extLst>
            </p:cNvPr>
            <p:cNvSpPr txBox="1">
              <a:spLocks/>
            </p:cNvSpPr>
            <p:nvPr/>
          </p:nvSpPr>
          <p:spPr bwMode="auto">
            <a:xfrm>
              <a:off x="5555940" y="1647963"/>
              <a:ext cx="5789751" cy="5400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3600">
                  <a:latin typeface="Corbel" panose="020B0503020204020204" pitchFamily="34" charset="0"/>
                </a:rPr>
                <a:t>En </a:t>
              </a:r>
              <a:r>
                <a:rPr lang="sv-SE" sz="3600" b="1">
                  <a:solidFill>
                    <a:srgbClr val="45752B"/>
                  </a:solidFill>
                  <a:latin typeface="Corbel" panose="020B0503020204020204" pitchFamily="34" charset="0"/>
                </a:rPr>
                <a:t>hälsofrämjande arbetsplats </a:t>
              </a:r>
              <a:r>
                <a:rPr lang="sv-SE" sz="3600">
                  <a:latin typeface="Corbel" panose="020B0503020204020204" pitchFamily="34" charset="0"/>
                </a:rPr>
                <a:t/>
              </a:r>
              <a:br>
                <a:rPr lang="sv-SE" sz="3600">
                  <a:latin typeface="Corbel" panose="020B0503020204020204" pitchFamily="34" charset="0"/>
                </a:rPr>
              </a:br>
              <a:r>
                <a:rPr lang="sv-SE" sz="3600">
                  <a:latin typeface="Corbel" panose="020B0503020204020204" pitchFamily="34" charset="0"/>
                </a:rPr>
                <a:t>är inget man får eller något</a:t>
              </a:r>
              <a:br>
                <a:rPr lang="sv-SE" sz="3600">
                  <a:latin typeface="Corbel" panose="020B0503020204020204" pitchFamily="34" charset="0"/>
                </a:rPr>
              </a:br>
              <a:r>
                <a:rPr lang="sv-SE" sz="3600">
                  <a:latin typeface="Corbel" panose="020B0503020204020204" pitchFamily="34" charset="0"/>
                </a:rPr>
                <a:t>någon annan gör.</a:t>
              </a:r>
            </a:p>
            <a:p>
              <a:r>
                <a:rPr lang="sv-SE" sz="3600">
                  <a:latin typeface="Corbel" panose="020B0503020204020204" pitchFamily="34" charset="0"/>
                </a:rPr>
                <a:t> </a:t>
              </a:r>
            </a:p>
            <a:p>
              <a:r>
                <a:rPr lang="sv-SE" sz="3600">
                  <a:latin typeface="Corbel" panose="020B0503020204020204" pitchFamily="34" charset="0"/>
                </a:rPr>
                <a:t>Den skapar vi </a:t>
              </a:r>
              <a:r>
                <a:rPr lang="sv-SE" sz="3600" b="1">
                  <a:latin typeface="Corbel" panose="020B0503020204020204" pitchFamily="34" charset="0"/>
                </a:rPr>
                <a:t>tillsammans</a:t>
              </a:r>
              <a:r>
                <a:rPr lang="sv-SE" sz="3600">
                  <a:latin typeface="Corbel" panose="020B0503020204020204" pitchFamily="34" charset="0"/>
                </a:rPr>
                <a:t>!</a:t>
              </a:r>
            </a:p>
          </p:txBody>
        </p:sp>
      </p:grpSp>
      <p:grpSp>
        <p:nvGrpSpPr>
          <p:cNvPr id="9" name="Grupp 8">
            <a:extLst>
              <a:ext uri="{FF2B5EF4-FFF2-40B4-BE49-F238E27FC236}">
                <a16:creationId xmlns:a16="http://schemas.microsoft.com/office/drawing/2014/main" id="{21469611-0B6E-401A-95CC-FDB18A167422}"/>
              </a:ext>
            </a:extLst>
          </p:cNvPr>
          <p:cNvGrpSpPr/>
          <p:nvPr/>
        </p:nvGrpSpPr>
        <p:grpSpPr>
          <a:xfrm>
            <a:off x="995896" y="3525229"/>
            <a:ext cx="1782074" cy="684468"/>
            <a:chOff x="1259962" y="3131081"/>
            <a:chExt cx="3222312" cy="1237642"/>
          </a:xfrm>
        </p:grpSpPr>
        <p:pic>
          <p:nvPicPr>
            <p:cNvPr id="12" name="Bildobjekt 11">
              <a:extLst>
                <a:ext uri="{FF2B5EF4-FFF2-40B4-BE49-F238E27FC236}">
                  <a16:creationId xmlns:a16="http://schemas.microsoft.com/office/drawing/2014/main" id="{BC997725-AD2A-4E1B-A8F0-2F7CFAEF2D40}"/>
                </a:ext>
              </a:extLst>
            </p:cNvPr>
            <p:cNvPicPr>
              <a:picLocks noChangeAspect="1"/>
            </p:cNvPicPr>
            <p:nvPr userDrawn="1"/>
          </p:nvPicPr>
          <p:blipFill>
            <a:blip r:embed="rId3"/>
            <a:stretch>
              <a:fillRect/>
            </a:stretch>
          </p:blipFill>
          <p:spPr>
            <a:xfrm>
              <a:off x="1259962" y="3131081"/>
              <a:ext cx="1237642" cy="1237642"/>
            </a:xfrm>
            <a:prstGeom prst="rect">
              <a:avLst/>
            </a:prstGeom>
          </p:spPr>
        </p:pic>
        <p:pic>
          <p:nvPicPr>
            <p:cNvPr id="13" name="Bildobjekt 12">
              <a:extLst>
                <a:ext uri="{FF2B5EF4-FFF2-40B4-BE49-F238E27FC236}">
                  <a16:creationId xmlns:a16="http://schemas.microsoft.com/office/drawing/2014/main" id="{7B9710E8-7C47-49F9-BB9B-D656F5B048D6}"/>
                </a:ext>
              </a:extLst>
            </p:cNvPr>
            <p:cNvPicPr>
              <a:picLocks noChangeAspect="1"/>
            </p:cNvPicPr>
            <p:nvPr/>
          </p:nvPicPr>
          <p:blipFill>
            <a:blip r:embed="rId4"/>
            <a:stretch>
              <a:fillRect/>
            </a:stretch>
          </p:blipFill>
          <p:spPr>
            <a:xfrm>
              <a:off x="2592709" y="3430322"/>
              <a:ext cx="1889565" cy="730420"/>
            </a:xfrm>
            <a:prstGeom prst="rect">
              <a:avLst/>
            </a:prstGeom>
          </p:spPr>
        </p:pic>
      </p:grpSp>
    </p:spTree>
    <p:extLst>
      <p:ext uri="{BB962C8B-B14F-4D97-AF65-F5344CB8AC3E}">
        <p14:creationId xmlns:p14="http://schemas.microsoft.com/office/powerpoint/2010/main" val="179020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p:cNvGrpSpPr/>
          <p:nvPr/>
        </p:nvGrpSpPr>
        <p:grpSpPr>
          <a:xfrm>
            <a:off x="326370" y="699458"/>
            <a:ext cx="11408734" cy="5826641"/>
            <a:chOff x="391633" y="602640"/>
            <a:chExt cx="11408734" cy="5826641"/>
          </a:xfrm>
        </p:grpSpPr>
        <p:sp>
          <p:nvSpPr>
            <p:cNvPr id="10" name="Rektangel med rundade hörn 9">
              <a:extLst>
                <a:ext uri="{FF2B5EF4-FFF2-40B4-BE49-F238E27FC236}">
                  <a16:creationId xmlns:a16="http://schemas.microsoft.com/office/drawing/2014/main" id="{E86018DC-A43E-0B4E-9EAF-4F854EF31059}"/>
                </a:ext>
              </a:extLst>
            </p:cNvPr>
            <p:cNvSpPr/>
            <p:nvPr/>
          </p:nvSpPr>
          <p:spPr>
            <a:xfrm>
              <a:off x="391633" y="602640"/>
              <a:ext cx="11408734" cy="5826641"/>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ubrik 1">
              <a:extLst>
                <a:ext uri="{FF2B5EF4-FFF2-40B4-BE49-F238E27FC236}">
                  <a16:creationId xmlns:a16="http://schemas.microsoft.com/office/drawing/2014/main" id="{5F6C0791-8A8A-4ED7-B1A9-FEAF3C7EF69A}"/>
                </a:ext>
              </a:extLst>
            </p:cNvPr>
            <p:cNvSpPr txBox="1">
              <a:spLocks/>
            </p:cNvSpPr>
            <p:nvPr/>
          </p:nvSpPr>
          <p:spPr>
            <a:xfrm>
              <a:off x="2365554" y="1423818"/>
              <a:ext cx="7217717" cy="1325563"/>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sv-SE" altLang="sv-SE" b="1" spc="-50" dirty="0">
                  <a:solidFill>
                    <a:srgbClr val="45742B"/>
                  </a:solidFill>
                  <a:latin typeface="Corbel"/>
                </a:rPr>
                <a:t>Hälsofrämjande arbetsplatser</a:t>
              </a:r>
              <a:r>
                <a:rPr lang="sv-SE" altLang="sv-SE" b="1" spc="-50" dirty="0">
                  <a:latin typeface="Corbel" panose="020B0503020204020204" pitchFamily="34" charset="0"/>
                </a:rPr>
                <a:t/>
              </a:r>
              <a:br>
                <a:rPr lang="sv-SE" altLang="sv-SE" b="1" spc="-50" dirty="0">
                  <a:latin typeface="Corbel" panose="020B0503020204020204" pitchFamily="34" charset="0"/>
                </a:rPr>
              </a:br>
              <a:endParaRPr lang="sv-SE" dirty="0"/>
            </a:p>
          </p:txBody>
        </p:sp>
        <p:sp>
          <p:nvSpPr>
            <p:cNvPr id="11" name="Platshållare för innehåll 2">
              <a:extLst>
                <a:ext uri="{FF2B5EF4-FFF2-40B4-BE49-F238E27FC236}">
                  <a16:creationId xmlns:a16="http://schemas.microsoft.com/office/drawing/2014/main" id="{5BB243E1-F1B2-4949-94A6-E41C10FD39D8}"/>
                </a:ext>
              </a:extLst>
            </p:cNvPr>
            <p:cNvSpPr txBox="1">
              <a:spLocks/>
            </p:cNvSpPr>
            <p:nvPr/>
          </p:nvSpPr>
          <p:spPr>
            <a:xfrm>
              <a:off x="1187349" y="2504824"/>
              <a:ext cx="7192858" cy="2886379"/>
            </a:xfrm>
            <a:prstGeom prst="rect">
              <a:avLst/>
            </a:prstGeom>
          </p:spPr>
          <p:txBody>
            <a:bodyPr anchor="t"/>
            <a:lstStyle>
              <a:defPPr>
                <a:defRPr lang="sv-SE"/>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fontAlgn="auto">
                <a:spcAft>
                  <a:spcPts val="0"/>
                </a:spcAft>
              </a:pPr>
              <a:r>
                <a:rPr lang="sv-SE" sz="2800">
                  <a:latin typeface="+mn-lt"/>
                  <a:ea typeface="ＭＳ Ｐゴシック"/>
                  <a:cs typeface="Arial"/>
                </a:rPr>
                <a:t>”Kännetecknande för hälsofrämjande arbetsplatser är att man med arbetsplatsen </a:t>
              </a:r>
            </a:p>
            <a:p>
              <a:pPr algn="ctr" fontAlgn="auto">
                <a:spcAft>
                  <a:spcPts val="0"/>
                </a:spcAft>
              </a:pPr>
              <a:r>
                <a:rPr lang="sv-SE" sz="2800">
                  <a:latin typeface="+mn-lt"/>
                  <a:ea typeface="ＭＳ Ｐゴシック"/>
                  <a:cs typeface="Arial"/>
                </a:rPr>
                <a:t>som utgångspunkt vill erbjuda </a:t>
              </a:r>
            </a:p>
            <a:p>
              <a:pPr algn="ctr" fontAlgn="auto">
                <a:spcAft>
                  <a:spcPts val="0"/>
                </a:spcAft>
              </a:pPr>
              <a:r>
                <a:rPr lang="sv-SE" sz="2800">
                  <a:latin typeface="+mn-lt"/>
                  <a:ea typeface="ＭＳ Ｐゴシック"/>
                  <a:cs typeface="Arial"/>
                </a:rPr>
                <a:t>goda arbetsvillkor, ett gott arbetsklimat </a:t>
              </a:r>
            </a:p>
            <a:p>
              <a:pPr algn="ctr" fontAlgn="auto">
                <a:spcAft>
                  <a:spcPts val="0"/>
                </a:spcAft>
              </a:pPr>
              <a:r>
                <a:rPr lang="sv-SE" sz="2800">
                  <a:latin typeface="+mn-lt"/>
                  <a:ea typeface="ＭＳ Ｐゴシック"/>
                  <a:cs typeface="Arial"/>
                </a:rPr>
                <a:t>och ge förutsättningar för personlig och professionell utveckling. ”</a:t>
              </a:r>
              <a:endParaRPr lang="sv-SE" sz="2800">
                <a:latin typeface="+mn-lt"/>
                <a:cs typeface="Arial"/>
              </a:endParaRPr>
            </a:p>
            <a:p>
              <a:pPr marL="0" indent="0" algn="ctr" fontAlgn="auto">
                <a:spcAft>
                  <a:spcPts val="0"/>
                </a:spcAft>
                <a:buFont typeface="Arial" panose="020B0604020202020204" pitchFamily="34" charset="0"/>
                <a:buNone/>
              </a:pPr>
              <a:endParaRPr lang="sv-SE" sz="3200"/>
            </a:p>
          </p:txBody>
        </p:sp>
        <p:sp>
          <p:nvSpPr>
            <p:cNvPr id="8" name="textruta 7">
              <a:extLst>
                <a:ext uri="{FF2B5EF4-FFF2-40B4-BE49-F238E27FC236}">
                  <a16:creationId xmlns:a16="http://schemas.microsoft.com/office/drawing/2014/main" id="{A1FFC130-E891-4081-8D6D-95905F08B957}"/>
                </a:ext>
              </a:extLst>
            </p:cNvPr>
            <p:cNvSpPr txBox="1"/>
            <p:nvPr/>
          </p:nvSpPr>
          <p:spPr>
            <a:xfrm>
              <a:off x="947512" y="5804791"/>
              <a:ext cx="4091847" cy="276999"/>
            </a:xfrm>
            <a:prstGeom prst="rect">
              <a:avLst/>
            </a:prstGeom>
            <a:noFill/>
          </p:spPr>
          <p:txBody>
            <a:bodyPr wrap="square" rtlCol="0">
              <a:spAutoFit/>
            </a:bodyPr>
            <a:lstStyle/>
            <a:p>
              <a:r>
                <a:rPr lang="sv-SE" sz="1200" i="1"/>
                <a:t>Källa: ISM-rapport 21 Hälsa på arbetsplatsen</a:t>
              </a:r>
              <a:endParaRPr lang="sv-SE" sz="1200"/>
            </a:p>
          </p:txBody>
        </p:sp>
        <p:pic>
          <p:nvPicPr>
            <p:cNvPr id="2" name="Bildobjekt 1">
              <a:extLst>
                <a:ext uri="{FF2B5EF4-FFF2-40B4-BE49-F238E27FC236}">
                  <a16:creationId xmlns:a16="http://schemas.microsoft.com/office/drawing/2014/main" id="{625A8649-7581-40E2-8989-3FE64E216599}"/>
                </a:ext>
              </a:extLst>
            </p:cNvPr>
            <p:cNvPicPr>
              <a:picLocks noChangeAspect="1"/>
            </p:cNvPicPr>
            <p:nvPr/>
          </p:nvPicPr>
          <p:blipFill>
            <a:blip r:embed="rId3"/>
            <a:stretch>
              <a:fillRect/>
            </a:stretch>
          </p:blipFill>
          <p:spPr>
            <a:xfrm>
              <a:off x="8597922" y="2383219"/>
              <a:ext cx="2803328" cy="3108488"/>
            </a:xfrm>
            <a:prstGeom prst="rect">
              <a:avLst/>
            </a:prstGeom>
          </p:spPr>
        </p:pic>
        <p:sp>
          <p:nvSpPr>
            <p:cNvPr id="14" name="textruta 13">
              <a:extLst>
                <a:ext uri="{FF2B5EF4-FFF2-40B4-BE49-F238E27FC236}">
                  <a16:creationId xmlns:a16="http://schemas.microsoft.com/office/drawing/2014/main" id="{1FB5B89E-174D-4DB9-B95C-89001E3D743C}"/>
                </a:ext>
              </a:extLst>
            </p:cNvPr>
            <p:cNvSpPr txBox="1"/>
            <p:nvPr/>
          </p:nvSpPr>
          <p:spPr>
            <a:xfrm>
              <a:off x="8219105" y="5691433"/>
              <a:ext cx="3206133" cy="461665"/>
            </a:xfrm>
            <a:prstGeom prst="rect">
              <a:avLst/>
            </a:prstGeom>
            <a:noFill/>
          </p:spPr>
          <p:txBody>
            <a:bodyPr wrap="square" rtlCol="0">
              <a:spAutoFit/>
            </a:bodyPr>
            <a:lstStyle/>
            <a:p>
              <a:r>
                <a:rPr lang="sv-SE" sz="1200" i="1"/>
                <a:t>Källa: Hållbart och hälsofrämjande ledarskap i vardag och förändring</a:t>
              </a:r>
              <a:endParaRPr lang="sv-SE" sz="1200"/>
            </a:p>
          </p:txBody>
        </p:sp>
      </p:grpSp>
    </p:spTree>
    <p:extLst>
      <p:ext uri="{BB962C8B-B14F-4D97-AF65-F5344CB8AC3E}">
        <p14:creationId xmlns:p14="http://schemas.microsoft.com/office/powerpoint/2010/main" val="152899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innehåll 2">
            <a:extLst>
              <a:ext uri="{FF2B5EF4-FFF2-40B4-BE49-F238E27FC236}">
                <a16:creationId xmlns:a16="http://schemas.microsoft.com/office/drawing/2014/main" id="{451B78F6-8F4A-BA44-8BA5-65D8FD30437C}"/>
              </a:ext>
            </a:extLst>
          </p:cNvPr>
          <p:cNvSpPr txBox="1">
            <a:spLocks/>
          </p:cNvSpPr>
          <p:nvPr/>
        </p:nvSpPr>
        <p:spPr bwMode="auto">
          <a:xfrm>
            <a:off x="2844400" y="5664534"/>
            <a:ext cx="6650036" cy="6924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lnSpc>
                <a:spcPct val="120000"/>
              </a:lnSpc>
              <a:spcBef>
                <a:spcPts val="0"/>
              </a:spcBef>
              <a:spcAft>
                <a:spcPts val="1200"/>
              </a:spcAft>
            </a:pPr>
            <a:endParaRPr lang="sv-SE" altLang="sv-SE" sz="3600" b="1">
              <a:solidFill>
                <a:schemeClr val="bg1"/>
              </a:solidFill>
              <a:latin typeface="Corbel" panose="020B0503020204020204" pitchFamily="34" charset="0"/>
            </a:endParaRPr>
          </a:p>
        </p:txBody>
      </p:sp>
      <p:grpSp>
        <p:nvGrpSpPr>
          <p:cNvPr id="2" name="Grupp 1"/>
          <p:cNvGrpSpPr/>
          <p:nvPr/>
        </p:nvGrpSpPr>
        <p:grpSpPr>
          <a:xfrm>
            <a:off x="391632" y="638357"/>
            <a:ext cx="11568223" cy="5853985"/>
            <a:chOff x="391632" y="638357"/>
            <a:chExt cx="11568223" cy="5853985"/>
          </a:xfrm>
        </p:grpSpPr>
        <p:grpSp>
          <p:nvGrpSpPr>
            <p:cNvPr id="13" name="Grupp 12">
              <a:extLst>
                <a:ext uri="{FF2B5EF4-FFF2-40B4-BE49-F238E27FC236}">
                  <a16:creationId xmlns:a16="http://schemas.microsoft.com/office/drawing/2014/main" id="{3A22D850-5327-1648-8D32-8163B80B7120}"/>
                </a:ext>
              </a:extLst>
            </p:cNvPr>
            <p:cNvGrpSpPr/>
            <p:nvPr/>
          </p:nvGrpSpPr>
          <p:grpSpPr>
            <a:xfrm>
              <a:off x="391632" y="665701"/>
              <a:ext cx="11408734" cy="5826641"/>
              <a:chOff x="105461" y="1421903"/>
              <a:chExt cx="6347944" cy="2448273"/>
            </a:xfrm>
          </p:grpSpPr>
          <p:sp>
            <p:nvSpPr>
              <p:cNvPr id="10" name="Rektangel med rundade hörn 9">
                <a:extLst>
                  <a:ext uri="{FF2B5EF4-FFF2-40B4-BE49-F238E27FC236}">
                    <a16:creationId xmlns:a16="http://schemas.microsoft.com/office/drawing/2014/main" id="{E86018DC-A43E-0B4E-9EAF-4F854EF31059}"/>
                  </a:ext>
                </a:extLst>
              </p:cNvPr>
              <p:cNvSpPr/>
              <p:nvPr/>
            </p:nvSpPr>
            <p:spPr>
              <a:xfrm>
                <a:off x="105461" y="1421903"/>
                <a:ext cx="6347944" cy="2448273"/>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a:extLst>
                  <a:ext uri="{FF2B5EF4-FFF2-40B4-BE49-F238E27FC236}">
                    <a16:creationId xmlns:a16="http://schemas.microsoft.com/office/drawing/2014/main" id="{94FDD162-0ED5-B641-B12F-B1301723DC1C}"/>
                  </a:ext>
                </a:extLst>
              </p:cNvPr>
              <p:cNvSpPr txBox="1">
                <a:spLocks/>
              </p:cNvSpPr>
              <p:nvPr/>
            </p:nvSpPr>
            <p:spPr bwMode="auto">
              <a:xfrm>
                <a:off x="189273" y="1567142"/>
                <a:ext cx="6264132" cy="21577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lnSpc>
                    <a:spcPct val="120000"/>
                  </a:lnSpc>
                  <a:spcBef>
                    <a:spcPts val="0"/>
                  </a:spcBef>
                  <a:spcAft>
                    <a:spcPts val="900"/>
                  </a:spcAft>
                </a:pPr>
                <a:endParaRPr lang="sv-SE" altLang="sv-SE">
                  <a:solidFill>
                    <a:schemeClr val="accent1"/>
                  </a:solidFill>
                  <a:latin typeface="Corbel" panose="020B0503020204020204" pitchFamily="34" charset="0"/>
                </a:endParaRPr>
              </a:p>
            </p:txBody>
          </p:sp>
        </p:grpSp>
        <p:sp>
          <p:nvSpPr>
            <p:cNvPr id="8" name="Platshållare för innehåll 2">
              <a:extLst>
                <a:ext uri="{FF2B5EF4-FFF2-40B4-BE49-F238E27FC236}">
                  <a16:creationId xmlns:a16="http://schemas.microsoft.com/office/drawing/2014/main" id="{3D760804-6626-4862-86CB-14163AA1DC06}"/>
                </a:ext>
              </a:extLst>
            </p:cNvPr>
            <p:cNvSpPr txBox="1">
              <a:spLocks/>
            </p:cNvSpPr>
            <p:nvPr/>
          </p:nvSpPr>
          <p:spPr bwMode="auto">
            <a:xfrm>
              <a:off x="551121" y="638357"/>
              <a:ext cx="11408734"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50000"/>
                </a:lnSpc>
                <a:spcBef>
                  <a:spcPct val="20000"/>
                </a:spcBef>
                <a:spcAft>
                  <a:spcPct val="0"/>
                </a:spcAft>
                <a:buClrTx/>
                <a:buSzTx/>
                <a:buFontTx/>
                <a:buNone/>
                <a:tabLst/>
                <a:defRPr/>
              </a:pPr>
              <a:endParaRPr kumimoji="0" lang="sv-SE" sz="4000" b="1" i="0" u="none" strike="noStrike" kern="0" cap="none" spc="0" normalizeH="0" baseline="0" noProof="0">
                <a:ln>
                  <a:noFill/>
                </a:ln>
                <a:solidFill>
                  <a:srgbClr val="000000"/>
                </a:solidFill>
                <a:effectLst/>
                <a:uLnTx/>
                <a:uFillTx/>
                <a:ea typeface="+mn-ea"/>
                <a:cs typeface="+mn-cs"/>
              </a:endParaRPr>
            </a:p>
            <a:p>
              <a:pPr marL="342900" marR="0" lvl="0" indent="-342900" algn="l" defTabSz="914400" rtl="0" eaLnBrk="0" fontAlgn="base" latinLnBrk="0" hangingPunct="0">
                <a:lnSpc>
                  <a:spcPct val="150000"/>
                </a:lnSpc>
                <a:spcBef>
                  <a:spcPct val="20000"/>
                </a:spcBef>
                <a:spcAft>
                  <a:spcPct val="0"/>
                </a:spcAft>
                <a:buClrTx/>
                <a:buSzTx/>
                <a:buFontTx/>
                <a:buChar char="•"/>
                <a:tabLst/>
                <a:defRPr/>
              </a:pPr>
              <a:r>
                <a:rPr kumimoji="0" lang="sv-SE" sz="3600" b="1" i="0" u="none" strike="noStrike" kern="0" cap="none" spc="0" normalizeH="0" baseline="0" noProof="0">
                  <a:ln>
                    <a:noFill/>
                  </a:ln>
                  <a:solidFill>
                    <a:srgbClr val="45752B"/>
                  </a:solidFill>
                  <a:effectLst/>
                  <a:uLnTx/>
                  <a:uFillTx/>
                  <a:ea typeface="+mn-ea"/>
                  <a:cs typeface="+mn-cs"/>
                </a:rPr>
                <a:t>VAD</a:t>
              </a:r>
              <a:r>
                <a:rPr kumimoji="0" lang="sv-SE" sz="3600" b="1" i="0" u="none" strike="noStrike" kern="0" cap="none" spc="0" normalizeH="0" baseline="0" noProof="0">
                  <a:ln>
                    <a:noFill/>
                  </a:ln>
                  <a:solidFill>
                    <a:srgbClr val="00B050"/>
                  </a:solidFill>
                  <a:effectLst/>
                  <a:uLnTx/>
                  <a:uFillTx/>
                  <a:ea typeface="+mn-ea"/>
                  <a:cs typeface="+mn-cs"/>
                </a:rPr>
                <a:t> </a:t>
              </a:r>
              <a:r>
                <a:rPr kumimoji="0" lang="sv-SE" sz="3600" b="0" i="0" u="none" strike="noStrike" kern="0" cap="none" spc="0" normalizeH="0" baseline="0" noProof="0">
                  <a:ln>
                    <a:noFill/>
                  </a:ln>
                  <a:solidFill>
                    <a:srgbClr val="000000"/>
                  </a:solidFill>
                  <a:effectLst/>
                  <a:uLnTx/>
                  <a:uFillTx/>
                  <a:ea typeface="+mn-ea"/>
                  <a:cs typeface="+mn-cs"/>
                </a:rPr>
                <a:t>är en hälsofrämjande arbetsplats?</a:t>
              </a:r>
            </a:p>
            <a:p>
              <a:pPr marL="342900" marR="0" lvl="0" indent="-342900" algn="l" defTabSz="914400" rtl="0" eaLnBrk="0" fontAlgn="base" latinLnBrk="0" hangingPunct="0">
                <a:lnSpc>
                  <a:spcPct val="150000"/>
                </a:lnSpc>
                <a:spcBef>
                  <a:spcPct val="20000"/>
                </a:spcBef>
                <a:spcAft>
                  <a:spcPct val="0"/>
                </a:spcAft>
                <a:buClrTx/>
                <a:buSzTx/>
                <a:buFontTx/>
                <a:buChar char="•"/>
                <a:tabLst/>
                <a:defRPr/>
              </a:pPr>
              <a:r>
                <a:rPr kumimoji="0" lang="sv-SE" sz="3600" b="1" i="0" u="none" strike="noStrike" kern="0" cap="none" spc="0" normalizeH="0" baseline="0" noProof="0">
                  <a:ln>
                    <a:noFill/>
                  </a:ln>
                  <a:solidFill>
                    <a:srgbClr val="45752B"/>
                  </a:solidFill>
                  <a:effectLst/>
                  <a:uLnTx/>
                  <a:uFillTx/>
                  <a:ea typeface="+mn-ea"/>
                  <a:cs typeface="+mn-cs"/>
                </a:rPr>
                <a:t>VARFÖR</a:t>
              </a:r>
              <a:r>
                <a:rPr kumimoji="0" lang="sv-SE" sz="3600" b="1" i="0" u="none" strike="noStrike" kern="0" cap="none" spc="0" normalizeH="0" baseline="0" noProof="0">
                  <a:ln>
                    <a:noFill/>
                  </a:ln>
                  <a:solidFill>
                    <a:srgbClr val="00B050"/>
                  </a:solidFill>
                  <a:effectLst/>
                  <a:uLnTx/>
                  <a:uFillTx/>
                  <a:ea typeface="+mn-ea"/>
                  <a:cs typeface="+mn-cs"/>
                </a:rPr>
                <a:t> </a:t>
              </a:r>
              <a:r>
                <a:rPr kumimoji="0" lang="sv-SE" sz="3600" b="0" i="0" u="none" strike="noStrike" kern="0" cap="none" spc="0" normalizeH="0" baseline="0" noProof="0">
                  <a:ln>
                    <a:noFill/>
                  </a:ln>
                  <a:solidFill>
                    <a:srgbClr val="000000"/>
                  </a:solidFill>
                  <a:effectLst/>
                  <a:uLnTx/>
                  <a:uFillTx/>
                  <a:ea typeface="+mn-ea"/>
                  <a:cs typeface="+mn-cs"/>
                </a:rPr>
                <a:t>arbeta med hälsofrämjande arbetsplatser?</a:t>
              </a:r>
            </a:p>
            <a:p>
              <a:pPr marL="342900" marR="0" lvl="0" indent="-342900" algn="l" defTabSz="914400" rtl="0" eaLnBrk="0" fontAlgn="base" latinLnBrk="0" hangingPunct="0">
                <a:lnSpc>
                  <a:spcPct val="150000"/>
                </a:lnSpc>
                <a:spcBef>
                  <a:spcPct val="20000"/>
                </a:spcBef>
                <a:spcAft>
                  <a:spcPct val="0"/>
                </a:spcAft>
                <a:buClrTx/>
                <a:buSzTx/>
                <a:buFontTx/>
                <a:buChar char="•"/>
                <a:tabLst/>
                <a:defRPr/>
              </a:pPr>
              <a:r>
                <a:rPr kumimoji="0" lang="sv-SE" sz="3600" b="1" i="0" u="none" strike="noStrike" kern="0" cap="none" spc="0" normalizeH="0" baseline="0" noProof="0">
                  <a:ln>
                    <a:noFill/>
                  </a:ln>
                  <a:solidFill>
                    <a:srgbClr val="45752B"/>
                  </a:solidFill>
                  <a:effectLst/>
                  <a:uLnTx/>
                  <a:uFillTx/>
                  <a:ea typeface="+mn-ea"/>
                  <a:cs typeface="+mn-cs"/>
                </a:rPr>
                <a:t>HUR</a:t>
              </a:r>
              <a:r>
                <a:rPr kumimoji="0" lang="sv-SE" sz="3600" b="0" i="0" u="none" strike="noStrike" kern="0" cap="none" spc="0" normalizeH="0" baseline="0" noProof="0">
                  <a:ln>
                    <a:noFill/>
                  </a:ln>
                  <a:solidFill>
                    <a:srgbClr val="000000"/>
                  </a:solidFill>
                  <a:effectLst/>
                  <a:uLnTx/>
                  <a:uFillTx/>
                  <a:ea typeface="+mn-ea"/>
                  <a:cs typeface="+mn-cs"/>
                </a:rPr>
                <a:t> kan vi arbeta med att skapa hälsofrämjande arbetsplatser?</a:t>
              </a:r>
            </a:p>
            <a:p>
              <a:pPr marL="0" marR="0" lvl="0" indent="0" algn="l" defTabSz="914400" rtl="0" eaLnBrk="0" fontAlgn="base" latinLnBrk="0" hangingPunct="0">
                <a:lnSpc>
                  <a:spcPct val="150000"/>
                </a:lnSpc>
                <a:spcBef>
                  <a:spcPct val="20000"/>
                </a:spcBef>
                <a:spcAft>
                  <a:spcPct val="0"/>
                </a:spcAft>
                <a:buClrTx/>
                <a:buSzTx/>
                <a:buFontTx/>
                <a:buNone/>
                <a:tabLst/>
                <a:defRPr/>
              </a:pPr>
              <a:endParaRPr kumimoji="0" lang="sv-SE" sz="4000" b="0" i="0" u="none" strike="noStrike" kern="0" cap="none" spc="0" normalizeH="0" baseline="0" noProof="0">
                <a:ln>
                  <a:noFill/>
                </a:ln>
                <a:solidFill>
                  <a:srgbClr val="000000"/>
                </a:solidFill>
                <a:effectLst/>
                <a:uLnTx/>
                <a:uFillTx/>
                <a:ea typeface="+mn-ea"/>
                <a:cs typeface="+mn-cs"/>
              </a:endParaRPr>
            </a:p>
          </p:txBody>
        </p:sp>
      </p:grpSp>
    </p:spTree>
    <p:extLst>
      <p:ext uri="{BB962C8B-B14F-4D97-AF65-F5344CB8AC3E}">
        <p14:creationId xmlns:p14="http://schemas.microsoft.com/office/powerpoint/2010/main" val="16282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 13"/>
          <p:cNvGrpSpPr/>
          <p:nvPr/>
        </p:nvGrpSpPr>
        <p:grpSpPr>
          <a:xfrm>
            <a:off x="348093" y="760255"/>
            <a:ext cx="11642650" cy="5826641"/>
            <a:chOff x="348093" y="760255"/>
            <a:chExt cx="11642650" cy="5826641"/>
          </a:xfrm>
        </p:grpSpPr>
        <p:sp>
          <p:nvSpPr>
            <p:cNvPr id="10" name="Rektangel med rundade hörn 9">
              <a:extLst>
                <a:ext uri="{FF2B5EF4-FFF2-40B4-BE49-F238E27FC236}">
                  <a16:creationId xmlns:a16="http://schemas.microsoft.com/office/drawing/2014/main" id="{E86018DC-A43E-0B4E-9EAF-4F854EF31059}"/>
                </a:ext>
              </a:extLst>
            </p:cNvPr>
            <p:cNvSpPr/>
            <p:nvPr/>
          </p:nvSpPr>
          <p:spPr>
            <a:xfrm>
              <a:off x="348093" y="760255"/>
              <a:ext cx="11408734" cy="5826641"/>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Pil: höger 1">
              <a:extLst>
                <a:ext uri="{FF2B5EF4-FFF2-40B4-BE49-F238E27FC236}">
                  <a16:creationId xmlns:a16="http://schemas.microsoft.com/office/drawing/2014/main" id="{717DF5E5-89E1-4F16-AC17-C14A2E462118}"/>
                </a:ext>
              </a:extLst>
            </p:cNvPr>
            <p:cNvSpPr/>
            <p:nvPr/>
          </p:nvSpPr>
          <p:spPr>
            <a:xfrm rot="10800000">
              <a:off x="2836193" y="2021247"/>
              <a:ext cx="2008756" cy="18566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il: höger 8">
              <a:extLst>
                <a:ext uri="{FF2B5EF4-FFF2-40B4-BE49-F238E27FC236}">
                  <a16:creationId xmlns:a16="http://schemas.microsoft.com/office/drawing/2014/main" id="{0E875747-BF59-4C5D-B111-6604C90B71F5}"/>
                </a:ext>
              </a:extLst>
            </p:cNvPr>
            <p:cNvSpPr/>
            <p:nvPr/>
          </p:nvSpPr>
          <p:spPr>
            <a:xfrm>
              <a:off x="6772656" y="2002638"/>
              <a:ext cx="2148869" cy="204273"/>
            </a:xfrm>
            <a:prstGeom prst="rightArrow">
              <a:avLst/>
            </a:prstGeom>
            <a:solidFill>
              <a:srgbClr val="7296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B4F2E2C0-0190-4E16-8C70-559B0BA1A6D0}"/>
                </a:ext>
              </a:extLst>
            </p:cNvPr>
            <p:cNvSpPr txBox="1"/>
            <p:nvPr/>
          </p:nvSpPr>
          <p:spPr>
            <a:xfrm>
              <a:off x="4951476" y="1898381"/>
              <a:ext cx="1821180" cy="369332"/>
            </a:xfrm>
            <a:prstGeom prst="rect">
              <a:avLst/>
            </a:prstGeom>
            <a:noFill/>
          </p:spPr>
          <p:txBody>
            <a:bodyPr wrap="square" rtlCol="0">
              <a:spAutoFit/>
            </a:bodyPr>
            <a:lstStyle/>
            <a:p>
              <a:r>
                <a:rPr lang="sv-SE" b="1">
                  <a:solidFill>
                    <a:srgbClr val="FF0000"/>
                  </a:solidFill>
                </a:rPr>
                <a:t>Ohälsa</a:t>
              </a:r>
              <a:r>
                <a:rPr lang="sv-SE" b="1"/>
                <a:t>   </a:t>
              </a:r>
              <a:r>
                <a:rPr lang="sv-SE" b="1">
                  <a:solidFill>
                    <a:srgbClr val="5D9906"/>
                  </a:solidFill>
                </a:rPr>
                <a:t>Hälsa</a:t>
              </a:r>
            </a:p>
          </p:txBody>
        </p:sp>
        <p:sp>
          <p:nvSpPr>
            <p:cNvPr id="12" name="Platshållare för innehåll 2">
              <a:extLst>
                <a:ext uri="{FF2B5EF4-FFF2-40B4-BE49-F238E27FC236}">
                  <a16:creationId xmlns:a16="http://schemas.microsoft.com/office/drawing/2014/main" id="{451B78F6-8F4A-BA44-8BA5-65D8FD30437C}"/>
                </a:ext>
              </a:extLst>
            </p:cNvPr>
            <p:cNvSpPr txBox="1">
              <a:spLocks/>
            </p:cNvSpPr>
            <p:nvPr/>
          </p:nvSpPr>
          <p:spPr bwMode="auto">
            <a:xfrm>
              <a:off x="2844400" y="5639432"/>
              <a:ext cx="6650036" cy="6924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fontAlgn="auto">
                <a:lnSpc>
                  <a:spcPct val="100000"/>
                </a:lnSpc>
                <a:spcBef>
                  <a:spcPct val="0"/>
                </a:spcBef>
                <a:spcAft>
                  <a:spcPts val="0"/>
                </a:spcAft>
              </a:pPr>
              <a:r>
                <a:rPr lang="sv-SE" altLang="sv-SE" sz="1800" b="1" spc="-50">
                  <a:solidFill>
                    <a:srgbClr val="45742B"/>
                  </a:solidFill>
                  <a:latin typeface="Corbel" panose="020B0503020204020204" pitchFamily="34" charset="0"/>
                  <a:ea typeface="ＭＳ Ｐゴシック" panose="020B0600070205080204" pitchFamily="34" charset="-128"/>
                </a:rPr>
                <a:t>Hälso- och arbetsmiljöarbete</a:t>
              </a:r>
            </a:p>
            <a:p>
              <a:pPr lvl="0" fontAlgn="auto">
                <a:lnSpc>
                  <a:spcPct val="100000"/>
                </a:lnSpc>
                <a:spcBef>
                  <a:spcPct val="0"/>
                </a:spcBef>
                <a:spcAft>
                  <a:spcPts val="0"/>
                </a:spcAft>
              </a:pPr>
              <a:r>
                <a:rPr lang="sv-SE" altLang="sv-SE" sz="1800" b="1" spc="-50">
                  <a:solidFill>
                    <a:srgbClr val="45742B"/>
                  </a:solidFill>
                  <a:latin typeface="Corbel" panose="020B0503020204020204" pitchFamily="34" charset="0"/>
                  <a:ea typeface="ＭＳ Ｐゴシック" panose="020B0600070205080204" pitchFamily="34" charset="-128"/>
                </a:rPr>
                <a:t>- tre strategier</a:t>
              </a:r>
              <a:endParaRPr kumimoji="0" lang="sv-SE" altLang="sv-SE" sz="3600" b="1"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267"/>
            <a:stretch/>
          </p:blipFill>
          <p:spPr bwMode="auto">
            <a:xfrm>
              <a:off x="1837689" y="2459736"/>
              <a:ext cx="8812979" cy="2859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3">
              <a:extLst>
                <a:ext uri="{FF2B5EF4-FFF2-40B4-BE49-F238E27FC236}">
                  <a16:creationId xmlns:a16="http://schemas.microsoft.com/office/drawing/2014/main" id="{E85EFD26-A289-461B-90AE-2C200F300B3C}"/>
                </a:ext>
              </a:extLst>
            </p:cNvPr>
            <p:cNvSpPr/>
            <p:nvPr/>
          </p:nvSpPr>
          <p:spPr>
            <a:xfrm>
              <a:off x="8171709" y="5838000"/>
              <a:ext cx="3039615" cy="261610"/>
            </a:xfrm>
            <a:prstGeom prst="rect">
              <a:avLst/>
            </a:prstGeom>
          </p:spPr>
          <p:txBody>
            <a:bodyPr wrap="none">
              <a:spAutoFit/>
            </a:bodyPr>
            <a:lstStyle/>
            <a:p>
              <a:pPr defTabSz="920435">
                <a:defRPr/>
              </a:pPr>
              <a:r>
                <a:rPr lang="sv-SE" sz="1100"/>
                <a:t>Bild inspirerad av Ahlborg 2005/</a:t>
              </a:r>
              <a:r>
                <a:rPr lang="sv-SE" sz="1100" err="1"/>
                <a:t>Thynell</a:t>
              </a:r>
              <a:r>
                <a:rPr lang="sv-SE" sz="1100"/>
                <a:t> 2005 </a:t>
              </a:r>
            </a:p>
          </p:txBody>
        </p:sp>
        <p:sp>
          <p:nvSpPr>
            <p:cNvPr id="6" name="Rubrik 1">
              <a:extLst>
                <a:ext uri="{FF2B5EF4-FFF2-40B4-BE49-F238E27FC236}">
                  <a16:creationId xmlns:a16="http://schemas.microsoft.com/office/drawing/2014/main" id="{35834D7D-7F24-4F78-9BF3-29E600FAF14B}"/>
                </a:ext>
              </a:extLst>
            </p:cNvPr>
            <p:cNvSpPr txBox="1">
              <a:spLocks/>
            </p:cNvSpPr>
            <p:nvPr/>
          </p:nvSpPr>
          <p:spPr>
            <a:xfrm>
              <a:off x="348093" y="951979"/>
              <a:ext cx="11642650" cy="6466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sv-SE" altLang="sv-SE" b="1" spc="-50">
                  <a:solidFill>
                    <a:srgbClr val="45742B"/>
                  </a:solidFill>
                  <a:latin typeface="Corbel" panose="020B0503020204020204" pitchFamily="34" charset="0"/>
                </a:rPr>
                <a:t>VAD </a:t>
              </a:r>
              <a:r>
                <a:rPr lang="sv-SE" altLang="sv-SE" b="1" spc="-50">
                  <a:latin typeface="Corbel" panose="020B0503020204020204" pitchFamily="34" charset="0"/>
                </a:rPr>
                <a:t>är en hälsofrämjande arbetsplats?</a:t>
              </a:r>
              <a:endParaRPr lang="sv-SE"/>
            </a:p>
          </p:txBody>
        </p:sp>
      </p:grpSp>
    </p:spTree>
    <p:extLst>
      <p:ext uri="{BB962C8B-B14F-4D97-AF65-F5344CB8AC3E}">
        <p14:creationId xmlns:p14="http://schemas.microsoft.com/office/powerpoint/2010/main" val="305187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5698AD56-53FE-4140-8AA9-4E7056493022}"/>
              </a:ext>
            </a:extLst>
          </p:cNvPr>
          <p:cNvSpPr txBox="1">
            <a:spLocks/>
          </p:cNvSpPr>
          <p:nvPr/>
        </p:nvSpPr>
        <p:spPr>
          <a:xfrm>
            <a:off x="772799" y="1834053"/>
            <a:ext cx="5810447" cy="41764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sv-SE" sz="3200">
              <a:solidFill>
                <a:srgbClr val="000000"/>
              </a:solidFill>
            </a:endParaRPr>
          </a:p>
        </p:txBody>
      </p:sp>
      <p:grpSp>
        <p:nvGrpSpPr>
          <p:cNvPr id="3" name="Grupp 2"/>
          <p:cNvGrpSpPr/>
          <p:nvPr/>
        </p:nvGrpSpPr>
        <p:grpSpPr>
          <a:xfrm>
            <a:off x="348093" y="727942"/>
            <a:ext cx="11642650" cy="5826641"/>
            <a:chOff x="348093" y="727942"/>
            <a:chExt cx="11642650" cy="5826641"/>
          </a:xfrm>
        </p:grpSpPr>
        <p:sp>
          <p:nvSpPr>
            <p:cNvPr id="10" name="Rektangel med rundade hörn 9">
              <a:extLst>
                <a:ext uri="{FF2B5EF4-FFF2-40B4-BE49-F238E27FC236}">
                  <a16:creationId xmlns:a16="http://schemas.microsoft.com/office/drawing/2014/main" id="{E86018DC-A43E-0B4E-9EAF-4F854EF31059}"/>
                </a:ext>
              </a:extLst>
            </p:cNvPr>
            <p:cNvSpPr/>
            <p:nvPr/>
          </p:nvSpPr>
          <p:spPr>
            <a:xfrm>
              <a:off x="348093" y="727942"/>
              <a:ext cx="11408734" cy="5826641"/>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v-SE">
                <a:solidFill>
                  <a:srgbClr val="FFFFFF"/>
                </a:solidFill>
              </a:endParaRPr>
            </a:p>
          </p:txBody>
        </p:sp>
        <p:sp>
          <p:nvSpPr>
            <p:cNvPr id="6" name="Rubrik 1">
              <a:extLst>
                <a:ext uri="{FF2B5EF4-FFF2-40B4-BE49-F238E27FC236}">
                  <a16:creationId xmlns:a16="http://schemas.microsoft.com/office/drawing/2014/main" id="{BDF8D97B-67BB-4ADD-8E36-E524A1273BC7}"/>
                </a:ext>
              </a:extLst>
            </p:cNvPr>
            <p:cNvSpPr txBox="1">
              <a:spLocks/>
            </p:cNvSpPr>
            <p:nvPr/>
          </p:nvSpPr>
          <p:spPr>
            <a:xfrm>
              <a:off x="348093" y="891526"/>
              <a:ext cx="1164265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sv-SE" altLang="sv-SE" sz="3600" b="1" spc="-50">
                  <a:solidFill>
                    <a:srgbClr val="45742B"/>
                  </a:solidFill>
                  <a:latin typeface="Corbel" panose="020B0503020204020204" pitchFamily="34" charset="0"/>
                </a:rPr>
                <a:t>VAD</a:t>
              </a:r>
              <a:r>
                <a:rPr lang="sv-SE" altLang="sv-SE" sz="3600" b="1" spc="-50">
                  <a:latin typeface="Corbel" panose="020B0503020204020204" pitchFamily="34" charset="0"/>
                </a:rPr>
                <a:t> är skillnaden mellan </a:t>
              </a:r>
            </a:p>
            <a:p>
              <a:pPr algn="ctr" fontAlgn="auto">
                <a:spcAft>
                  <a:spcPts val="0"/>
                </a:spcAft>
              </a:pPr>
              <a:r>
                <a:rPr lang="sv-SE" altLang="sv-SE" sz="3600" b="1" spc="-50">
                  <a:latin typeface="Corbel" panose="020B0503020204020204" pitchFamily="34" charset="0"/>
                </a:rPr>
                <a:t>förebyggande och hälsofrämjande?</a:t>
              </a:r>
              <a:endParaRPr lang="sv-SE" sz="3600"/>
            </a:p>
          </p:txBody>
        </p:sp>
        <p:sp>
          <p:nvSpPr>
            <p:cNvPr id="11" name="Rektangel 10">
              <a:extLst>
                <a:ext uri="{FF2B5EF4-FFF2-40B4-BE49-F238E27FC236}">
                  <a16:creationId xmlns:a16="http://schemas.microsoft.com/office/drawing/2014/main" id="{5067D280-1479-432B-B385-84112C7E6FF5}"/>
                </a:ext>
              </a:extLst>
            </p:cNvPr>
            <p:cNvSpPr/>
            <p:nvPr/>
          </p:nvSpPr>
          <p:spPr>
            <a:xfrm>
              <a:off x="6196079" y="2210102"/>
              <a:ext cx="5191458" cy="2862322"/>
            </a:xfrm>
            <a:prstGeom prst="rect">
              <a:avLst/>
            </a:prstGeom>
            <a:solidFill>
              <a:srgbClr val="93BB59"/>
            </a:solidFill>
            <a:ln w="12700">
              <a:solidFill>
                <a:schemeClr val="tx1"/>
              </a:solidFill>
            </a:ln>
          </p:spPr>
          <p:txBody>
            <a:bodyPr wrap="square">
              <a:spAutoFit/>
            </a:bodyPr>
            <a:lstStyle/>
            <a:p>
              <a:r>
                <a:rPr lang="sv-SE" b="1"/>
                <a:t>Hälsofrämjande </a:t>
              </a:r>
              <a:r>
                <a:rPr lang="sv-SE"/>
                <a:t>handlar om insatser och förhållningssätt för att medarbetare ska bibehålla och/eller förbättra sin hälsa.</a:t>
              </a:r>
            </a:p>
            <a:p>
              <a:endParaRPr lang="sv-SE"/>
            </a:p>
            <a:p>
              <a:r>
                <a:rPr lang="sv-SE"/>
                <a:t>Här söker man snarare friskfaktorer som behövs på en arbetsplats för att medarbetarna ska må bra, trivas, utvecklas, vara engagerad och nå verksamhetens mål.</a:t>
              </a:r>
            </a:p>
            <a:p>
              <a:endParaRPr lang="sv-SE"/>
            </a:p>
            <a:p>
              <a:r>
                <a:rPr lang="sv-SE"/>
                <a:t> </a:t>
              </a:r>
            </a:p>
          </p:txBody>
        </p:sp>
        <p:sp>
          <p:nvSpPr>
            <p:cNvPr id="14" name="Rektangel 13">
              <a:extLst>
                <a:ext uri="{FF2B5EF4-FFF2-40B4-BE49-F238E27FC236}">
                  <a16:creationId xmlns:a16="http://schemas.microsoft.com/office/drawing/2014/main" id="{5124580D-9A66-44FE-B69B-AE69D1C3BF27}"/>
                </a:ext>
              </a:extLst>
            </p:cNvPr>
            <p:cNvSpPr/>
            <p:nvPr/>
          </p:nvSpPr>
          <p:spPr>
            <a:xfrm>
              <a:off x="766763" y="2198300"/>
              <a:ext cx="5191458" cy="2862322"/>
            </a:xfrm>
            <a:prstGeom prst="rect">
              <a:avLst/>
            </a:prstGeom>
            <a:solidFill>
              <a:schemeClr val="accent4">
                <a:lumMod val="60000"/>
                <a:lumOff val="40000"/>
              </a:schemeClr>
            </a:solidFill>
            <a:ln w="12700">
              <a:solidFill>
                <a:schemeClr val="tx1"/>
              </a:solidFill>
            </a:ln>
          </p:spPr>
          <p:txBody>
            <a:bodyPr wrap="square">
              <a:spAutoFit/>
            </a:bodyPr>
            <a:lstStyle/>
            <a:p>
              <a:r>
                <a:rPr lang="sv-SE" b="1"/>
                <a:t>Förebyggande</a:t>
              </a:r>
              <a:r>
                <a:rPr lang="sv-SE"/>
                <a:t> handlar om att man med olika insatser skall bidra till att något inte händer</a:t>
              </a:r>
            </a:p>
            <a:p>
              <a:r>
                <a:rPr lang="sv-SE"/>
                <a:t>såsom olyckor eller sjukdom. Då behövs kunskap om det viktigaste riskfaktorerna och</a:t>
              </a:r>
            </a:p>
            <a:p>
              <a:r>
                <a:rPr lang="sv-SE"/>
                <a:t>hur de kan elimineras. </a:t>
              </a:r>
            </a:p>
            <a:p>
              <a:endParaRPr lang="sv-SE"/>
            </a:p>
            <a:p>
              <a:r>
                <a:rPr lang="sv-SE"/>
                <a:t>Systematiskt arbetsmiljöarbete (SAM 2001:1) är ett sätt att undersöka, genomföra och följa upp verksamheten och dess arbetsmiljö.</a:t>
              </a:r>
            </a:p>
            <a:p>
              <a:endParaRPr lang="sv-SE"/>
            </a:p>
          </p:txBody>
        </p:sp>
        <p:sp>
          <p:nvSpPr>
            <p:cNvPr id="5" name="textruta 4">
              <a:extLst>
                <a:ext uri="{FF2B5EF4-FFF2-40B4-BE49-F238E27FC236}">
                  <a16:creationId xmlns:a16="http://schemas.microsoft.com/office/drawing/2014/main" id="{8F1D1420-576E-4807-9AB3-9798E7E33FEA}"/>
                </a:ext>
              </a:extLst>
            </p:cNvPr>
            <p:cNvSpPr txBox="1"/>
            <p:nvPr/>
          </p:nvSpPr>
          <p:spPr>
            <a:xfrm>
              <a:off x="766763" y="5246431"/>
              <a:ext cx="10652438" cy="646331"/>
            </a:xfrm>
            <a:prstGeom prst="rect">
              <a:avLst/>
            </a:prstGeom>
            <a:noFill/>
            <a:ln w="12700">
              <a:solidFill>
                <a:schemeClr val="tx1"/>
              </a:solidFill>
            </a:ln>
          </p:spPr>
          <p:txBody>
            <a:bodyPr wrap="square" rtlCol="0">
              <a:spAutoFit/>
            </a:bodyPr>
            <a:lstStyle/>
            <a:p>
              <a:pPr algn="ctr"/>
              <a:r>
                <a:rPr lang="sv-SE"/>
                <a:t>Enligt föreskriften Organisatorisk och social arbetsmiljö (OSA 2015:4) ska arbetsplatserna </a:t>
              </a:r>
            </a:p>
            <a:p>
              <a:pPr algn="ctr"/>
              <a:r>
                <a:rPr lang="sv-SE"/>
                <a:t>ha mål i syfte att främja hälsa och öka organisationens förmåga att motverka ohälsa.</a:t>
              </a:r>
            </a:p>
          </p:txBody>
        </p:sp>
      </p:grpSp>
    </p:spTree>
    <p:extLst>
      <p:ext uri="{BB962C8B-B14F-4D97-AF65-F5344CB8AC3E}">
        <p14:creationId xmlns:p14="http://schemas.microsoft.com/office/powerpoint/2010/main" val="375570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FCD8A633-0F9D-4C9C-AF93-351036133375}"/>
              </a:ext>
            </a:extLst>
          </p:cNvPr>
          <p:cNvGrpSpPr/>
          <p:nvPr/>
        </p:nvGrpSpPr>
        <p:grpSpPr>
          <a:xfrm>
            <a:off x="157717" y="711950"/>
            <a:ext cx="11642650" cy="5826641"/>
            <a:chOff x="743504" y="474701"/>
            <a:chExt cx="11642650" cy="5826641"/>
          </a:xfrm>
        </p:grpSpPr>
        <p:sp>
          <p:nvSpPr>
            <p:cNvPr id="3" name="Rektangel med rundade hörn 9">
              <a:extLst>
                <a:ext uri="{FF2B5EF4-FFF2-40B4-BE49-F238E27FC236}">
                  <a16:creationId xmlns:a16="http://schemas.microsoft.com/office/drawing/2014/main" id="{95ABF526-276E-49F7-8FA8-65AC92658782}"/>
                </a:ext>
              </a:extLst>
            </p:cNvPr>
            <p:cNvSpPr/>
            <p:nvPr/>
          </p:nvSpPr>
          <p:spPr>
            <a:xfrm>
              <a:off x="977420" y="474701"/>
              <a:ext cx="11408734" cy="5826641"/>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ubrik 1">
              <a:extLst>
                <a:ext uri="{FF2B5EF4-FFF2-40B4-BE49-F238E27FC236}">
                  <a16:creationId xmlns:a16="http://schemas.microsoft.com/office/drawing/2014/main" id="{EC972671-AC31-4371-B5A0-EE7872963576}"/>
                </a:ext>
              </a:extLst>
            </p:cNvPr>
            <p:cNvSpPr txBox="1">
              <a:spLocks/>
            </p:cNvSpPr>
            <p:nvPr/>
          </p:nvSpPr>
          <p:spPr>
            <a:xfrm>
              <a:off x="743504" y="891526"/>
              <a:ext cx="1164265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sv-SE" b="1" spc="-50">
                  <a:solidFill>
                    <a:srgbClr val="45742B"/>
                  </a:solidFill>
                  <a:latin typeface="Corbel" panose="020B0503020204020204" pitchFamily="34" charset="0"/>
                </a:rPr>
                <a:t>Systematiskt arbetsmiljöarbete (SAM)</a:t>
              </a:r>
              <a:endParaRPr lang="sv-SE" b="1">
                <a:latin typeface="Corbel" panose="020B0503020204020204" pitchFamily="34" charset="0"/>
              </a:endParaRPr>
            </a:p>
          </p:txBody>
        </p:sp>
        <p:sp>
          <p:nvSpPr>
            <p:cNvPr id="5" name="Platshållare för innehåll 2">
              <a:extLst>
                <a:ext uri="{FF2B5EF4-FFF2-40B4-BE49-F238E27FC236}">
                  <a16:creationId xmlns:a16="http://schemas.microsoft.com/office/drawing/2014/main" id="{52D1010F-1BC0-4B3B-B4FC-B8AC1936787F}"/>
                </a:ext>
              </a:extLst>
            </p:cNvPr>
            <p:cNvSpPr txBox="1">
              <a:spLocks/>
            </p:cNvSpPr>
            <p:nvPr/>
          </p:nvSpPr>
          <p:spPr>
            <a:xfrm>
              <a:off x="1409346" y="1698602"/>
              <a:ext cx="9412013" cy="41398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sv-SE" sz="3600" b="1"/>
            </a:p>
          </p:txBody>
        </p:sp>
      </p:grpSp>
      <p:pic>
        <p:nvPicPr>
          <p:cNvPr id="1026" name="Bildobjekt 1">
            <a:extLst>
              <a:ext uri="{FF2B5EF4-FFF2-40B4-BE49-F238E27FC236}">
                <a16:creationId xmlns:a16="http://schemas.microsoft.com/office/drawing/2014/main" id="{32B7DB88-B491-4CAB-A495-BDCE1515B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9776" y="1850947"/>
            <a:ext cx="2985797" cy="25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ruta 7">
            <a:extLst>
              <a:ext uri="{FF2B5EF4-FFF2-40B4-BE49-F238E27FC236}">
                <a16:creationId xmlns:a16="http://schemas.microsoft.com/office/drawing/2014/main" id="{569927B8-9EB0-40D6-87D7-95746D0AA0CC}"/>
              </a:ext>
            </a:extLst>
          </p:cNvPr>
          <p:cNvSpPr txBox="1"/>
          <p:nvPr/>
        </p:nvSpPr>
        <p:spPr>
          <a:xfrm>
            <a:off x="767633" y="2192284"/>
            <a:ext cx="6105644" cy="2308324"/>
          </a:xfrm>
          <a:prstGeom prst="rect">
            <a:avLst/>
          </a:prstGeom>
          <a:noFill/>
        </p:spPr>
        <p:txBody>
          <a:bodyPr wrap="square">
            <a:spAutoFit/>
          </a:bodyPr>
          <a:lstStyle/>
          <a:p>
            <a:pPr eaLnBrk="1" hangingPunct="1">
              <a:defRPr/>
            </a:pPr>
            <a:r>
              <a:rPr lang="sv-SE" altLang="sv-SE" sz="2400" dirty="0"/>
              <a:t>Reglerna innehåller grundläggande krav på arbetsmiljöarbetet</a:t>
            </a:r>
          </a:p>
          <a:p>
            <a:pPr eaLnBrk="1" hangingPunct="1">
              <a:defRPr/>
            </a:pPr>
            <a:endParaRPr lang="sv-SE" altLang="sv-SE" sz="2400" dirty="0"/>
          </a:p>
          <a:p>
            <a:pPr eaLnBrk="1" hangingPunct="1">
              <a:defRPr/>
            </a:pPr>
            <a:r>
              <a:rPr lang="sv-SE" altLang="sv-SE" sz="2400" dirty="0"/>
              <a:t>Reglerna utvecklar och preciserar hur arbetsgivaren ska gå tillväga för att uppfylla sitt arbetsmiljöansvar</a:t>
            </a:r>
          </a:p>
        </p:txBody>
      </p:sp>
      <p:pic>
        <p:nvPicPr>
          <p:cNvPr id="9" name="Picture 4">
            <a:extLst>
              <a:ext uri="{FF2B5EF4-FFF2-40B4-BE49-F238E27FC236}">
                <a16:creationId xmlns:a16="http://schemas.microsoft.com/office/drawing/2014/main" id="{1FAE77D9-9F59-4CAC-A2AD-D59980D72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83505">
            <a:off x="6927351" y="3748605"/>
            <a:ext cx="1668352" cy="239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spTree>
    <p:extLst>
      <p:ext uri="{BB962C8B-B14F-4D97-AF65-F5344CB8AC3E}">
        <p14:creationId xmlns:p14="http://schemas.microsoft.com/office/powerpoint/2010/main" val="4154101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FCD8A633-0F9D-4C9C-AF93-351036133375}"/>
              </a:ext>
            </a:extLst>
          </p:cNvPr>
          <p:cNvGrpSpPr/>
          <p:nvPr/>
        </p:nvGrpSpPr>
        <p:grpSpPr>
          <a:xfrm>
            <a:off x="157717" y="711950"/>
            <a:ext cx="11642650" cy="5826641"/>
            <a:chOff x="743504" y="474701"/>
            <a:chExt cx="11642650" cy="5826641"/>
          </a:xfrm>
        </p:grpSpPr>
        <p:sp>
          <p:nvSpPr>
            <p:cNvPr id="3" name="Rektangel med rundade hörn 9">
              <a:extLst>
                <a:ext uri="{FF2B5EF4-FFF2-40B4-BE49-F238E27FC236}">
                  <a16:creationId xmlns:a16="http://schemas.microsoft.com/office/drawing/2014/main" id="{95ABF526-276E-49F7-8FA8-65AC92658782}"/>
                </a:ext>
              </a:extLst>
            </p:cNvPr>
            <p:cNvSpPr/>
            <p:nvPr/>
          </p:nvSpPr>
          <p:spPr>
            <a:xfrm>
              <a:off x="977420" y="474701"/>
              <a:ext cx="11408734" cy="5826641"/>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ubrik 1">
              <a:extLst>
                <a:ext uri="{FF2B5EF4-FFF2-40B4-BE49-F238E27FC236}">
                  <a16:creationId xmlns:a16="http://schemas.microsoft.com/office/drawing/2014/main" id="{EC972671-AC31-4371-B5A0-EE7872963576}"/>
                </a:ext>
              </a:extLst>
            </p:cNvPr>
            <p:cNvSpPr txBox="1">
              <a:spLocks/>
            </p:cNvSpPr>
            <p:nvPr/>
          </p:nvSpPr>
          <p:spPr>
            <a:xfrm>
              <a:off x="743504" y="891526"/>
              <a:ext cx="1164265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4400" b="1" i="0" u="none" strike="noStrike" kern="1200" cap="none" spc="-50" normalizeH="0" baseline="0" noProof="0" dirty="0">
                  <a:ln>
                    <a:noFill/>
                  </a:ln>
                  <a:solidFill>
                    <a:srgbClr val="45742B"/>
                  </a:solidFill>
                  <a:effectLst/>
                  <a:uLnTx/>
                  <a:uFillTx/>
                  <a:latin typeface="Corbel" panose="020B0503020204020204" pitchFamily="34" charset="0"/>
                  <a:ea typeface="+mj-ea"/>
                  <a:cs typeface="+mj-cs"/>
                </a:rPr>
                <a:t>Organisatorisk och social arbetsmiljö (OSA)</a:t>
              </a:r>
              <a:endParaRPr kumimoji="0" lang="sv-SE" sz="44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endParaRPr>
            </a:p>
          </p:txBody>
        </p:sp>
        <p:sp>
          <p:nvSpPr>
            <p:cNvPr id="5" name="Platshållare för innehåll 2">
              <a:extLst>
                <a:ext uri="{FF2B5EF4-FFF2-40B4-BE49-F238E27FC236}">
                  <a16:creationId xmlns:a16="http://schemas.microsoft.com/office/drawing/2014/main" id="{52D1010F-1BC0-4B3B-B4FC-B8AC1936787F}"/>
                </a:ext>
              </a:extLst>
            </p:cNvPr>
            <p:cNvSpPr txBox="1">
              <a:spLocks/>
            </p:cNvSpPr>
            <p:nvPr/>
          </p:nvSpPr>
          <p:spPr>
            <a:xfrm>
              <a:off x="1409346" y="1698602"/>
              <a:ext cx="9412013" cy="41398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3600" b="1"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pic>
        <p:nvPicPr>
          <p:cNvPr id="7" name="Platshållare för innehåll 4">
            <a:extLst>
              <a:ext uri="{FF2B5EF4-FFF2-40B4-BE49-F238E27FC236}">
                <a16:creationId xmlns:a16="http://schemas.microsoft.com/office/drawing/2014/main" id="{819A6031-2648-4392-AD5B-54C9FB446839}"/>
              </a:ext>
            </a:extLst>
          </p:cNvPr>
          <p:cNvPicPr>
            <a:picLocks noChangeAspect="1"/>
          </p:cNvPicPr>
          <p:nvPr/>
        </p:nvPicPr>
        <p:blipFill>
          <a:blip r:embed="rId3"/>
          <a:stretch>
            <a:fillRect/>
          </a:stretch>
        </p:blipFill>
        <p:spPr>
          <a:xfrm rot="800292">
            <a:off x="7657221" y="2492498"/>
            <a:ext cx="2237783" cy="3214160"/>
          </a:xfrm>
          <a:prstGeom prst="rect">
            <a:avLst/>
          </a:prstGeom>
        </p:spPr>
      </p:pic>
      <p:sp>
        <p:nvSpPr>
          <p:cNvPr id="8" name="Platshållare för innehåll 2">
            <a:extLst>
              <a:ext uri="{FF2B5EF4-FFF2-40B4-BE49-F238E27FC236}">
                <a16:creationId xmlns:a16="http://schemas.microsoft.com/office/drawing/2014/main" id="{6D34FBFC-2531-4225-8780-7779CB94AB7B}"/>
              </a:ext>
            </a:extLst>
          </p:cNvPr>
          <p:cNvSpPr txBox="1">
            <a:spLocks/>
          </p:cNvSpPr>
          <p:nvPr/>
        </p:nvSpPr>
        <p:spPr>
          <a:xfrm>
            <a:off x="1573806" y="2454338"/>
            <a:ext cx="3684588" cy="3941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sv-SE" dirty="0"/>
              <a:t>Kunskaper</a:t>
            </a:r>
          </a:p>
          <a:p>
            <a:pPr fontAlgn="auto">
              <a:spcAft>
                <a:spcPts val="0"/>
              </a:spcAft>
            </a:pPr>
            <a:r>
              <a:rPr lang="sv-SE" dirty="0"/>
              <a:t>Mål</a:t>
            </a:r>
          </a:p>
          <a:p>
            <a:pPr fontAlgn="auto">
              <a:spcAft>
                <a:spcPts val="0"/>
              </a:spcAft>
            </a:pPr>
            <a:r>
              <a:rPr lang="sv-SE" dirty="0"/>
              <a:t>Arbetsbelastning</a:t>
            </a:r>
          </a:p>
          <a:p>
            <a:pPr fontAlgn="auto">
              <a:spcAft>
                <a:spcPts val="0"/>
              </a:spcAft>
            </a:pPr>
            <a:r>
              <a:rPr lang="sv-SE" dirty="0"/>
              <a:t>Kränkande särbehandling</a:t>
            </a:r>
          </a:p>
          <a:p>
            <a:pPr fontAlgn="auto">
              <a:spcAft>
                <a:spcPts val="0"/>
              </a:spcAft>
            </a:pPr>
            <a:r>
              <a:rPr lang="sv-SE" dirty="0"/>
              <a:t>Arbetstider</a:t>
            </a:r>
          </a:p>
        </p:txBody>
      </p:sp>
    </p:spTree>
    <p:extLst>
      <p:ext uri="{BB962C8B-B14F-4D97-AF65-F5344CB8AC3E}">
        <p14:creationId xmlns:p14="http://schemas.microsoft.com/office/powerpoint/2010/main" val="1437117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innehåll 2">
            <a:extLst>
              <a:ext uri="{FF2B5EF4-FFF2-40B4-BE49-F238E27FC236}">
                <a16:creationId xmlns:a16="http://schemas.microsoft.com/office/drawing/2014/main" id="{451B78F6-8F4A-BA44-8BA5-65D8FD30437C}"/>
              </a:ext>
            </a:extLst>
          </p:cNvPr>
          <p:cNvSpPr txBox="1">
            <a:spLocks/>
          </p:cNvSpPr>
          <p:nvPr/>
        </p:nvSpPr>
        <p:spPr bwMode="auto">
          <a:xfrm>
            <a:off x="2844400" y="5664534"/>
            <a:ext cx="6650036" cy="6924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endParaRPr kumimoji="0" lang="sv-SE" altLang="sv-SE" sz="3600" b="1" i="0" u="none" strike="noStrike" kern="1200" cap="none" spc="0" normalizeH="0" baseline="0" noProof="0">
              <a:ln>
                <a:noFill/>
              </a:ln>
              <a:solidFill>
                <a:srgbClr val="FFFFFF"/>
              </a:solidFill>
              <a:effectLst/>
              <a:uLnTx/>
              <a:uFillTx/>
              <a:latin typeface="Corbel" panose="020B0503020204020204" pitchFamily="34" charset="0"/>
              <a:ea typeface="+mn-ea"/>
              <a:cs typeface="+mn-cs"/>
            </a:endParaRPr>
          </a:p>
        </p:txBody>
      </p:sp>
      <p:grpSp>
        <p:nvGrpSpPr>
          <p:cNvPr id="4" name="Grupp 3"/>
          <p:cNvGrpSpPr/>
          <p:nvPr/>
        </p:nvGrpSpPr>
        <p:grpSpPr>
          <a:xfrm>
            <a:off x="348093" y="665701"/>
            <a:ext cx="11642650" cy="5826641"/>
            <a:chOff x="348093" y="665701"/>
            <a:chExt cx="11642650" cy="5826641"/>
          </a:xfrm>
        </p:grpSpPr>
        <p:sp>
          <p:nvSpPr>
            <p:cNvPr id="10" name="Rektangel med rundade hörn 9">
              <a:extLst>
                <a:ext uri="{FF2B5EF4-FFF2-40B4-BE49-F238E27FC236}">
                  <a16:creationId xmlns:a16="http://schemas.microsoft.com/office/drawing/2014/main" id="{E86018DC-A43E-0B4E-9EAF-4F854EF31059}"/>
                </a:ext>
              </a:extLst>
            </p:cNvPr>
            <p:cNvSpPr/>
            <p:nvPr/>
          </p:nvSpPr>
          <p:spPr>
            <a:xfrm>
              <a:off x="391632" y="665701"/>
              <a:ext cx="11408734" cy="5826641"/>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ubrik 1">
              <a:extLst>
                <a:ext uri="{FF2B5EF4-FFF2-40B4-BE49-F238E27FC236}">
                  <a16:creationId xmlns:a16="http://schemas.microsoft.com/office/drawing/2014/main" id="{E91B1DF3-0BDB-49FE-A7D6-532965D4D748}"/>
                </a:ext>
              </a:extLst>
            </p:cNvPr>
            <p:cNvSpPr txBox="1">
              <a:spLocks/>
            </p:cNvSpPr>
            <p:nvPr/>
          </p:nvSpPr>
          <p:spPr>
            <a:xfrm>
              <a:off x="348093" y="944759"/>
              <a:ext cx="1164265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sv-SE" altLang="sv-SE" b="1" spc="-50">
                  <a:solidFill>
                    <a:srgbClr val="45742B"/>
                  </a:solidFill>
                  <a:latin typeface="Corbel" panose="020B0503020204020204" pitchFamily="34" charset="0"/>
                </a:rPr>
                <a:t>Framgångsfaktorer hos friska organisationer</a:t>
              </a:r>
              <a:r>
                <a:rPr lang="sv-SE" altLang="sv-SE" b="1" spc="-50">
                  <a:solidFill>
                    <a:schemeClr val="tx2"/>
                  </a:solidFill>
                  <a:latin typeface="Corbel" panose="020B0503020204020204" pitchFamily="34" charset="0"/>
                </a:rPr>
                <a:t/>
              </a:r>
              <a:br>
                <a:rPr lang="sv-SE" altLang="sv-SE" b="1" spc="-50">
                  <a:solidFill>
                    <a:schemeClr val="tx2"/>
                  </a:solidFill>
                  <a:latin typeface="Corbel" panose="020B0503020204020204" pitchFamily="34" charset="0"/>
                </a:rPr>
              </a:br>
              <a:endParaRPr lang="sv-SE"/>
            </a:p>
          </p:txBody>
        </p:sp>
        <p:sp>
          <p:nvSpPr>
            <p:cNvPr id="8" name="Platshållare för innehåll 2">
              <a:extLst>
                <a:ext uri="{FF2B5EF4-FFF2-40B4-BE49-F238E27FC236}">
                  <a16:creationId xmlns:a16="http://schemas.microsoft.com/office/drawing/2014/main" id="{F6C290A5-5558-484B-B2DF-4782B89110A9}"/>
                </a:ext>
              </a:extLst>
            </p:cNvPr>
            <p:cNvSpPr txBox="1">
              <a:spLocks/>
            </p:cNvSpPr>
            <p:nvPr/>
          </p:nvSpPr>
          <p:spPr>
            <a:xfrm>
              <a:off x="1010903" y="1742804"/>
              <a:ext cx="8794675" cy="44094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sv-SE" sz="2200"/>
                <a:t>Närvarande, tillitsfullt och engagerat </a:t>
              </a:r>
              <a:r>
                <a:rPr lang="sv-SE" sz="2200" b="1"/>
                <a:t>ledarskap</a:t>
              </a:r>
              <a:endParaRPr lang="sv-SE" sz="2200"/>
            </a:p>
            <a:p>
              <a:pPr fontAlgn="auto">
                <a:spcAft>
                  <a:spcPts val="0"/>
                </a:spcAft>
              </a:pPr>
              <a:r>
                <a:rPr lang="sv-SE" sz="2200"/>
                <a:t>God </a:t>
              </a:r>
              <a:r>
                <a:rPr lang="sv-SE" sz="2200" b="1"/>
                <a:t>kommunikation</a:t>
              </a:r>
              <a:r>
                <a:rPr lang="sv-SE" sz="2200"/>
                <a:t> på alla nivåer</a:t>
              </a:r>
            </a:p>
            <a:p>
              <a:pPr fontAlgn="auto">
                <a:spcAft>
                  <a:spcPts val="0"/>
                </a:spcAft>
              </a:pPr>
              <a:r>
                <a:rPr lang="sv-SE" sz="2200" b="1"/>
                <a:t>Rättvis organisation </a:t>
              </a:r>
              <a:r>
                <a:rPr lang="sv-SE" sz="2200"/>
                <a:t>(klara regler, respekt för alla, transparens)</a:t>
              </a:r>
            </a:p>
            <a:p>
              <a:pPr fontAlgn="auto">
                <a:spcAft>
                  <a:spcPts val="0"/>
                </a:spcAft>
              </a:pPr>
              <a:r>
                <a:rPr lang="sv-SE" sz="2200" b="1"/>
                <a:t>Kompetensutveckling</a:t>
              </a:r>
              <a:r>
                <a:rPr lang="sv-SE" sz="2200"/>
                <a:t> hela yrkeskarriären</a:t>
              </a:r>
            </a:p>
            <a:p>
              <a:pPr fontAlgn="auto">
                <a:spcAft>
                  <a:spcPts val="0"/>
                </a:spcAft>
              </a:pPr>
              <a:r>
                <a:rPr lang="sv-SE" sz="2200" b="1"/>
                <a:t>Stöd till chefer</a:t>
              </a:r>
              <a:endParaRPr lang="sv-SE" sz="2200"/>
            </a:p>
            <a:p>
              <a:pPr fontAlgn="auto">
                <a:spcAft>
                  <a:spcPts val="0"/>
                </a:spcAft>
              </a:pPr>
              <a:r>
                <a:rPr lang="sv-SE" sz="2200" b="1"/>
                <a:t>Prioritering</a:t>
              </a:r>
              <a:r>
                <a:rPr lang="sv-SE" sz="2200"/>
                <a:t> av arbetsuppgifter vid hög arbetsbelastning.</a:t>
              </a:r>
            </a:p>
            <a:p>
              <a:pPr fontAlgn="auto">
                <a:spcAft>
                  <a:spcPts val="0"/>
                </a:spcAft>
              </a:pPr>
              <a:r>
                <a:rPr lang="sv-SE" sz="2200"/>
                <a:t>Ett fungerande </a:t>
              </a:r>
              <a:r>
                <a:rPr lang="sv-SE" sz="2200" b="1"/>
                <a:t>systematiskt arbetsmiljöarbete </a:t>
              </a:r>
              <a:r>
                <a:rPr lang="sv-SE" sz="2200"/>
                <a:t>i vardagen</a:t>
              </a:r>
            </a:p>
            <a:p>
              <a:pPr fontAlgn="auto">
                <a:spcAft>
                  <a:spcPts val="0"/>
                </a:spcAft>
              </a:pPr>
              <a:r>
                <a:rPr lang="sv-SE" sz="2200" b="1"/>
                <a:t>Feedback/återkoppling</a:t>
              </a:r>
            </a:p>
            <a:p>
              <a:pPr fontAlgn="auto">
                <a:spcAft>
                  <a:spcPts val="0"/>
                </a:spcAft>
              </a:pPr>
              <a:r>
                <a:rPr lang="sv-SE" sz="2200" b="1"/>
                <a:t>Kunskap om sjukfrånvaro</a:t>
              </a:r>
              <a:r>
                <a:rPr lang="sv-SE" sz="2200"/>
                <a:t> och dess rutiner</a:t>
              </a:r>
            </a:p>
            <a:p>
              <a:pPr fontAlgn="auto">
                <a:spcAft>
                  <a:spcPts val="0"/>
                </a:spcAft>
              </a:pPr>
              <a:r>
                <a:rPr lang="sv-SE" sz="2200" b="1"/>
                <a:t>Tidiga insatser </a:t>
              </a:r>
              <a:r>
                <a:rPr lang="sv-SE" sz="2200"/>
                <a:t>vid ohälsa</a:t>
              </a:r>
            </a:p>
            <a:p>
              <a:pPr marL="0" indent="0" fontAlgn="auto">
                <a:spcAft>
                  <a:spcPts val="0"/>
                </a:spcAft>
                <a:buNone/>
              </a:pPr>
              <a:r>
                <a:rPr lang="sv-SE" sz="1400" i="1"/>
                <a:t>					</a:t>
              </a:r>
              <a:endParaRPr lang="sv-SE" sz="1400"/>
            </a:p>
          </p:txBody>
        </p:sp>
        <p:sp>
          <p:nvSpPr>
            <p:cNvPr id="3" name="textruta 2">
              <a:extLst>
                <a:ext uri="{FF2B5EF4-FFF2-40B4-BE49-F238E27FC236}">
                  <a16:creationId xmlns:a16="http://schemas.microsoft.com/office/drawing/2014/main" id="{471AC9D9-052A-4E35-BBED-2AF343CB61EF}"/>
                </a:ext>
              </a:extLst>
            </p:cNvPr>
            <p:cNvSpPr txBox="1"/>
            <p:nvPr/>
          </p:nvSpPr>
          <p:spPr>
            <a:xfrm>
              <a:off x="7543701" y="6152282"/>
              <a:ext cx="4091847" cy="276999"/>
            </a:xfrm>
            <a:prstGeom prst="rect">
              <a:avLst/>
            </a:prstGeom>
            <a:noFill/>
          </p:spPr>
          <p:txBody>
            <a:bodyPr wrap="square" rtlCol="0">
              <a:spAutoFit/>
            </a:bodyPr>
            <a:lstStyle/>
            <a:p>
              <a:r>
                <a:rPr lang="sv-SE" sz="1200" i="1"/>
                <a:t>Källa: Hälsa och framtid i kommuner och landsting 2012</a:t>
              </a:r>
              <a:endParaRPr lang="sv-SE" sz="1200"/>
            </a:p>
          </p:txBody>
        </p:sp>
        <p:pic>
          <p:nvPicPr>
            <p:cNvPr id="2" name="Bildobjekt 1">
              <a:extLst>
                <a:ext uri="{FF2B5EF4-FFF2-40B4-BE49-F238E27FC236}">
                  <a16:creationId xmlns:a16="http://schemas.microsoft.com/office/drawing/2014/main" id="{543F12FE-DC13-47A5-8267-E424DE9A1B6F}"/>
                </a:ext>
              </a:extLst>
            </p:cNvPr>
            <p:cNvPicPr>
              <a:picLocks noChangeAspect="1"/>
            </p:cNvPicPr>
            <p:nvPr/>
          </p:nvPicPr>
          <p:blipFill>
            <a:blip r:embed="rId3"/>
            <a:stretch>
              <a:fillRect/>
            </a:stretch>
          </p:blipFill>
          <p:spPr>
            <a:xfrm rot="269569">
              <a:off x="8802692" y="2246009"/>
              <a:ext cx="2446630" cy="2686588"/>
            </a:xfrm>
            <a:prstGeom prst="rect">
              <a:avLst/>
            </a:prstGeom>
          </p:spPr>
        </p:pic>
      </p:grpSp>
    </p:spTree>
    <p:extLst>
      <p:ext uri="{BB962C8B-B14F-4D97-AF65-F5344CB8AC3E}">
        <p14:creationId xmlns:p14="http://schemas.microsoft.com/office/powerpoint/2010/main" val="391423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oppbård">
  <a:themeElements>
    <a:clrScheme name="HFS-2018-01">
      <a:dk1>
        <a:srgbClr val="000000"/>
      </a:dk1>
      <a:lt1>
        <a:srgbClr val="FFFFFF"/>
      </a:lt1>
      <a:dk2>
        <a:srgbClr val="45742B"/>
      </a:dk2>
      <a:lt2>
        <a:srgbClr val="E7E6E6"/>
      </a:lt2>
      <a:accent1>
        <a:srgbClr val="666666"/>
      </a:accent1>
      <a:accent2>
        <a:srgbClr val="ED7D31"/>
      </a:accent2>
      <a:accent3>
        <a:srgbClr val="2C2C2C"/>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ldbakgrund">
  <a:themeElements>
    <a:clrScheme name="HFS-2018-01">
      <a:dk1>
        <a:srgbClr val="000000"/>
      </a:dk1>
      <a:lt1>
        <a:srgbClr val="FFFFFF"/>
      </a:lt1>
      <a:dk2>
        <a:srgbClr val="45742B"/>
      </a:dk2>
      <a:lt2>
        <a:srgbClr val="E7E6E6"/>
      </a:lt2>
      <a:accent1>
        <a:srgbClr val="666666"/>
      </a:accent1>
      <a:accent2>
        <a:srgbClr val="ED7D31"/>
      </a:accent2>
      <a:accent3>
        <a:srgbClr val="2C2C2C"/>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Bildbakgrund">
  <a:themeElements>
    <a:clrScheme name="HFS-2018-01">
      <a:dk1>
        <a:srgbClr val="000000"/>
      </a:dk1>
      <a:lt1>
        <a:srgbClr val="FFFFFF"/>
      </a:lt1>
      <a:dk2>
        <a:srgbClr val="45742B"/>
      </a:dk2>
      <a:lt2>
        <a:srgbClr val="E7E6E6"/>
      </a:lt2>
      <a:accent1>
        <a:srgbClr val="666666"/>
      </a:accent1>
      <a:accent2>
        <a:srgbClr val="ED7D31"/>
      </a:accent2>
      <a:accent3>
        <a:srgbClr val="2C2C2C"/>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Bildbakgrund">
  <a:themeElements>
    <a:clrScheme name="HFS-2018-01">
      <a:dk1>
        <a:srgbClr val="000000"/>
      </a:dk1>
      <a:lt1>
        <a:srgbClr val="FFFFFF"/>
      </a:lt1>
      <a:dk2>
        <a:srgbClr val="45742B"/>
      </a:dk2>
      <a:lt2>
        <a:srgbClr val="E7E6E6"/>
      </a:lt2>
      <a:accent1>
        <a:srgbClr val="666666"/>
      </a:accent1>
      <a:accent2>
        <a:srgbClr val="ED7D31"/>
      </a:accent2>
      <a:accent3>
        <a:srgbClr val="2C2C2C"/>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Bildbakgrund">
  <a:themeElements>
    <a:clrScheme name="HFS-2018-01">
      <a:dk1>
        <a:srgbClr val="000000"/>
      </a:dk1>
      <a:lt1>
        <a:srgbClr val="FFFFFF"/>
      </a:lt1>
      <a:dk2>
        <a:srgbClr val="45742B"/>
      </a:dk2>
      <a:lt2>
        <a:srgbClr val="E7E6E6"/>
      </a:lt2>
      <a:accent1>
        <a:srgbClr val="666666"/>
      </a:accent1>
      <a:accent2>
        <a:srgbClr val="ED7D31"/>
      </a:accent2>
      <a:accent3>
        <a:srgbClr val="2C2C2C"/>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Bildbakgrund">
  <a:themeElements>
    <a:clrScheme name="HFS-2018-01">
      <a:dk1>
        <a:srgbClr val="000000"/>
      </a:dk1>
      <a:lt1>
        <a:srgbClr val="FFFFFF"/>
      </a:lt1>
      <a:dk2>
        <a:srgbClr val="45742B"/>
      </a:dk2>
      <a:lt2>
        <a:srgbClr val="E7E6E6"/>
      </a:lt2>
      <a:accent1>
        <a:srgbClr val="666666"/>
      </a:accent1>
      <a:accent2>
        <a:srgbClr val="ED7D31"/>
      </a:accent2>
      <a:accent3>
        <a:srgbClr val="2C2C2C"/>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EC13EAA36DEC94C96D98E7163F6ED9F" ma:contentTypeVersion="11" ma:contentTypeDescription="Skapa ett nytt dokument." ma:contentTypeScope="" ma:versionID="4f16972f503d44fc85d5da502e8a8873">
  <xsd:schema xmlns:xsd="http://www.w3.org/2001/XMLSchema" xmlns:xs="http://www.w3.org/2001/XMLSchema" xmlns:p="http://schemas.microsoft.com/office/2006/metadata/properties" xmlns:ns3="1a4cc0d0-a06f-4a31-a1ef-d1663a3351c5" xmlns:ns4="3f3a013c-2a16-4990-afc7-5ed33455bb76" targetNamespace="http://schemas.microsoft.com/office/2006/metadata/properties" ma:root="true" ma:fieldsID="7b485529ed9cf4051b6a526468a424f3" ns3:_="" ns4:_="">
    <xsd:import namespace="1a4cc0d0-a06f-4a31-a1ef-d1663a3351c5"/>
    <xsd:import namespace="3f3a013c-2a16-4990-afc7-5ed33455bb7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4cc0d0-a06f-4a31-a1ef-d1663a3351c5"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SharingHintHash" ma:index="10" nillable="true" ma:displayName="Delar tips,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3a013c-2a16-4990-afc7-5ed33455bb7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DBFC4B-806C-44FC-9F6B-21352D980469}">
  <ds:schemaRefs>
    <ds:schemaRef ds:uri="http://schemas.microsoft.com/sharepoint/v3/contenttype/forms"/>
  </ds:schemaRefs>
</ds:datastoreItem>
</file>

<file path=customXml/itemProps2.xml><?xml version="1.0" encoding="utf-8"?>
<ds:datastoreItem xmlns:ds="http://schemas.openxmlformats.org/officeDocument/2006/customXml" ds:itemID="{9721B6C4-B217-49F6-A3C7-87E5474748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4cc0d0-a06f-4a31-a1ef-d1663a3351c5"/>
    <ds:schemaRef ds:uri="3f3a013c-2a16-4990-afc7-5ed33455bb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7E743F-CD0A-4294-867F-7D825A0314D4}">
  <ds:schemaRefs>
    <ds:schemaRef ds:uri="http://purl.org/dc/terms/"/>
    <ds:schemaRef ds:uri="http://schemas.openxmlformats.org/package/2006/metadata/core-properties"/>
    <ds:schemaRef ds:uri="3f3a013c-2a16-4990-afc7-5ed33455bb76"/>
    <ds:schemaRef ds:uri="http://schemas.microsoft.com/office/2006/documentManagement/types"/>
    <ds:schemaRef ds:uri="http://schemas.microsoft.com/office/infopath/2007/PartnerControls"/>
    <ds:schemaRef ds:uri="http://purl.org/dc/elements/1.1/"/>
    <ds:schemaRef ds:uri="http://schemas.microsoft.com/office/2006/metadata/properties"/>
    <ds:schemaRef ds:uri="1a4cc0d0-a06f-4a31-a1ef-d1663a3351c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pptmall_med_logotype</Template>
  <TotalTime>140</TotalTime>
  <Words>3342</Words>
  <Application>Microsoft Office PowerPoint</Application>
  <PresentationFormat>Bredbild</PresentationFormat>
  <Paragraphs>385</Paragraphs>
  <Slides>22</Slides>
  <Notes>20</Notes>
  <HiddenSlides>0</HiddenSlides>
  <MMClips>0</MMClips>
  <ScaleCrop>false</ScaleCrop>
  <HeadingPairs>
    <vt:vector size="6" baseType="variant">
      <vt:variant>
        <vt:lpstr>Använt teckensnitt</vt:lpstr>
      </vt:variant>
      <vt:variant>
        <vt:i4>5</vt:i4>
      </vt:variant>
      <vt:variant>
        <vt:lpstr>Tema</vt:lpstr>
      </vt:variant>
      <vt:variant>
        <vt:i4>7</vt:i4>
      </vt:variant>
      <vt:variant>
        <vt:lpstr>Bildrubriker</vt:lpstr>
      </vt:variant>
      <vt:variant>
        <vt:i4>22</vt:i4>
      </vt:variant>
    </vt:vector>
  </HeadingPairs>
  <TitlesOfParts>
    <vt:vector size="34" baseType="lpstr">
      <vt:lpstr>ＭＳ Ｐゴシック</vt:lpstr>
      <vt:lpstr>Arial</vt:lpstr>
      <vt:lpstr>Calibri</vt:lpstr>
      <vt:lpstr>Calibri Light</vt:lpstr>
      <vt:lpstr>Corbel</vt:lpstr>
      <vt:lpstr>Toppbård</vt:lpstr>
      <vt:lpstr>Bildbakgrund</vt:lpstr>
      <vt:lpstr>Anpassad formgivning</vt:lpstr>
      <vt:lpstr>1_Bildbakgrund</vt:lpstr>
      <vt:lpstr>2_Bildbakgrund</vt:lpstr>
      <vt:lpstr>3_Bildbakgrund</vt:lpstr>
      <vt:lpstr>4_Bildbakgrund</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Landstinget i Östergötland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Andreas Olsson</dc:creator>
  <cp:lastModifiedBy>Westerberg Sofie</cp:lastModifiedBy>
  <cp:revision>7</cp:revision>
  <cp:lastPrinted>2019-12-18T12:31:03Z</cp:lastPrinted>
  <dcterms:created xsi:type="dcterms:W3CDTF">2009-09-16T11:57:45Z</dcterms:created>
  <dcterms:modified xsi:type="dcterms:W3CDTF">2021-12-02T13:19:19Z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0x0101002EC13EAA36DEC94C96D98E7163F6ED9F</vt:lpwstr>
  </property>
</Properties>
</file>