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9" r:id="rId3"/>
    <p:sldId id="260" r:id="rId4"/>
    <p:sldId id="261" r:id="rId5"/>
    <p:sldId id="262" r:id="rId6"/>
    <p:sldId id="264" r:id="rId7"/>
    <p:sldId id="265" r:id="rId8"/>
    <p:sldId id="266" r:id="rId9"/>
    <p:sldId id="267" r:id="rId10"/>
    <p:sldId id="268" r:id="rId1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0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75" d="100"/>
          <a:sy n="75" d="100"/>
        </p:scale>
        <p:origin x="126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026FF9-0C3F-4853-8303-533EC9D5C49C}" type="datetimeFigureOut">
              <a:rPr lang="sv-SE" smtClean="0"/>
              <a:t>2020-11-30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44401-568A-494C-BAC8-7EC91C2B6052}" type="slidenum">
              <a:rPr lang="sv-SE" smtClean="0"/>
              <a:t>‹#›</a:t>
            </a:fld>
            <a:endParaRPr lang="sv-SE"/>
          </a:p>
        </p:txBody>
      </p:sp>
    </p:spTree>
    <p:extLst>
      <p:ext uri="{BB962C8B-B14F-4D97-AF65-F5344CB8AC3E}">
        <p14:creationId xmlns:p14="http://schemas.microsoft.com/office/powerpoint/2010/main" val="329301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680000" y="1800000"/>
            <a:ext cx="4104000" cy="1296000"/>
          </a:xfrm>
        </p:spPr>
        <p:txBody>
          <a:bodyPr>
            <a:normAutofit/>
          </a:bodyPr>
          <a:lstStyle>
            <a:lvl1pPr>
              <a:defRPr sz="4000"/>
            </a:lvl1pPr>
          </a:lstStyle>
          <a:p>
            <a:r>
              <a:rPr lang="sv-SE" smtClean="0"/>
              <a:t>Klicka här för att ändra format</a:t>
            </a:r>
            <a:endParaRPr lang="sv-SE"/>
          </a:p>
        </p:txBody>
      </p:sp>
      <p:sp>
        <p:nvSpPr>
          <p:cNvPr id="3" name="Underrubrik 2"/>
          <p:cNvSpPr>
            <a:spLocks noGrp="1"/>
          </p:cNvSpPr>
          <p:nvPr>
            <p:ph type="subTitle" idx="1"/>
          </p:nvPr>
        </p:nvSpPr>
        <p:spPr>
          <a:xfrm>
            <a:off x="4680000" y="3348000"/>
            <a:ext cx="4104000" cy="1296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a:p>
        </p:txBody>
      </p:sp>
      <p:sp>
        <p:nvSpPr>
          <p:cNvPr id="8" name="Platshållare för innehåll 7"/>
          <p:cNvSpPr>
            <a:spLocks noGrp="1"/>
          </p:cNvSpPr>
          <p:nvPr>
            <p:ph sz="quarter" idx="12"/>
          </p:nvPr>
        </p:nvSpPr>
        <p:spPr>
          <a:xfrm>
            <a:off x="0" y="856800"/>
            <a:ext cx="4212000" cy="6012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Line 11"/>
          <p:cNvSpPr>
            <a:spLocks noChangeShapeType="1"/>
          </p:cNvSpPr>
          <p:nvPr userDrawn="1"/>
        </p:nvSpPr>
        <p:spPr bwMode="auto">
          <a:xfrm>
            <a:off x="4680000" y="5949950"/>
            <a:ext cx="4104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106550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F77AD4FA-DBFD-4353-A014-BD136871FB11}" type="datetime1">
              <a:rPr lang="sv-SE" smtClean="0"/>
              <a:t>2020-11-30</a:t>
            </a:fld>
            <a:endParaRPr lang="sv-SE"/>
          </a:p>
        </p:txBody>
      </p:sp>
      <p:sp>
        <p:nvSpPr>
          <p:cNvPr id="5" name="Platshållare för sidfot 4"/>
          <p:cNvSpPr>
            <a:spLocks noGrp="1"/>
          </p:cNvSpPr>
          <p:nvPr>
            <p:ph type="ftr" sz="quarter" idx="11"/>
          </p:nvPr>
        </p:nvSpPr>
        <p:spPr/>
        <p:txBody>
          <a:bodyPr/>
          <a:lstStyle/>
          <a:p>
            <a:r>
              <a:rPr lang="sv-SE" smtClean="0"/>
              <a:t>(ange enhet via Infoga sidfot)</a:t>
            </a:r>
            <a:endParaRPr lang="sv-SE"/>
          </a:p>
        </p:txBody>
      </p:sp>
      <p:sp>
        <p:nvSpPr>
          <p:cNvPr id="8" name="Platshållare för text 7"/>
          <p:cNvSpPr>
            <a:spLocks noGrp="1"/>
          </p:cNvSpPr>
          <p:nvPr>
            <p:ph type="body" sz="quarter" idx="12"/>
          </p:nvPr>
        </p:nvSpPr>
        <p:spPr>
          <a:xfrm>
            <a:off x="971550" y="2781299"/>
            <a:ext cx="7272338" cy="2664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9"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120291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044000" y="1800000"/>
            <a:ext cx="7272000" cy="1310400"/>
          </a:xfrm>
        </p:spPr>
        <p:txBody>
          <a:bodyPr anchor="t">
            <a:noAutofit/>
          </a:bodyPr>
          <a:lstStyle>
            <a:lvl1pPr algn="l">
              <a:defRPr sz="4000" b="0" cap="none" baseline="0"/>
            </a:lvl1pPr>
          </a:lstStyle>
          <a:p>
            <a:r>
              <a:rPr lang="sv-SE" smtClean="0"/>
              <a:t>Klicka här för att ändra format</a:t>
            </a:r>
            <a:endParaRPr lang="sv-SE"/>
          </a:p>
        </p:txBody>
      </p:sp>
      <p:sp>
        <p:nvSpPr>
          <p:cNvPr id="3" name="Platshållare för text 2"/>
          <p:cNvSpPr>
            <a:spLocks noGrp="1"/>
          </p:cNvSpPr>
          <p:nvPr>
            <p:ph type="body" idx="1"/>
          </p:nvPr>
        </p:nvSpPr>
        <p:spPr>
          <a:xfrm>
            <a:off x="1044000" y="3348000"/>
            <a:ext cx="7272000" cy="7020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59F53026-074D-47C0-9C27-0E6D13F34D3B}" type="datetime1">
              <a:rPr lang="sv-SE" smtClean="0"/>
              <a:t>2020-11-30</a:t>
            </a:fld>
            <a:endParaRPr lang="sv-SE"/>
          </a:p>
        </p:txBody>
      </p:sp>
      <p:sp>
        <p:nvSpPr>
          <p:cNvPr id="5" name="Platshållare för sidfot 4"/>
          <p:cNvSpPr>
            <a:spLocks noGrp="1"/>
          </p:cNvSpPr>
          <p:nvPr>
            <p:ph type="ftr" sz="quarter" idx="11"/>
          </p:nvPr>
        </p:nvSpPr>
        <p:spPr/>
        <p:txBody>
          <a:bodyPr/>
          <a:lstStyle/>
          <a:p>
            <a:r>
              <a:rPr lang="sv-SE" smtClean="0"/>
              <a:t>(ange enhet via Infoga sidfot)</a:t>
            </a:r>
            <a:endParaRPr lang="sv-SE"/>
          </a:p>
        </p:txBody>
      </p:sp>
      <p:sp>
        <p:nvSpPr>
          <p:cNvPr id="7"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67759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innehåll 3"/>
          <p:cNvSpPr>
            <a:spLocks noGrp="1"/>
          </p:cNvSpPr>
          <p:nvPr>
            <p:ph sz="half" idx="2" hasCustomPrompt="1"/>
          </p:nvPr>
        </p:nvSpPr>
        <p:spPr>
          <a:xfrm>
            <a:off x="5004000" y="2782800"/>
            <a:ext cx="3240000" cy="2664000"/>
          </a:xfrm>
        </p:spPr>
        <p:txBody>
          <a:bodyPr>
            <a:normAutofit/>
          </a:bodyPr>
          <a:lstStyle>
            <a:lvl1pPr marL="0" indent="0">
              <a:buFontTx/>
              <a:buNone/>
              <a:defRPr sz="2000" baseline="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vl6pPr>
              <a:defRPr sz="1800"/>
            </a:lvl6pPr>
            <a:lvl7pPr>
              <a:defRPr sz="1800"/>
            </a:lvl7pPr>
            <a:lvl8pPr>
              <a:defRPr sz="1800"/>
            </a:lvl8pPr>
            <a:lvl9pPr>
              <a:defRPr sz="1800"/>
            </a:lvl9pPr>
          </a:lstStyle>
          <a:p>
            <a:pPr lvl="0"/>
            <a:r>
              <a:rPr lang="sv-SE" dirty="0" smtClean="0"/>
              <a:t>Klicka här för att infoga objekt</a:t>
            </a:r>
            <a:endParaRPr lang="sv-SE" dirty="0"/>
          </a:p>
        </p:txBody>
      </p:sp>
      <p:sp>
        <p:nvSpPr>
          <p:cNvPr id="5" name="Platshållare för datum 4"/>
          <p:cNvSpPr>
            <a:spLocks noGrp="1"/>
          </p:cNvSpPr>
          <p:nvPr>
            <p:ph type="dt" sz="half" idx="10"/>
          </p:nvPr>
        </p:nvSpPr>
        <p:spPr/>
        <p:txBody>
          <a:bodyPr/>
          <a:lstStyle/>
          <a:p>
            <a:fld id="{53A09C8F-CF2B-4954-AD86-67E67B3F0994}" type="datetime1">
              <a:rPr lang="sv-SE" smtClean="0"/>
              <a:t>2020-11-30</a:t>
            </a:fld>
            <a:endParaRPr lang="sv-SE"/>
          </a:p>
        </p:txBody>
      </p:sp>
      <p:sp>
        <p:nvSpPr>
          <p:cNvPr id="6" name="Platshållare för sidfot 5"/>
          <p:cNvSpPr>
            <a:spLocks noGrp="1"/>
          </p:cNvSpPr>
          <p:nvPr>
            <p:ph type="ftr" sz="quarter" idx="11"/>
          </p:nvPr>
        </p:nvSpPr>
        <p:spPr/>
        <p:txBody>
          <a:bodyPr/>
          <a:lstStyle/>
          <a:p>
            <a:r>
              <a:rPr lang="sv-SE" smtClean="0"/>
              <a:t>(ange enhet via Infoga sidfot)</a:t>
            </a:r>
            <a:endParaRPr lang="sv-SE"/>
          </a:p>
        </p:txBody>
      </p:sp>
      <p:sp>
        <p:nvSpPr>
          <p:cNvPr id="9" name="Platshållare för text 8"/>
          <p:cNvSpPr>
            <a:spLocks noGrp="1"/>
          </p:cNvSpPr>
          <p:nvPr>
            <p:ph type="body" sz="quarter" idx="12"/>
          </p:nvPr>
        </p:nvSpPr>
        <p:spPr>
          <a:xfrm>
            <a:off x="971550" y="2782800"/>
            <a:ext cx="3816000" cy="2664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0"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203179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972000" y="5086800"/>
            <a:ext cx="7272000" cy="360000"/>
          </a:xfrm>
        </p:spPr>
        <p:txBody>
          <a:bodyPr anchor="b">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972000" y="2278800"/>
            <a:ext cx="7272000" cy="259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7E560B5-ECB6-49DD-97D1-5CB4327A0056}" type="datetime1">
              <a:rPr lang="sv-SE" smtClean="0"/>
              <a:t>2020-11-30</a:t>
            </a:fld>
            <a:endParaRPr lang="sv-SE"/>
          </a:p>
        </p:txBody>
      </p:sp>
      <p:sp>
        <p:nvSpPr>
          <p:cNvPr id="8" name="Platshållare för sidfot 7"/>
          <p:cNvSpPr>
            <a:spLocks noGrp="1"/>
          </p:cNvSpPr>
          <p:nvPr>
            <p:ph type="ftr" sz="quarter" idx="11"/>
          </p:nvPr>
        </p:nvSpPr>
        <p:spPr/>
        <p:txBody>
          <a:bodyPr/>
          <a:lstStyle/>
          <a:p>
            <a:r>
              <a:rPr lang="sv-SE" smtClean="0"/>
              <a:t>(ange enhet via Infoga sidfot)</a:t>
            </a:r>
            <a:endParaRPr lang="sv-SE"/>
          </a:p>
        </p:txBody>
      </p:sp>
      <p:sp>
        <p:nvSpPr>
          <p:cNvPr id="10"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Tree>
    <p:extLst>
      <p:ext uri="{BB962C8B-B14F-4D97-AF65-F5344CB8AC3E}">
        <p14:creationId xmlns:p14="http://schemas.microsoft.com/office/powerpoint/2010/main" val="338535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2F3507CA-4C69-4C08-8C29-035B9511DEA4}" type="datetime1">
              <a:rPr lang="sv-SE" smtClean="0"/>
              <a:t>2020-11-30</a:t>
            </a:fld>
            <a:endParaRPr lang="sv-SE"/>
          </a:p>
        </p:txBody>
      </p:sp>
      <p:sp>
        <p:nvSpPr>
          <p:cNvPr id="4" name="Platshållare för sidfot 3"/>
          <p:cNvSpPr>
            <a:spLocks noGrp="1"/>
          </p:cNvSpPr>
          <p:nvPr>
            <p:ph type="ftr" sz="quarter" idx="11"/>
          </p:nvPr>
        </p:nvSpPr>
        <p:spPr/>
        <p:txBody>
          <a:bodyPr/>
          <a:lstStyle/>
          <a:p>
            <a:r>
              <a:rPr lang="sv-SE" smtClean="0"/>
              <a:t>(ange enhet via Infoga sidfot)</a:t>
            </a:r>
            <a:endParaRPr lang="sv-SE"/>
          </a:p>
        </p:txBody>
      </p:sp>
      <p:sp>
        <p:nvSpPr>
          <p:cNvPr id="6" name="Line 11"/>
          <p:cNvSpPr>
            <a:spLocks noChangeShapeType="1"/>
          </p:cNvSpPr>
          <p:nvPr userDrawn="1"/>
        </p:nvSpPr>
        <p:spPr bwMode="auto">
          <a:xfrm>
            <a:off x="395288" y="5949950"/>
            <a:ext cx="83534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8" name="Platshållare för innehåll 7"/>
          <p:cNvSpPr>
            <a:spLocks noGrp="1"/>
          </p:cNvSpPr>
          <p:nvPr>
            <p:ph sz="quarter" idx="12"/>
          </p:nvPr>
        </p:nvSpPr>
        <p:spPr>
          <a:xfrm>
            <a:off x="395288" y="1080000"/>
            <a:ext cx="8353425" cy="468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89400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72000" y="1411200"/>
            <a:ext cx="7272000" cy="648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972000" y="2782800"/>
            <a:ext cx="7272000" cy="26640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324000" y="6480000"/>
            <a:ext cx="720000" cy="216000"/>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C1A2B202-C021-4829-968F-D40FE4AFDF5C}" type="datetime1">
              <a:rPr lang="sv-SE" smtClean="0"/>
              <a:t>2020-11-30</a:t>
            </a:fld>
            <a:endParaRPr lang="sv-SE"/>
          </a:p>
        </p:txBody>
      </p:sp>
      <p:sp>
        <p:nvSpPr>
          <p:cNvPr id="5" name="Platshållare för sidfot 4"/>
          <p:cNvSpPr>
            <a:spLocks noGrp="1"/>
          </p:cNvSpPr>
          <p:nvPr>
            <p:ph type="ftr" sz="quarter" idx="3"/>
          </p:nvPr>
        </p:nvSpPr>
        <p:spPr>
          <a:xfrm>
            <a:off x="324000" y="6192000"/>
            <a:ext cx="5184000" cy="216000"/>
          </a:xfrm>
          <a:prstGeom prst="rect">
            <a:avLst/>
          </a:prstGeom>
        </p:spPr>
        <p:txBody>
          <a:bodyPr vert="horz" lIns="91440" tIns="45720" rIns="91440" bIns="45720" rtlCol="0" anchor="ctr"/>
          <a:lstStyle>
            <a:lvl1pPr algn="l">
              <a:defRPr sz="1000" b="1">
                <a:solidFill>
                  <a:srgbClr val="8D0017"/>
                </a:solidFill>
                <a:latin typeface="Arial" panose="020B0604020202020204" pitchFamily="34" charset="0"/>
                <a:cs typeface="Arial" panose="020B0604020202020204" pitchFamily="34" charset="0"/>
              </a:defRPr>
            </a:lvl1pPr>
          </a:lstStyle>
          <a:p>
            <a:r>
              <a:rPr lang="sv-SE" smtClean="0"/>
              <a:t>(ange enhet via Infoga sidfot)</a:t>
            </a:r>
            <a:endParaRPr lang="sv-SE"/>
          </a:p>
        </p:txBody>
      </p:sp>
      <p:pic>
        <p:nvPicPr>
          <p:cNvPr id="7" name="Picture 13"/>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21920" y="0"/>
            <a:ext cx="9182161" cy="85806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020" y="6156790"/>
            <a:ext cx="1770892" cy="484633"/>
          </a:xfrm>
          <a:prstGeom prst="rect">
            <a:avLst/>
          </a:prstGeom>
        </p:spPr>
      </p:pic>
    </p:spTree>
    <p:extLst>
      <p:ext uri="{BB962C8B-B14F-4D97-AF65-F5344CB8AC3E}">
        <p14:creationId xmlns:p14="http://schemas.microsoft.com/office/powerpoint/2010/main" val="133823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680000" y="1800000"/>
            <a:ext cx="4212480" cy="1296000"/>
          </a:xfrm>
        </p:spPr>
        <p:txBody>
          <a:bodyPr>
            <a:normAutofit fontScale="90000"/>
          </a:bodyPr>
          <a:lstStyle/>
          <a:p>
            <a:r>
              <a:rPr lang="sv-SE" dirty="0" smtClean="0"/>
              <a:t>Hälsosamtal i sekundärprevention</a:t>
            </a:r>
            <a:endParaRPr lang="sv-SE" dirty="0"/>
          </a:p>
        </p:txBody>
      </p:sp>
      <p:sp>
        <p:nvSpPr>
          <p:cNvPr id="3" name="Underrubrik 2"/>
          <p:cNvSpPr>
            <a:spLocks noGrp="1"/>
          </p:cNvSpPr>
          <p:nvPr>
            <p:ph type="subTitle" idx="1"/>
          </p:nvPr>
        </p:nvSpPr>
        <p:spPr>
          <a:xfrm>
            <a:off x="4427984" y="3501008"/>
            <a:ext cx="4320480" cy="2232248"/>
          </a:xfrm>
        </p:spPr>
        <p:txBody>
          <a:bodyPr>
            <a:normAutofit fontScale="92500" lnSpcReduction="10000"/>
          </a:bodyPr>
          <a:lstStyle/>
          <a:p>
            <a:r>
              <a:rPr lang="sv-SE" dirty="0" smtClean="0">
                <a:solidFill>
                  <a:schemeClr val="tx1"/>
                </a:solidFill>
                <a:latin typeface="Lucida Calligraphy" panose="03010101010101010101" pitchFamily="66" charset="0"/>
              </a:rPr>
              <a:t>Lisbeth Johansson</a:t>
            </a:r>
          </a:p>
          <a:p>
            <a:endParaRPr lang="sv-SE" dirty="0" smtClean="0">
              <a:solidFill>
                <a:schemeClr val="tx1"/>
              </a:solidFill>
              <a:latin typeface="Lucida Calligraphy" panose="03010101010101010101" pitchFamily="66" charset="0"/>
            </a:endParaRPr>
          </a:p>
          <a:p>
            <a:r>
              <a:rPr lang="sv-SE" sz="1300" i="1" dirty="0" smtClean="0">
                <a:solidFill>
                  <a:schemeClr val="tx1"/>
                </a:solidFill>
              </a:rPr>
              <a:t>En av koordinatorerna för hälsosamtal i Region Jönköpings län</a:t>
            </a:r>
          </a:p>
          <a:p>
            <a:r>
              <a:rPr lang="sv-SE" sz="1300" i="1" dirty="0" smtClean="0">
                <a:solidFill>
                  <a:schemeClr val="tx1"/>
                </a:solidFill>
              </a:rPr>
              <a:t>s</a:t>
            </a:r>
            <a:r>
              <a:rPr lang="sv-SE" sz="1300" i="1" dirty="0" smtClean="0">
                <a:solidFill>
                  <a:schemeClr val="tx1"/>
                </a:solidFill>
              </a:rPr>
              <a:t>amt</a:t>
            </a:r>
          </a:p>
          <a:p>
            <a:r>
              <a:rPr lang="sv-SE" sz="1300" i="1" dirty="0" smtClean="0">
                <a:solidFill>
                  <a:schemeClr val="tx1"/>
                </a:solidFill>
              </a:rPr>
              <a:t>Ordförande i HFS temagrupp för Riktade hälsosamtal</a:t>
            </a:r>
          </a:p>
          <a:p>
            <a:endParaRPr lang="sv-SE" sz="1300" i="1" dirty="0" smtClean="0">
              <a:solidFill>
                <a:schemeClr val="tx1"/>
              </a:solidFill>
            </a:endParaRPr>
          </a:p>
          <a:p>
            <a:r>
              <a:rPr lang="sv-SE" sz="1300" i="1" dirty="0" smtClean="0">
                <a:solidFill>
                  <a:schemeClr val="tx1"/>
                </a:solidFill>
              </a:rPr>
              <a:t>Primärvårdens FoU enhet Futurum Region Jönköpings län    </a:t>
            </a:r>
            <a:endParaRPr lang="sv-SE" sz="1300" i="1" dirty="0" smtClean="0">
              <a:solidFill>
                <a:schemeClr val="tx1"/>
              </a:solidFill>
            </a:endParaRPr>
          </a:p>
          <a:p>
            <a:r>
              <a:rPr lang="sv-SE" dirty="0"/>
              <a:t> </a:t>
            </a:r>
            <a:endParaRPr lang="sv-SE" dirty="0"/>
          </a:p>
        </p:txBody>
      </p:sp>
      <p:sp>
        <p:nvSpPr>
          <p:cNvPr id="6" name="Platshållare för innehåll 5"/>
          <p:cNvSpPr>
            <a:spLocks noGrp="1"/>
          </p:cNvSpPr>
          <p:nvPr>
            <p:ph sz="quarter" idx="12"/>
          </p:nvPr>
        </p:nvSpPr>
        <p:spPr/>
        <p:txBody>
          <a:bodyPr/>
          <a:lstStyle/>
          <a:p>
            <a:pPr marL="0" indent="0">
              <a:buNone/>
            </a:pPr>
            <a:endParaRPr lang="sv-SE" dirty="0"/>
          </a:p>
        </p:txBody>
      </p:sp>
      <p:pic>
        <p:nvPicPr>
          <p:cNvPr id="8" name="Bildobjekt 7"/>
          <p:cNvPicPr>
            <a:picLocks noChangeAspect="1"/>
          </p:cNvPicPr>
          <p:nvPr/>
        </p:nvPicPr>
        <p:blipFill>
          <a:blip r:embed="rId2"/>
          <a:stretch>
            <a:fillRect/>
          </a:stretch>
        </p:blipFill>
        <p:spPr>
          <a:xfrm>
            <a:off x="0" y="856800"/>
            <a:ext cx="4139952" cy="6244608"/>
          </a:xfrm>
          <a:prstGeom prst="rect">
            <a:avLst/>
          </a:prstGeom>
        </p:spPr>
      </p:pic>
    </p:spTree>
    <p:extLst>
      <p:ext uri="{BB962C8B-B14F-4D97-AF65-F5344CB8AC3E}">
        <p14:creationId xmlns:p14="http://schemas.microsoft.com/office/powerpoint/2010/main" val="2562066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F77AD4FA-DBFD-4353-A014-BD136871FB11}" type="datetime1">
              <a:rPr lang="sv-SE" smtClean="0"/>
              <a:t>2020-11-30</a:t>
            </a:fld>
            <a:endParaRPr lang="sv-SE"/>
          </a:p>
        </p:txBody>
      </p:sp>
      <p:sp>
        <p:nvSpPr>
          <p:cNvPr id="4" name="Platshållare för sidfot 3"/>
          <p:cNvSpPr>
            <a:spLocks noGrp="1"/>
          </p:cNvSpPr>
          <p:nvPr>
            <p:ph type="ftr" sz="quarter" idx="11"/>
          </p:nvPr>
        </p:nvSpPr>
        <p:spPr/>
        <p:txBody>
          <a:bodyPr/>
          <a:lstStyle/>
          <a:p>
            <a:r>
              <a:rPr lang="sv-SE" dirty="0"/>
              <a:t>Lisbeth Johansson Primärvårdens FoU enhet Futurum</a:t>
            </a:r>
          </a:p>
          <a:p>
            <a:endParaRPr lang="sv-SE" dirty="0"/>
          </a:p>
        </p:txBody>
      </p:sp>
      <p:pic>
        <p:nvPicPr>
          <p:cNvPr id="10242" name="Picture 2" descr="17619566ba46e36f33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97360" y="-1597360"/>
            <a:ext cx="594928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text 4"/>
          <p:cNvSpPr>
            <a:spLocks noGrp="1"/>
          </p:cNvSpPr>
          <p:nvPr>
            <p:ph type="body" sz="quarter" idx="12"/>
          </p:nvPr>
        </p:nvSpPr>
        <p:spPr>
          <a:xfrm>
            <a:off x="5724128" y="1556792"/>
            <a:ext cx="2340025" cy="1080120"/>
          </a:xfrm>
        </p:spPr>
        <p:txBody>
          <a:bodyPr/>
          <a:lstStyle/>
          <a:p>
            <a:pPr marL="0" indent="0">
              <a:buNone/>
            </a:pPr>
            <a:endParaRPr lang="sv-SE" dirty="0" smtClean="0"/>
          </a:p>
          <a:p>
            <a:pPr marL="0" indent="0">
              <a:buNone/>
            </a:pPr>
            <a:r>
              <a:rPr lang="sv-SE" dirty="0"/>
              <a:t> </a:t>
            </a:r>
            <a:r>
              <a:rPr lang="sv-SE" dirty="0" smtClean="0"/>
              <a:t>     </a:t>
            </a:r>
            <a:r>
              <a:rPr lang="sv-SE" dirty="0" smtClean="0">
                <a:latin typeface="Lucida Calligraphy" panose="03010101010101010101" pitchFamily="66" charset="0"/>
              </a:rPr>
              <a:t>Tack</a:t>
            </a:r>
            <a:endParaRPr lang="sv-SE" dirty="0"/>
          </a:p>
        </p:txBody>
      </p:sp>
    </p:spTree>
    <p:extLst>
      <p:ext uri="{BB962C8B-B14F-4D97-AF65-F5344CB8AC3E}">
        <p14:creationId xmlns:p14="http://schemas.microsoft.com/office/powerpoint/2010/main" val="3208017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806545"/>
            <a:ext cx="8496944" cy="648000"/>
          </a:xfrm>
        </p:spPr>
        <p:txBody>
          <a:bodyPr>
            <a:normAutofit/>
          </a:bodyPr>
          <a:lstStyle/>
          <a:p>
            <a:r>
              <a:rPr lang="sv-SE" sz="2800" dirty="0" smtClean="0"/>
              <a:t>Sekundärpreventivt arbete på Gnosjö vårdcentral</a:t>
            </a:r>
            <a:endParaRPr lang="sv-SE" sz="2800" dirty="0"/>
          </a:p>
        </p:txBody>
      </p:sp>
      <p:sp>
        <p:nvSpPr>
          <p:cNvPr id="3" name="Platshållare för datum 2"/>
          <p:cNvSpPr>
            <a:spLocks noGrp="1"/>
          </p:cNvSpPr>
          <p:nvPr>
            <p:ph type="dt" sz="half" idx="10"/>
          </p:nvPr>
        </p:nvSpPr>
        <p:spPr/>
        <p:txBody>
          <a:bodyPr/>
          <a:lstStyle/>
          <a:p>
            <a:fld id="{F77AD4FA-DBFD-4353-A014-BD136871FB11}" type="datetime1">
              <a:rPr lang="sv-SE" smtClean="0"/>
              <a:t>2020-11-30</a:t>
            </a:fld>
            <a:endParaRPr lang="sv-SE"/>
          </a:p>
        </p:txBody>
      </p:sp>
      <p:sp>
        <p:nvSpPr>
          <p:cNvPr id="4" name="Platshållare för sidfot 3"/>
          <p:cNvSpPr>
            <a:spLocks noGrp="1"/>
          </p:cNvSpPr>
          <p:nvPr>
            <p:ph type="ftr" sz="quarter" idx="11"/>
          </p:nvPr>
        </p:nvSpPr>
        <p:spPr/>
        <p:txBody>
          <a:bodyPr/>
          <a:lstStyle/>
          <a:p>
            <a:r>
              <a:rPr lang="sv-SE" dirty="0" smtClean="0"/>
              <a:t>Lisbeth Johanson Primärvårdens FoU enhet</a:t>
            </a:r>
            <a:endParaRPr lang="sv-SE" dirty="0"/>
          </a:p>
        </p:txBody>
      </p:sp>
      <p:sp>
        <p:nvSpPr>
          <p:cNvPr id="5" name="Platshållare för text 4"/>
          <p:cNvSpPr>
            <a:spLocks noGrp="1"/>
          </p:cNvSpPr>
          <p:nvPr>
            <p:ph type="body" sz="quarter" idx="12"/>
          </p:nvPr>
        </p:nvSpPr>
        <p:spPr>
          <a:xfrm>
            <a:off x="3563888" y="1454545"/>
            <a:ext cx="5256584" cy="4494735"/>
          </a:xfrm>
        </p:spPr>
        <p:txBody>
          <a:bodyPr>
            <a:normAutofit fontScale="92500" lnSpcReduction="10000"/>
          </a:bodyPr>
          <a:lstStyle/>
          <a:p>
            <a:pPr marL="0" indent="0">
              <a:buNone/>
            </a:pPr>
            <a:r>
              <a:rPr lang="sv-SE" dirty="0" smtClean="0"/>
              <a:t>2010 arbetade jag på Gnosjö vårdcentral. Vi hade då under några år byggt upp ett arbete med hälsosamtal med hälsokurvan i sekundärprevention, där patienter med exempelvis</a:t>
            </a:r>
          </a:p>
          <a:p>
            <a:pPr marL="0" indent="0">
              <a:buNone/>
            </a:pPr>
            <a:r>
              <a:rPr lang="sv-SE" dirty="0" smtClean="0"/>
              <a:t>-Hjärtinfarkt/Stroke</a:t>
            </a:r>
          </a:p>
          <a:p>
            <a:pPr marL="0" indent="0">
              <a:buNone/>
            </a:pPr>
            <a:r>
              <a:rPr lang="sv-SE" dirty="0" smtClean="0"/>
              <a:t>-diabetes</a:t>
            </a:r>
            <a:endParaRPr lang="sv-SE" dirty="0"/>
          </a:p>
          <a:p>
            <a:pPr marL="0" indent="0">
              <a:buNone/>
            </a:pPr>
            <a:r>
              <a:rPr lang="sv-SE" dirty="0" smtClean="0"/>
              <a:t>-hypertoni</a:t>
            </a:r>
          </a:p>
          <a:p>
            <a:pPr marL="0" indent="0">
              <a:buNone/>
            </a:pPr>
            <a:r>
              <a:rPr lang="sv-SE" dirty="0" smtClean="0"/>
              <a:t>-hyperlipidemi </a:t>
            </a:r>
          </a:p>
          <a:p>
            <a:pPr marL="0" indent="0">
              <a:buNone/>
            </a:pPr>
            <a:r>
              <a:rPr lang="sv-SE" dirty="0" smtClean="0"/>
              <a:t>-övervikt/fetma</a:t>
            </a:r>
          </a:p>
          <a:p>
            <a:pPr marL="0" indent="0">
              <a:buNone/>
            </a:pPr>
            <a:r>
              <a:rPr lang="sv-SE" dirty="0" smtClean="0"/>
              <a:t>-nedstämdhet</a:t>
            </a:r>
          </a:p>
          <a:p>
            <a:pPr marL="0" indent="0">
              <a:buNone/>
            </a:pPr>
            <a:r>
              <a:rPr lang="sv-SE" dirty="0" smtClean="0"/>
              <a:t>fick komma för hälsosamtal. De hade </a:t>
            </a:r>
            <a:r>
              <a:rPr lang="sv-SE" dirty="0"/>
              <a:t>då flera återbesök bland </a:t>
            </a:r>
            <a:r>
              <a:rPr lang="sv-SE" dirty="0" smtClean="0"/>
              <a:t>annat efter </a:t>
            </a:r>
            <a:r>
              <a:rPr lang="sv-SE" dirty="0"/>
              <a:t>6 och 12 månader</a:t>
            </a:r>
            <a:r>
              <a:rPr lang="sv-SE" dirty="0" smtClean="0"/>
              <a:t>. </a:t>
            </a:r>
          </a:p>
          <a:p>
            <a:pPr marL="0" indent="0">
              <a:buNone/>
            </a:pPr>
            <a:r>
              <a:rPr lang="sv-SE" dirty="0" smtClean="0"/>
              <a:t>Jag använde mig </a:t>
            </a:r>
            <a:r>
              <a:rPr lang="sv-SE" dirty="0"/>
              <a:t>av MI och tydlig målsättning </a:t>
            </a:r>
            <a:r>
              <a:rPr lang="sv-SE" dirty="0" smtClean="0"/>
              <a:t>i arbetet</a:t>
            </a:r>
            <a:r>
              <a:rPr lang="sv-SE" dirty="0"/>
              <a:t>.</a:t>
            </a:r>
            <a:r>
              <a:rPr lang="sv-SE" dirty="0" smtClean="0"/>
              <a:t> </a:t>
            </a:r>
            <a:endParaRPr lang="sv-SE" dirty="0"/>
          </a:p>
          <a:p>
            <a:pPr marL="0" indent="0">
              <a:buNone/>
            </a:pPr>
            <a:endParaRPr lang="sv-SE" dirty="0"/>
          </a:p>
        </p:txBody>
      </p:sp>
      <p:pic>
        <p:nvPicPr>
          <p:cNvPr id="1026" name="Picture 2" descr="176183906cc4514e22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1004" y="2017308"/>
            <a:ext cx="4017374" cy="30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157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4000" y="1830141"/>
            <a:ext cx="5832648" cy="1152128"/>
          </a:xfrm>
        </p:spPr>
        <p:txBody>
          <a:bodyPr>
            <a:normAutofit fontScale="90000"/>
          </a:bodyPr>
          <a:lstStyle/>
          <a:p>
            <a:r>
              <a:rPr lang="sv-SE" dirty="0" smtClean="0"/>
              <a:t>Samarbete mellan vårdcentralen och kommunen</a:t>
            </a:r>
            <a:endParaRPr lang="sv-SE" dirty="0"/>
          </a:p>
        </p:txBody>
      </p:sp>
      <p:sp>
        <p:nvSpPr>
          <p:cNvPr id="3" name="Platshållare för datum 2"/>
          <p:cNvSpPr>
            <a:spLocks noGrp="1"/>
          </p:cNvSpPr>
          <p:nvPr>
            <p:ph type="dt" sz="half" idx="10"/>
          </p:nvPr>
        </p:nvSpPr>
        <p:spPr/>
        <p:txBody>
          <a:bodyPr/>
          <a:lstStyle/>
          <a:p>
            <a:fld id="{F77AD4FA-DBFD-4353-A014-BD136871FB11}" type="datetime1">
              <a:rPr lang="sv-SE" smtClean="0"/>
              <a:t>2020-11-30</a:t>
            </a:fld>
            <a:endParaRPr lang="sv-SE"/>
          </a:p>
        </p:txBody>
      </p:sp>
      <p:sp>
        <p:nvSpPr>
          <p:cNvPr id="4" name="Platshållare för sidfot 3"/>
          <p:cNvSpPr>
            <a:spLocks noGrp="1"/>
          </p:cNvSpPr>
          <p:nvPr>
            <p:ph type="ftr" sz="quarter" idx="11"/>
          </p:nvPr>
        </p:nvSpPr>
        <p:spPr/>
        <p:txBody>
          <a:bodyPr/>
          <a:lstStyle/>
          <a:p>
            <a:r>
              <a:rPr lang="sv-SE" dirty="0" smtClean="0"/>
              <a:t>Lisbeth Johansson Primärvårdens FoU enhet Futurum</a:t>
            </a:r>
            <a:endParaRPr lang="sv-SE" dirty="0"/>
          </a:p>
        </p:txBody>
      </p:sp>
      <p:pic>
        <p:nvPicPr>
          <p:cNvPr id="2050" name="Picture 2" descr="1761839a6e5e7a4cd2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794841" y="3546288"/>
            <a:ext cx="2016224" cy="25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176183a1c60661be02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306099" y="4415052"/>
            <a:ext cx="1730985" cy="109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17618fde4b6db71902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815726"/>
            <a:ext cx="3296331" cy="191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176183906cc4514e22c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536539" y="1267127"/>
            <a:ext cx="2232320" cy="212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786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1680" y="872981"/>
            <a:ext cx="6696794" cy="648000"/>
          </a:xfrm>
        </p:spPr>
        <p:txBody>
          <a:bodyPr/>
          <a:lstStyle/>
          <a:p>
            <a:r>
              <a:rPr lang="sv-SE" dirty="0" smtClean="0"/>
              <a:t>Töllstorps friluftsområde</a:t>
            </a:r>
            <a:endParaRPr lang="sv-SE" dirty="0"/>
          </a:p>
        </p:txBody>
      </p:sp>
      <p:sp>
        <p:nvSpPr>
          <p:cNvPr id="3" name="Platshållare för datum 2"/>
          <p:cNvSpPr>
            <a:spLocks noGrp="1"/>
          </p:cNvSpPr>
          <p:nvPr>
            <p:ph type="dt" sz="half" idx="10"/>
          </p:nvPr>
        </p:nvSpPr>
        <p:spPr/>
        <p:txBody>
          <a:bodyPr/>
          <a:lstStyle/>
          <a:p>
            <a:fld id="{F77AD4FA-DBFD-4353-A014-BD136871FB11}" type="datetime1">
              <a:rPr lang="sv-SE" smtClean="0"/>
              <a:t>2020-11-30</a:t>
            </a:fld>
            <a:endParaRPr lang="sv-SE"/>
          </a:p>
        </p:txBody>
      </p:sp>
      <p:sp>
        <p:nvSpPr>
          <p:cNvPr id="4" name="Platshållare för sidfot 3"/>
          <p:cNvSpPr>
            <a:spLocks noGrp="1"/>
          </p:cNvSpPr>
          <p:nvPr>
            <p:ph type="ftr" sz="quarter" idx="11"/>
          </p:nvPr>
        </p:nvSpPr>
        <p:spPr>
          <a:xfrm>
            <a:off x="324000" y="6093296"/>
            <a:ext cx="5184000" cy="216000"/>
          </a:xfrm>
        </p:spPr>
        <p:txBody>
          <a:bodyPr/>
          <a:lstStyle/>
          <a:p>
            <a:r>
              <a:rPr lang="sv-SE" dirty="0"/>
              <a:t>Lisbeth Johansson Primärvårdens FoU enhet Futurum</a:t>
            </a:r>
          </a:p>
          <a:p>
            <a:endParaRPr lang="sv-SE" dirty="0"/>
          </a:p>
        </p:txBody>
      </p:sp>
      <p:pic>
        <p:nvPicPr>
          <p:cNvPr id="3074" name="Picture 2" descr="1761851f0ddf94cb82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73142" y="2620886"/>
            <a:ext cx="3958405" cy="244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1761856b9079e48f83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499974" y="1688209"/>
            <a:ext cx="2124275" cy="25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176188180a6d7984b1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856095"/>
            <a:ext cx="2736304" cy="396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176183b3611ebbf9c2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9451" y="4279708"/>
            <a:ext cx="2525319" cy="154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977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5048" y="921351"/>
            <a:ext cx="8568952" cy="648000"/>
          </a:xfrm>
        </p:spPr>
        <p:txBody>
          <a:bodyPr>
            <a:normAutofit/>
          </a:bodyPr>
          <a:lstStyle/>
          <a:p>
            <a:r>
              <a:rPr lang="sv-SE" sz="2600" dirty="0" smtClean="0"/>
              <a:t>Samarbete med Lokala Naturvårdssatsningen (LONA)</a:t>
            </a:r>
            <a:endParaRPr lang="sv-SE" sz="2600" dirty="0"/>
          </a:p>
        </p:txBody>
      </p:sp>
      <p:sp>
        <p:nvSpPr>
          <p:cNvPr id="3" name="Platshållare för datum 2"/>
          <p:cNvSpPr>
            <a:spLocks noGrp="1"/>
          </p:cNvSpPr>
          <p:nvPr>
            <p:ph type="dt" sz="half" idx="10"/>
          </p:nvPr>
        </p:nvSpPr>
        <p:spPr/>
        <p:txBody>
          <a:bodyPr/>
          <a:lstStyle/>
          <a:p>
            <a:fld id="{F77AD4FA-DBFD-4353-A014-BD136871FB11}" type="datetime1">
              <a:rPr lang="sv-SE" smtClean="0"/>
              <a:t>2020-11-30</a:t>
            </a:fld>
            <a:endParaRPr lang="sv-SE"/>
          </a:p>
        </p:txBody>
      </p:sp>
      <p:sp>
        <p:nvSpPr>
          <p:cNvPr id="4" name="Platshållare för sidfot 3"/>
          <p:cNvSpPr>
            <a:spLocks noGrp="1"/>
          </p:cNvSpPr>
          <p:nvPr>
            <p:ph type="ftr" sz="quarter" idx="11"/>
          </p:nvPr>
        </p:nvSpPr>
        <p:spPr>
          <a:xfrm>
            <a:off x="324000" y="6049288"/>
            <a:ext cx="5184000" cy="358712"/>
          </a:xfrm>
        </p:spPr>
        <p:txBody>
          <a:bodyPr/>
          <a:lstStyle/>
          <a:p>
            <a:r>
              <a:rPr lang="sv-SE" dirty="0"/>
              <a:t>Lisbeth Johansson Primärvårdens FoU enhet Futurum</a:t>
            </a:r>
          </a:p>
          <a:p>
            <a:endParaRPr lang="sv-SE" dirty="0"/>
          </a:p>
        </p:txBody>
      </p:sp>
      <p:sp>
        <p:nvSpPr>
          <p:cNvPr id="5" name="Platshållare för text 4"/>
          <p:cNvSpPr>
            <a:spLocks noGrp="1"/>
          </p:cNvSpPr>
          <p:nvPr>
            <p:ph type="body" sz="quarter" idx="12"/>
          </p:nvPr>
        </p:nvSpPr>
        <p:spPr>
          <a:xfrm>
            <a:off x="5463507" y="32084334"/>
            <a:ext cx="347893" cy="1842877"/>
          </a:xfrm>
        </p:spPr>
        <p:txBody>
          <a:bodyPr>
            <a:normAutofit/>
          </a:bodyPr>
          <a:lstStyle/>
          <a:p>
            <a:endParaRPr lang="sv-SE" dirty="0"/>
          </a:p>
        </p:txBody>
      </p:sp>
      <p:pic>
        <p:nvPicPr>
          <p:cNvPr id="4098" name="Picture 2" descr="17618cd34d2e0952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510416" y="1907706"/>
            <a:ext cx="2119821" cy="187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17618df5e0dbc8e4a1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828" y="1646918"/>
            <a:ext cx="2893640" cy="226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7618cdc381f94cb82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461663" y="1359819"/>
            <a:ext cx="2269345" cy="295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7618ce08b95760b62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2241868" y="20746924"/>
            <a:ext cx="2232248"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17618ce08b95760b62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328084" y="3714442"/>
            <a:ext cx="194421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17618ce9af1962de52b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957025" y="4013361"/>
            <a:ext cx="1917950" cy="204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595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F77AD4FA-DBFD-4353-A014-BD136871FB11}" type="datetime1">
              <a:rPr lang="sv-SE" smtClean="0"/>
              <a:t>2020-11-30</a:t>
            </a:fld>
            <a:endParaRPr lang="sv-SE"/>
          </a:p>
        </p:txBody>
      </p:sp>
      <p:sp>
        <p:nvSpPr>
          <p:cNvPr id="4" name="Platshållare för sidfot 3"/>
          <p:cNvSpPr>
            <a:spLocks noGrp="1"/>
          </p:cNvSpPr>
          <p:nvPr>
            <p:ph type="ftr" sz="quarter" idx="11"/>
          </p:nvPr>
        </p:nvSpPr>
        <p:spPr/>
        <p:txBody>
          <a:bodyPr/>
          <a:lstStyle/>
          <a:p>
            <a:r>
              <a:rPr lang="sv-SE" dirty="0"/>
              <a:t>Lisbeth Johansson Primärvårdens FoU enhet Futurum</a:t>
            </a:r>
          </a:p>
          <a:p>
            <a:endParaRPr lang="sv-SE" dirty="0"/>
          </a:p>
        </p:txBody>
      </p:sp>
      <p:sp>
        <p:nvSpPr>
          <p:cNvPr id="5" name="Platshållare för text 4"/>
          <p:cNvSpPr>
            <a:spLocks noGrp="1"/>
          </p:cNvSpPr>
          <p:nvPr>
            <p:ph type="body" sz="quarter" idx="12"/>
          </p:nvPr>
        </p:nvSpPr>
        <p:spPr/>
        <p:txBody>
          <a:bodyPr/>
          <a:lstStyle/>
          <a:p>
            <a:r>
              <a:rPr lang="sv-SE" dirty="0" smtClean="0"/>
              <a:t> </a:t>
            </a:r>
            <a:endParaRPr lang="sv-SE" dirty="0"/>
          </a:p>
        </p:txBody>
      </p:sp>
      <p:grpSp>
        <p:nvGrpSpPr>
          <p:cNvPr id="6" name="Group 168"/>
          <p:cNvGrpSpPr>
            <a:grpSpLocks noChangeAspect="1"/>
          </p:cNvGrpSpPr>
          <p:nvPr/>
        </p:nvGrpSpPr>
        <p:grpSpPr bwMode="auto">
          <a:xfrm>
            <a:off x="517349" y="2014089"/>
            <a:ext cx="3476436" cy="2079744"/>
            <a:chOff x="0" y="0"/>
            <a:chExt cx="4540" cy="2831"/>
          </a:xfrm>
        </p:grpSpPr>
        <p:sp>
          <p:nvSpPr>
            <p:cNvPr id="7" name="AutoShape 225"/>
            <p:cNvSpPr>
              <a:spLocks noChangeAspect="1" noChangeArrowheads="1" noTextEdit="1"/>
            </p:cNvSpPr>
            <p:nvPr/>
          </p:nvSpPr>
          <p:spPr bwMode="auto">
            <a:xfrm>
              <a:off x="0" y="0"/>
              <a:ext cx="4540" cy="28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 name="Rectangle 224"/>
            <p:cNvSpPr>
              <a:spLocks noChangeArrowheads="1"/>
            </p:cNvSpPr>
            <p:nvPr/>
          </p:nvSpPr>
          <p:spPr bwMode="auto">
            <a:xfrm>
              <a:off x="46" y="48"/>
              <a:ext cx="4438" cy="2735"/>
            </a:xfrm>
            <a:prstGeom prst="rect">
              <a:avLst/>
            </a:prstGeom>
            <a:solidFill>
              <a:srgbClr val="FFFF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9" name="Rectangle 223"/>
            <p:cNvSpPr>
              <a:spLocks noChangeArrowheads="1"/>
            </p:cNvSpPr>
            <p:nvPr/>
          </p:nvSpPr>
          <p:spPr bwMode="auto">
            <a:xfrm>
              <a:off x="934" y="526"/>
              <a:ext cx="3384" cy="186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Line 222"/>
            <p:cNvSpPr>
              <a:spLocks noChangeShapeType="1"/>
            </p:cNvSpPr>
            <p:nvPr/>
          </p:nvSpPr>
          <p:spPr bwMode="auto">
            <a:xfrm>
              <a:off x="1498"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1" name="Line 221"/>
            <p:cNvSpPr>
              <a:spLocks noChangeShapeType="1"/>
            </p:cNvSpPr>
            <p:nvPr/>
          </p:nvSpPr>
          <p:spPr bwMode="auto">
            <a:xfrm>
              <a:off x="2062"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 name="Line 220"/>
            <p:cNvSpPr>
              <a:spLocks noChangeShapeType="1"/>
            </p:cNvSpPr>
            <p:nvPr/>
          </p:nvSpPr>
          <p:spPr bwMode="auto">
            <a:xfrm>
              <a:off x="2626"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 name="Line 219"/>
            <p:cNvSpPr>
              <a:spLocks noChangeShapeType="1"/>
            </p:cNvSpPr>
            <p:nvPr/>
          </p:nvSpPr>
          <p:spPr bwMode="auto">
            <a:xfrm>
              <a:off x="3190"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Line 218"/>
            <p:cNvSpPr>
              <a:spLocks noChangeShapeType="1"/>
            </p:cNvSpPr>
            <p:nvPr/>
          </p:nvSpPr>
          <p:spPr bwMode="auto">
            <a:xfrm>
              <a:off x="3754"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 name="Line 217"/>
            <p:cNvSpPr>
              <a:spLocks noChangeShapeType="1"/>
            </p:cNvSpPr>
            <p:nvPr/>
          </p:nvSpPr>
          <p:spPr bwMode="auto">
            <a:xfrm>
              <a:off x="4318"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6" name="Rectangle 216"/>
            <p:cNvSpPr>
              <a:spLocks noChangeArrowheads="1"/>
            </p:cNvSpPr>
            <p:nvPr/>
          </p:nvSpPr>
          <p:spPr bwMode="auto">
            <a:xfrm>
              <a:off x="934" y="526"/>
              <a:ext cx="3384" cy="1865"/>
            </a:xfrm>
            <a:prstGeom prst="rect">
              <a:avLst/>
            </a:prstGeom>
            <a:noFill/>
            <a:ln w="571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7" name="Rectangle 215"/>
            <p:cNvSpPr>
              <a:spLocks noChangeArrowheads="1"/>
            </p:cNvSpPr>
            <p:nvPr/>
          </p:nvSpPr>
          <p:spPr bwMode="auto">
            <a:xfrm>
              <a:off x="934" y="2200"/>
              <a:ext cx="453" cy="115"/>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18" name="Rectangle 214"/>
            <p:cNvSpPr>
              <a:spLocks noChangeArrowheads="1"/>
            </p:cNvSpPr>
            <p:nvPr/>
          </p:nvSpPr>
          <p:spPr bwMode="auto">
            <a:xfrm>
              <a:off x="934" y="1932"/>
              <a:ext cx="564" cy="115"/>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19" name="Rectangle 213"/>
            <p:cNvSpPr>
              <a:spLocks noChangeArrowheads="1"/>
            </p:cNvSpPr>
            <p:nvPr/>
          </p:nvSpPr>
          <p:spPr bwMode="auto">
            <a:xfrm>
              <a:off x="934" y="1664"/>
              <a:ext cx="786" cy="115"/>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0" name="Rectangle 212"/>
            <p:cNvSpPr>
              <a:spLocks noChangeArrowheads="1"/>
            </p:cNvSpPr>
            <p:nvPr/>
          </p:nvSpPr>
          <p:spPr bwMode="auto">
            <a:xfrm>
              <a:off x="934" y="1406"/>
              <a:ext cx="2931" cy="105"/>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1" name="Rectangle 211"/>
            <p:cNvSpPr>
              <a:spLocks noChangeArrowheads="1"/>
            </p:cNvSpPr>
            <p:nvPr/>
          </p:nvSpPr>
          <p:spPr bwMode="auto">
            <a:xfrm>
              <a:off x="934" y="1138"/>
              <a:ext cx="2478" cy="115"/>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2" name="Rectangle 210"/>
            <p:cNvSpPr>
              <a:spLocks noChangeArrowheads="1"/>
            </p:cNvSpPr>
            <p:nvPr/>
          </p:nvSpPr>
          <p:spPr bwMode="auto">
            <a:xfrm>
              <a:off x="934" y="870"/>
              <a:ext cx="2598" cy="115"/>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3" name="Rectangle 209"/>
            <p:cNvSpPr>
              <a:spLocks noChangeArrowheads="1"/>
            </p:cNvSpPr>
            <p:nvPr/>
          </p:nvSpPr>
          <p:spPr bwMode="auto">
            <a:xfrm>
              <a:off x="934" y="603"/>
              <a:ext cx="3042" cy="114"/>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4" name="Line 208"/>
            <p:cNvSpPr>
              <a:spLocks noChangeShapeType="1"/>
            </p:cNvSpPr>
            <p:nvPr/>
          </p:nvSpPr>
          <p:spPr bwMode="auto">
            <a:xfrm>
              <a:off x="934" y="2391"/>
              <a:ext cx="33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07"/>
            <p:cNvSpPr>
              <a:spLocks noChangeShapeType="1"/>
            </p:cNvSpPr>
            <p:nvPr/>
          </p:nvSpPr>
          <p:spPr bwMode="auto">
            <a:xfrm flipV="1">
              <a:off x="934"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06"/>
            <p:cNvSpPr>
              <a:spLocks noChangeShapeType="1"/>
            </p:cNvSpPr>
            <p:nvPr/>
          </p:nvSpPr>
          <p:spPr bwMode="auto">
            <a:xfrm flipV="1">
              <a:off x="1498"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205"/>
            <p:cNvSpPr>
              <a:spLocks noChangeShapeType="1"/>
            </p:cNvSpPr>
            <p:nvPr/>
          </p:nvSpPr>
          <p:spPr bwMode="auto">
            <a:xfrm flipV="1">
              <a:off x="2062"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204"/>
            <p:cNvSpPr>
              <a:spLocks noChangeShapeType="1"/>
            </p:cNvSpPr>
            <p:nvPr/>
          </p:nvSpPr>
          <p:spPr bwMode="auto">
            <a:xfrm flipV="1">
              <a:off x="2626"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203"/>
            <p:cNvSpPr>
              <a:spLocks noChangeShapeType="1"/>
            </p:cNvSpPr>
            <p:nvPr/>
          </p:nvSpPr>
          <p:spPr bwMode="auto">
            <a:xfrm flipV="1">
              <a:off x="3190"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202"/>
            <p:cNvSpPr>
              <a:spLocks noChangeShapeType="1"/>
            </p:cNvSpPr>
            <p:nvPr/>
          </p:nvSpPr>
          <p:spPr bwMode="auto">
            <a:xfrm flipV="1">
              <a:off x="3754"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201"/>
            <p:cNvSpPr>
              <a:spLocks noChangeShapeType="1"/>
            </p:cNvSpPr>
            <p:nvPr/>
          </p:nvSpPr>
          <p:spPr bwMode="auto">
            <a:xfrm flipV="1">
              <a:off x="4318"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Line 200"/>
            <p:cNvSpPr>
              <a:spLocks noChangeShapeType="1"/>
            </p:cNvSpPr>
            <p:nvPr/>
          </p:nvSpPr>
          <p:spPr bwMode="auto">
            <a:xfrm>
              <a:off x="934"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3" name="Line 199"/>
            <p:cNvSpPr>
              <a:spLocks noChangeShapeType="1"/>
            </p:cNvSpPr>
            <p:nvPr/>
          </p:nvSpPr>
          <p:spPr bwMode="auto">
            <a:xfrm>
              <a:off x="897" y="2391"/>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198"/>
            <p:cNvSpPr>
              <a:spLocks noChangeShapeType="1"/>
            </p:cNvSpPr>
            <p:nvPr/>
          </p:nvSpPr>
          <p:spPr bwMode="auto">
            <a:xfrm>
              <a:off x="897" y="2123"/>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197"/>
            <p:cNvSpPr>
              <a:spLocks noChangeShapeType="1"/>
            </p:cNvSpPr>
            <p:nvPr/>
          </p:nvSpPr>
          <p:spPr bwMode="auto">
            <a:xfrm>
              <a:off x="897" y="1855"/>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196"/>
            <p:cNvSpPr>
              <a:spLocks noChangeShapeType="1"/>
            </p:cNvSpPr>
            <p:nvPr/>
          </p:nvSpPr>
          <p:spPr bwMode="auto">
            <a:xfrm>
              <a:off x="897" y="1588"/>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195"/>
            <p:cNvSpPr>
              <a:spLocks noChangeShapeType="1"/>
            </p:cNvSpPr>
            <p:nvPr/>
          </p:nvSpPr>
          <p:spPr bwMode="auto">
            <a:xfrm>
              <a:off x="897" y="1329"/>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194"/>
            <p:cNvSpPr>
              <a:spLocks noChangeShapeType="1"/>
            </p:cNvSpPr>
            <p:nvPr/>
          </p:nvSpPr>
          <p:spPr bwMode="auto">
            <a:xfrm>
              <a:off x="897" y="1062"/>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193"/>
            <p:cNvSpPr>
              <a:spLocks noChangeShapeType="1"/>
            </p:cNvSpPr>
            <p:nvPr/>
          </p:nvSpPr>
          <p:spPr bwMode="auto">
            <a:xfrm>
              <a:off x="897" y="794"/>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192"/>
            <p:cNvSpPr>
              <a:spLocks noChangeShapeType="1"/>
            </p:cNvSpPr>
            <p:nvPr/>
          </p:nvSpPr>
          <p:spPr bwMode="auto">
            <a:xfrm>
              <a:off x="897" y="526"/>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Rectangle 191"/>
            <p:cNvSpPr>
              <a:spLocks noChangeArrowheads="1"/>
            </p:cNvSpPr>
            <p:nvPr/>
          </p:nvSpPr>
          <p:spPr bwMode="auto">
            <a:xfrm>
              <a:off x="360" y="153"/>
              <a:ext cx="3560"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Antal patienter med ökade resp. minskade </a:t>
              </a:r>
              <a:endParaRPr kumimoji="0" lang="sv-SE" altLang="sv-SE"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8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motionspoäng</a:t>
              </a:r>
              <a:r>
                <a:rPr kumimoji="0" lang="en-US" altLang="sv-SE" sz="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vid </a:t>
              </a:r>
              <a:r>
                <a:rPr kumimoji="0" lang="en-US" altLang="sv-SE" sz="8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återbesök</a:t>
              </a:r>
              <a:r>
                <a:rPr kumimoji="0" lang="en-US" altLang="sv-SE" sz="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sv-SE" sz="8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efter</a:t>
              </a:r>
              <a:r>
                <a:rPr kumimoji="0" lang="en-US" altLang="sv-SE" sz="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6 </a:t>
              </a:r>
              <a:r>
                <a:rPr kumimoji="0" lang="en-US" altLang="sv-SE" sz="8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månader</a:t>
              </a:r>
              <a:endParaRPr kumimoji="0" lang="en-US" altLang="sv-SE"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190"/>
            <p:cNvSpPr>
              <a:spLocks noChangeArrowheads="1"/>
            </p:cNvSpPr>
            <p:nvPr/>
          </p:nvSpPr>
          <p:spPr bwMode="auto">
            <a:xfrm>
              <a:off x="1424" y="2181"/>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3" name="Rectangle 189"/>
            <p:cNvSpPr>
              <a:spLocks noChangeArrowheads="1"/>
            </p:cNvSpPr>
            <p:nvPr/>
          </p:nvSpPr>
          <p:spPr bwMode="auto">
            <a:xfrm>
              <a:off x="1535" y="1913"/>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4" name="Rectangle 188"/>
            <p:cNvSpPr>
              <a:spLocks noChangeArrowheads="1"/>
            </p:cNvSpPr>
            <p:nvPr/>
          </p:nvSpPr>
          <p:spPr bwMode="auto">
            <a:xfrm>
              <a:off x="1757" y="1645"/>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5" name="Rectangle 187"/>
            <p:cNvSpPr>
              <a:spLocks noChangeArrowheads="1"/>
            </p:cNvSpPr>
            <p:nvPr/>
          </p:nvSpPr>
          <p:spPr bwMode="auto">
            <a:xfrm>
              <a:off x="3902" y="1377"/>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6" name="Rectangle 186"/>
            <p:cNvSpPr>
              <a:spLocks noChangeArrowheads="1"/>
            </p:cNvSpPr>
            <p:nvPr/>
          </p:nvSpPr>
          <p:spPr bwMode="auto">
            <a:xfrm>
              <a:off x="3449" y="1119"/>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7" name="Rectangle 185"/>
            <p:cNvSpPr>
              <a:spLocks noChangeArrowheads="1"/>
            </p:cNvSpPr>
            <p:nvPr/>
          </p:nvSpPr>
          <p:spPr bwMode="auto">
            <a:xfrm>
              <a:off x="3569" y="851"/>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8" name="Rectangle 184"/>
            <p:cNvSpPr>
              <a:spLocks noChangeArrowheads="1"/>
            </p:cNvSpPr>
            <p:nvPr/>
          </p:nvSpPr>
          <p:spPr bwMode="auto">
            <a:xfrm>
              <a:off x="4013" y="583"/>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9" name="Rectangle 183"/>
            <p:cNvSpPr>
              <a:spLocks noChangeArrowheads="1"/>
            </p:cNvSpPr>
            <p:nvPr/>
          </p:nvSpPr>
          <p:spPr bwMode="auto">
            <a:xfrm>
              <a:off x="906" y="2496"/>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0" name="Rectangle 182"/>
            <p:cNvSpPr>
              <a:spLocks noChangeArrowheads="1"/>
            </p:cNvSpPr>
            <p:nvPr/>
          </p:nvSpPr>
          <p:spPr bwMode="auto">
            <a:xfrm>
              <a:off x="1470" y="2496"/>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1" name="Rectangle 181"/>
            <p:cNvSpPr>
              <a:spLocks noChangeArrowheads="1"/>
            </p:cNvSpPr>
            <p:nvPr/>
          </p:nvSpPr>
          <p:spPr bwMode="auto">
            <a:xfrm>
              <a:off x="1997"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2" name="Rectangle 180"/>
            <p:cNvSpPr>
              <a:spLocks noChangeArrowheads="1"/>
            </p:cNvSpPr>
            <p:nvPr/>
          </p:nvSpPr>
          <p:spPr bwMode="auto">
            <a:xfrm>
              <a:off x="2561"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3" name="Rectangle 179"/>
            <p:cNvSpPr>
              <a:spLocks noChangeArrowheads="1"/>
            </p:cNvSpPr>
            <p:nvPr/>
          </p:nvSpPr>
          <p:spPr bwMode="auto">
            <a:xfrm>
              <a:off x="3125"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4" name="Rectangle 178"/>
            <p:cNvSpPr>
              <a:spLocks noChangeArrowheads="1"/>
            </p:cNvSpPr>
            <p:nvPr/>
          </p:nvSpPr>
          <p:spPr bwMode="auto">
            <a:xfrm>
              <a:off x="3689"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5" name="Rectangle 177"/>
            <p:cNvSpPr>
              <a:spLocks noChangeArrowheads="1"/>
            </p:cNvSpPr>
            <p:nvPr/>
          </p:nvSpPr>
          <p:spPr bwMode="auto">
            <a:xfrm>
              <a:off x="4253"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6" name="Rectangle 176"/>
            <p:cNvSpPr>
              <a:spLocks noChangeArrowheads="1"/>
            </p:cNvSpPr>
            <p:nvPr/>
          </p:nvSpPr>
          <p:spPr bwMode="auto">
            <a:xfrm>
              <a:off x="333" y="2181"/>
              <a:ext cx="51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 1000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7" name="Rectangle 175"/>
            <p:cNvSpPr>
              <a:spLocks noChangeArrowheads="1"/>
            </p:cNvSpPr>
            <p:nvPr/>
          </p:nvSpPr>
          <p:spPr bwMode="auto">
            <a:xfrm>
              <a:off x="213" y="1913"/>
              <a:ext cx="64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-401-1000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8" name="Rectangle 174"/>
            <p:cNvSpPr>
              <a:spLocks noChangeArrowheads="1"/>
            </p:cNvSpPr>
            <p:nvPr/>
          </p:nvSpPr>
          <p:spPr bwMode="auto">
            <a:xfrm>
              <a:off x="388" y="1645"/>
              <a:ext cx="44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-1-400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9" name="Rectangle 173"/>
            <p:cNvSpPr>
              <a:spLocks noChangeArrowheads="1"/>
            </p:cNvSpPr>
            <p:nvPr/>
          </p:nvSpPr>
          <p:spPr bwMode="auto">
            <a:xfrm>
              <a:off x="693" y="1377"/>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60" name="Rectangle 172"/>
            <p:cNvSpPr>
              <a:spLocks noChangeArrowheads="1"/>
            </p:cNvSpPr>
            <p:nvPr/>
          </p:nvSpPr>
          <p:spPr bwMode="auto">
            <a:xfrm>
              <a:off x="351" y="1119"/>
              <a:ext cx="47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+1-400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61" name="Rectangle 171"/>
            <p:cNvSpPr>
              <a:spLocks noChangeArrowheads="1"/>
            </p:cNvSpPr>
            <p:nvPr/>
          </p:nvSpPr>
          <p:spPr bwMode="auto">
            <a:xfrm>
              <a:off x="157" y="851"/>
              <a:ext cx="67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+401-1000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62" name="Rectangle 170"/>
            <p:cNvSpPr>
              <a:spLocks noChangeArrowheads="1"/>
            </p:cNvSpPr>
            <p:nvPr/>
          </p:nvSpPr>
          <p:spPr bwMode="auto">
            <a:xfrm>
              <a:off x="314" y="583"/>
              <a:ext cx="50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 1000p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63" name="Rectangle 169"/>
            <p:cNvSpPr>
              <a:spLocks noChangeArrowheads="1"/>
            </p:cNvSpPr>
            <p:nvPr/>
          </p:nvSpPr>
          <p:spPr bwMode="auto">
            <a:xfrm>
              <a:off x="46" y="48"/>
              <a:ext cx="4438" cy="2735"/>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grpSp>
        <p:nvGrpSpPr>
          <p:cNvPr id="64" name="Group 250"/>
          <p:cNvGrpSpPr>
            <a:grpSpLocks noChangeAspect="1"/>
          </p:cNvGrpSpPr>
          <p:nvPr/>
        </p:nvGrpSpPr>
        <p:grpSpPr bwMode="auto">
          <a:xfrm>
            <a:off x="4673757" y="1968636"/>
            <a:ext cx="3346773" cy="2115616"/>
            <a:chOff x="0" y="0"/>
            <a:chExt cx="4540" cy="2831"/>
          </a:xfrm>
        </p:grpSpPr>
        <p:sp>
          <p:nvSpPr>
            <p:cNvPr id="65" name="AutoShape 307"/>
            <p:cNvSpPr>
              <a:spLocks noChangeAspect="1" noChangeArrowheads="1" noTextEdit="1"/>
            </p:cNvSpPr>
            <p:nvPr/>
          </p:nvSpPr>
          <p:spPr bwMode="auto">
            <a:xfrm>
              <a:off x="0" y="0"/>
              <a:ext cx="4540" cy="28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6" name="Rectangle 306"/>
            <p:cNvSpPr>
              <a:spLocks noChangeArrowheads="1"/>
            </p:cNvSpPr>
            <p:nvPr/>
          </p:nvSpPr>
          <p:spPr bwMode="auto">
            <a:xfrm>
              <a:off x="59" y="48"/>
              <a:ext cx="4411" cy="2735"/>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67" name="Rectangle 305"/>
            <p:cNvSpPr>
              <a:spLocks noChangeArrowheads="1"/>
            </p:cNvSpPr>
            <p:nvPr/>
          </p:nvSpPr>
          <p:spPr bwMode="auto">
            <a:xfrm>
              <a:off x="1158" y="727"/>
              <a:ext cx="3101" cy="166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Line 304"/>
            <p:cNvSpPr>
              <a:spLocks noChangeShapeType="1"/>
            </p:cNvSpPr>
            <p:nvPr/>
          </p:nvSpPr>
          <p:spPr bwMode="auto">
            <a:xfrm>
              <a:off x="1673" y="727"/>
              <a:ext cx="1" cy="16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303"/>
            <p:cNvSpPr>
              <a:spLocks noChangeShapeType="1"/>
            </p:cNvSpPr>
            <p:nvPr/>
          </p:nvSpPr>
          <p:spPr bwMode="auto">
            <a:xfrm>
              <a:off x="2188" y="727"/>
              <a:ext cx="1" cy="16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302"/>
            <p:cNvSpPr>
              <a:spLocks noChangeShapeType="1"/>
            </p:cNvSpPr>
            <p:nvPr/>
          </p:nvSpPr>
          <p:spPr bwMode="auto">
            <a:xfrm>
              <a:off x="2715" y="727"/>
              <a:ext cx="1" cy="16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1" name="Line 301"/>
            <p:cNvSpPr>
              <a:spLocks noChangeShapeType="1"/>
            </p:cNvSpPr>
            <p:nvPr/>
          </p:nvSpPr>
          <p:spPr bwMode="auto">
            <a:xfrm>
              <a:off x="3229" y="727"/>
              <a:ext cx="1" cy="16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2" name="Line 300"/>
            <p:cNvSpPr>
              <a:spLocks noChangeShapeType="1"/>
            </p:cNvSpPr>
            <p:nvPr/>
          </p:nvSpPr>
          <p:spPr bwMode="auto">
            <a:xfrm>
              <a:off x="3744" y="727"/>
              <a:ext cx="1" cy="16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3" name="Line 299"/>
            <p:cNvSpPr>
              <a:spLocks noChangeShapeType="1"/>
            </p:cNvSpPr>
            <p:nvPr/>
          </p:nvSpPr>
          <p:spPr bwMode="auto">
            <a:xfrm>
              <a:off x="4259" y="727"/>
              <a:ext cx="1" cy="16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4" name="Rectangle 298"/>
            <p:cNvSpPr>
              <a:spLocks noChangeArrowheads="1"/>
            </p:cNvSpPr>
            <p:nvPr/>
          </p:nvSpPr>
          <p:spPr bwMode="auto">
            <a:xfrm>
              <a:off x="1158" y="727"/>
              <a:ext cx="3101" cy="1664"/>
            </a:xfrm>
            <a:prstGeom prst="rect">
              <a:avLst/>
            </a:prstGeom>
            <a:noFill/>
            <a:ln w="762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5" name="Rectangle 297"/>
            <p:cNvSpPr>
              <a:spLocks noChangeArrowheads="1"/>
            </p:cNvSpPr>
            <p:nvPr/>
          </p:nvSpPr>
          <p:spPr bwMode="auto">
            <a:xfrm>
              <a:off x="1158" y="2219"/>
              <a:ext cx="621" cy="105"/>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6" name="Rectangle 296"/>
            <p:cNvSpPr>
              <a:spLocks noChangeArrowheads="1"/>
            </p:cNvSpPr>
            <p:nvPr/>
          </p:nvSpPr>
          <p:spPr bwMode="auto">
            <a:xfrm>
              <a:off x="1158" y="1980"/>
              <a:ext cx="316" cy="105"/>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7" name="Rectangle 295"/>
            <p:cNvSpPr>
              <a:spLocks noChangeArrowheads="1"/>
            </p:cNvSpPr>
            <p:nvPr/>
          </p:nvSpPr>
          <p:spPr bwMode="auto">
            <a:xfrm>
              <a:off x="1158" y="1741"/>
              <a:ext cx="515" cy="105"/>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8" name="Rectangle 294"/>
            <p:cNvSpPr>
              <a:spLocks noChangeArrowheads="1"/>
            </p:cNvSpPr>
            <p:nvPr/>
          </p:nvSpPr>
          <p:spPr bwMode="auto">
            <a:xfrm>
              <a:off x="1158" y="1511"/>
              <a:ext cx="1135" cy="96"/>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9" name="Rectangle 293"/>
            <p:cNvSpPr>
              <a:spLocks noChangeArrowheads="1"/>
            </p:cNvSpPr>
            <p:nvPr/>
          </p:nvSpPr>
          <p:spPr bwMode="auto">
            <a:xfrm>
              <a:off x="1158" y="1272"/>
              <a:ext cx="1650" cy="105"/>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80" name="Rectangle 292"/>
            <p:cNvSpPr>
              <a:spLocks noChangeArrowheads="1"/>
            </p:cNvSpPr>
            <p:nvPr/>
          </p:nvSpPr>
          <p:spPr bwMode="auto">
            <a:xfrm>
              <a:off x="1158" y="1033"/>
              <a:ext cx="2481" cy="105"/>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81" name="Rectangle 291"/>
            <p:cNvSpPr>
              <a:spLocks noChangeArrowheads="1"/>
            </p:cNvSpPr>
            <p:nvPr/>
          </p:nvSpPr>
          <p:spPr bwMode="auto">
            <a:xfrm>
              <a:off x="1158" y="794"/>
              <a:ext cx="2692" cy="105"/>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82" name="Line 290"/>
            <p:cNvSpPr>
              <a:spLocks noChangeShapeType="1"/>
            </p:cNvSpPr>
            <p:nvPr/>
          </p:nvSpPr>
          <p:spPr bwMode="auto">
            <a:xfrm>
              <a:off x="1158" y="2391"/>
              <a:ext cx="31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3" name="Line 289"/>
            <p:cNvSpPr>
              <a:spLocks noChangeShapeType="1"/>
            </p:cNvSpPr>
            <p:nvPr/>
          </p:nvSpPr>
          <p:spPr bwMode="auto">
            <a:xfrm flipV="1">
              <a:off x="1158"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4" name="Line 288"/>
            <p:cNvSpPr>
              <a:spLocks noChangeShapeType="1"/>
            </p:cNvSpPr>
            <p:nvPr/>
          </p:nvSpPr>
          <p:spPr bwMode="auto">
            <a:xfrm flipV="1">
              <a:off x="1673"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5" name="Line 287"/>
            <p:cNvSpPr>
              <a:spLocks noChangeShapeType="1"/>
            </p:cNvSpPr>
            <p:nvPr/>
          </p:nvSpPr>
          <p:spPr bwMode="auto">
            <a:xfrm flipV="1">
              <a:off x="2188"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6" name="Line 286"/>
            <p:cNvSpPr>
              <a:spLocks noChangeShapeType="1"/>
            </p:cNvSpPr>
            <p:nvPr/>
          </p:nvSpPr>
          <p:spPr bwMode="auto">
            <a:xfrm flipV="1">
              <a:off x="2715"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7" name="Line 285"/>
            <p:cNvSpPr>
              <a:spLocks noChangeShapeType="1"/>
            </p:cNvSpPr>
            <p:nvPr/>
          </p:nvSpPr>
          <p:spPr bwMode="auto">
            <a:xfrm flipV="1">
              <a:off x="3229"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8" name="Line 284"/>
            <p:cNvSpPr>
              <a:spLocks noChangeShapeType="1"/>
            </p:cNvSpPr>
            <p:nvPr/>
          </p:nvSpPr>
          <p:spPr bwMode="auto">
            <a:xfrm flipV="1">
              <a:off x="3744"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9" name="Line 283"/>
            <p:cNvSpPr>
              <a:spLocks noChangeShapeType="1"/>
            </p:cNvSpPr>
            <p:nvPr/>
          </p:nvSpPr>
          <p:spPr bwMode="auto">
            <a:xfrm flipV="1">
              <a:off x="4259"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0" name="Line 282"/>
            <p:cNvSpPr>
              <a:spLocks noChangeShapeType="1"/>
            </p:cNvSpPr>
            <p:nvPr/>
          </p:nvSpPr>
          <p:spPr bwMode="auto">
            <a:xfrm>
              <a:off x="1158" y="727"/>
              <a:ext cx="1" cy="16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1" name="Line 281"/>
            <p:cNvSpPr>
              <a:spLocks noChangeShapeType="1"/>
            </p:cNvSpPr>
            <p:nvPr/>
          </p:nvSpPr>
          <p:spPr bwMode="auto">
            <a:xfrm>
              <a:off x="1112" y="2391"/>
              <a:ext cx="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2" name="Line 280"/>
            <p:cNvSpPr>
              <a:spLocks noChangeShapeType="1"/>
            </p:cNvSpPr>
            <p:nvPr/>
          </p:nvSpPr>
          <p:spPr bwMode="auto">
            <a:xfrm>
              <a:off x="1112" y="2152"/>
              <a:ext cx="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3" name="Line 279"/>
            <p:cNvSpPr>
              <a:spLocks noChangeShapeType="1"/>
            </p:cNvSpPr>
            <p:nvPr/>
          </p:nvSpPr>
          <p:spPr bwMode="auto">
            <a:xfrm>
              <a:off x="1112" y="1913"/>
              <a:ext cx="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4" name="Line 278"/>
            <p:cNvSpPr>
              <a:spLocks noChangeShapeType="1"/>
            </p:cNvSpPr>
            <p:nvPr/>
          </p:nvSpPr>
          <p:spPr bwMode="auto">
            <a:xfrm>
              <a:off x="1112" y="1674"/>
              <a:ext cx="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5" name="Line 277"/>
            <p:cNvSpPr>
              <a:spLocks noChangeShapeType="1"/>
            </p:cNvSpPr>
            <p:nvPr/>
          </p:nvSpPr>
          <p:spPr bwMode="auto">
            <a:xfrm>
              <a:off x="1112" y="1444"/>
              <a:ext cx="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6" name="Line 276"/>
            <p:cNvSpPr>
              <a:spLocks noChangeShapeType="1"/>
            </p:cNvSpPr>
            <p:nvPr/>
          </p:nvSpPr>
          <p:spPr bwMode="auto">
            <a:xfrm>
              <a:off x="1112" y="1205"/>
              <a:ext cx="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7" name="Line 275"/>
            <p:cNvSpPr>
              <a:spLocks noChangeShapeType="1"/>
            </p:cNvSpPr>
            <p:nvPr/>
          </p:nvSpPr>
          <p:spPr bwMode="auto">
            <a:xfrm>
              <a:off x="1112" y="966"/>
              <a:ext cx="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8" name="Line 274"/>
            <p:cNvSpPr>
              <a:spLocks noChangeShapeType="1"/>
            </p:cNvSpPr>
            <p:nvPr/>
          </p:nvSpPr>
          <p:spPr bwMode="auto">
            <a:xfrm>
              <a:off x="1112" y="727"/>
              <a:ext cx="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9" name="Rectangle 273"/>
            <p:cNvSpPr>
              <a:spLocks noChangeArrowheads="1"/>
            </p:cNvSpPr>
            <p:nvPr/>
          </p:nvSpPr>
          <p:spPr bwMode="auto">
            <a:xfrm>
              <a:off x="1825" y="2190"/>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0" name="Rectangle 272"/>
            <p:cNvSpPr>
              <a:spLocks noChangeArrowheads="1"/>
            </p:cNvSpPr>
            <p:nvPr/>
          </p:nvSpPr>
          <p:spPr bwMode="auto">
            <a:xfrm>
              <a:off x="1521" y="1951"/>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1" name="Rectangle 271"/>
            <p:cNvSpPr>
              <a:spLocks noChangeArrowheads="1"/>
            </p:cNvSpPr>
            <p:nvPr/>
          </p:nvSpPr>
          <p:spPr bwMode="auto">
            <a:xfrm>
              <a:off x="1720" y="1712"/>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2" name="Rectangle 270"/>
            <p:cNvSpPr>
              <a:spLocks noChangeArrowheads="1"/>
            </p:cNvSpPr>
            <p:nvPr/>
          </p:nvSpPr>
          <p:spPr bwMode="auto">
            <a:xfrm>
              <a:off x="2340" y="1482"/>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3" name="Rectangle 269"/>
            <p:cNvSpPr>
              <a:spLocks noChangeArrowheads="1"/>
            </p:cNvSpPr>
            <p:nvPr/>
          </p:nvSpPr>
          <p:spPr bwMode="auto">
            <a:xfrm>
              <a:off x="2855" y="1243"/>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4" name="Rectangle 268"/>
            <p:cNvSpPr>
              <a:spLocks noChangeArrowheads="1"/>
            </p:cNvSpPr>
            <p:nvPr/>
          </p:nvSpPr>
          <p:spPr bwMode="auto">
            <a:xfrm>
              <a:off x="3686" y="1004"/>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5" name="Rectangle 267"/>
            <p:cNvSpPr>
              <a:spLocks noChangeArrowheads="1"/>
            </p:cNvSpPr>
            <p:nvPr/>
          </p:nvSpPr>
          <p:spPr bwMode="auto">
            <a:xfrm>
              <a:off x="3896" y="765"/>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6" name="Rectangle 266"/>
            <p:cNvSpPr>
              <a:spLocks noChangeArrowheads="1"/>
            </p:cNvSpPr>
            <p:nvPr/>
          </p:nvSpPr>
          <p:spPr bwMode="auto">
            <a:xfrm>
              <a:off x="1123" y="2496"/>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7" name="Rectangle 265"/>
            <p:cNvSpPr>
              <a:spLocks noChangeArrowheads="1"/>
            </p:cNvSpPr>
            <p:nvPr/>
          </p:nvSpPr>
          <p:spPr bwMode="auto">
            <a:xfrm>
              <a:off x="1638" y="2496"/>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8" name="Rectangle 264"/>
            <p:cNvSpPr>
              <a:spLocks noChangeArrowheads="1"/>
            </p:cNvSpPr>
            <p:nvPr/>
          </p:nvSpPr>
          <p:spPr bwMode="auto">
            <a:xfrm>
              <a:off x="2106"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9" name="Rectangle 263"/>
            <p:cNvSpPr>
              <a:spLocks noChangeArrowheads="1"/>
            </p:cNvSpPr>
            <p:nvPr/>
          </p:nvSpPr>
          <p:spPr bwMode="auto">
            <a:xfrm>
              <a:off x="2633"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0" name="Rectangle 262"/>
            <p:cNvSpPr>
              <a:spLocks noChangeArrowheads="1"/>
            </p:cNvSpPr>
            <p:nvPr/>
          </p:nvSpPr>
          <p:spPr bwMode="auto">
            <a:xfrm>
              <a:off x="3148"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1" name="Rectangle 261"/>
            <p:cNvSpPr>
              <a:spLocks noChangeArrowheads="1"/>
            </p:cNvSpPr>
            <p:nvPr/>
          </p:nvSpPr>
          <p:spPr bwMode="auto">
            <a:xfrm>
              <a:off x="3662"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2" name="Rectangle 260"/>
            <p:cNvSpPr>
              <a:spLocks noChangeArrowheads="1"/>
            </p:cNvSpPr>
            <p:nvPr/>
          </p:nvSpPr>
          <p:spPr bwMode="auto">
            <a:xfrm>
              <a:off x="4177"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3" name="Rectangle 259"/>
            <p:cNvSpPr>
              <a:spLocks noChangeArrowheads="1"/>
            </p:cNvSpPr>
            <p:nvPr/>
          </p:nvSpPr>
          <p:spPr bwMode="auto">
            <a:xfrm>
              <a:off x="398" y="2200"/>
              <a:ext cx="51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 1000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4" name="Rectangle 258"/>
            <p:cNvSpPr>
              <a:spLocks noChangeArrowheads="1"/>
            </p:cNvSpPr>
            <p:nvPr/>
          </p:nvSpPr>
          <p:spPr bwMode="auto">
            <a:xfrm>
              <a:off x="246" y="1961"/>
              <a:ext cx="64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-401-1000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5" name="Rectangle 257"/>
            <p:cNvSpPr>
              <a:spLocks noChangeArrowheads="1"/>
            </p:cNvSpPr>
            <p:nvPr/>
          </p:nvSpPr>
          <p:spPr bwMode="auto">
            <a:xfrm>
              <a:off x="491" y="1722"/>
              <a:ext cx="44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-1-400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6" name="Rectangle 256"/>
            <p:cNvSpPr>
              <a:spLocks noChangeArrowheads="1"/>
            </p:cNvSpPr>
            <p:nvPr/>
          </p:nvSpPr>
          <p:spPr bwMode="auto">
            <a:xfrm>
              <a:off x="766" y="1482"/>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7" name="Rectangle 255"/>
            <p:cNvSpPr>
              <a:spLocks noChangeArrowheads="1"/>
            </p:cNvSpPr>
            <p:nvPr/>
          </p:nvSpPr>
          <p:spPr bwMode="auto">
            <a:xfrm>
              <a:off x="445" y="1243"/>
              <a:ext cx="47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+1-400 p</a:t>
              </a:r>
              <a:endParaRPr kumimoji="0" lang="en-US" altLang="sv-SE" sz="1800" b="0" i="0" u="none" strike="noStrike" cap="none" normalizeH="0" baseline="0" dirty="0" smtClean="0">
                <a:ln>
                  <a:noFill/>
                </a:ln>
                <a:solidFill>
                  <a:schemeClr val="tx1"/>
                </a:solidFill>
                <a:effectLst/>
                <a:latin typeface="Arial" panose="020B0604020202020204" pitchFamily="34" charset="0"/>
              </a:endParaRPr>
            </a:p>
          </p:txBody>
        </p:sp>
        <p:sp>
          <p:nvSpPr>
            <p:cNvPr id="118" name="Rectangle 254"/>
            <p:cNvSpPr>
              <a:spLocks noChangeArrowheads="1"/>
            </p:cNvSpPr>
            <p:nvPr/>
          </p:nvSpPr>
          <p:spPr bwMode="auto">
            <a:xfrm>
              <a:off x="199" y="1004"/>
              <a:ext cx="67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+401-1000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9" name="Rectangle 253"/>
            <p:cNvSpPr>
              <a:spLocks noChangeArrowheads="1"/>
            </p:cNvSpPr>
            <p:nvPr/>
          </p:nvSpPr>
          <p:spPr bwMode="auto">
            <a:xfrm>
              <a:off x="398" y="765"/>
              <a:ext cx="50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 1000p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20" name="Rectangle 252"/>
            <p:cNvSpPr>
              <a:spLocks noChangeArrowheads="1"/>
            </p:cNvSpPr>
            <p:nvPr/>
          </p:nvSpPr>
          <p:spPr bwMode="auto">
            <a:xfrm>
              <a:off x="59" y="48"/>
              <a:ext cx="4411" cy="273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1" name="Rectangle 251"/>
            <p:cNvSpPr>
              <a:spLocks noChangeArrowheads="1"/>
            </p:cNvSpPr>
            <p:nvPr/>
          </p:nvSpPr>
          <p:spPr bwMode="auto">
            <a:xfrm>
              <a:off x="382" y="180"/>
              <a:ext cx="3758"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Antal patienter med ökade resp. minskade </a:t>
              </a:r>
              <a:endParaRPr kumimoji="0" lang="sv-SE" altLang="sv-S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8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motionspoäng vid återbesök efter 12 månader </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grpSp>
      <p:sp>
        <p:nvSpPr>
          <p:cNvPr id="122" name="Rektangel 121"/>
          <p:cNvSpPr/>
          <p:nvPr/>
        </p:nvSpPr>
        <p:spPr>
          <a:xfrm>
            <a:off x="467445" y="4351323"/>
            <a:ext cx="3497514" cy="1477328"/>
          </a:xfrm>
          <a:prstGeom prst="rect">
            <a:avLst/>
          </a:prstGeom>
        </p:spPr>
        <p:txBody>
          <a:bodyPr wrap="square">
            <a:spAutoFit/>
          </a:bodyPr>
          <a:lstStyle/>
          <a:p>
            <a:r>
              <a:rPr lang="sv-SE" dirty="0">
                <a:latin typeface="Times New Roman" panose="02020603050405020304" pitchFamily="18" charset="0"/>
                <a:ea typeface="Times New Roman" panose="02020603050405020304" pitchFamily="18" charset="0"/>
              </a:rPr>
              <a:t>Fler patienter har ökat sin fysiska aktivitet (63%) jfr med hur många patienter som minskat sin fysiska aktivitet (14%) efter 6 månader p&lt;0,001</a:t>
            </a:r>
            <a:endParaRPr lang="sv-SE" dirty="0"/>
          </a:p>
        </p:txBody>
      </p:sp>
      <p:sp>
        <p:nvSpPr>
          <p:cNvPr id="123" name="Rektangel 122"/>
          <p:cNvSpPr/>
          <p:nvPr/>
        </p:nvSpPr>
        <p:spPr>
          <a:xfrm>
            <a:off x="4589114" y="4236340"/>
            <a:ext cx="3433558" cy="1477328"/>
          </a:xfrm>
          <a:prstGeom prst="rect">
            <a:avLst/>
          </a:prstGeom>
        </p:spPr>
        <p:txBody>
          <a:bodyPr wrap="square">
            <a:spAutoFit/>
          </a:bodyPr>
          <a:lstStyle/>
          <a:p>
            <a:r>
              <a:rPr lang="sv-SE" dirty="0">
                <a:latin typeface="Times New Roman" panose="02020603050405020304" pitchFamily="18" charset="0"/>
                <a:ea typeface="Times New Roman" panose="02020603050405020304" pitchFamily="18" charset="0"/>
              </a:rPr>
              <a:t>Fler patienter har ökat sin fysiska aktivitet (73%) jfr med hur många patienter som minskat sin fysiska </a:t>
            </a:r>
            <a:r>
              <a:rPr lang="sv-SE" dirty="0" smtClean="0">
                <a:latin typeface="Times New Roman" panose="02020603050405020304" pitchFamily="18" charset="0"/>
                <a:ea typeface="Times New Roman" panose="02020603050405020304" pitchFamily="18" charset="0"/>
              </a:rPr>
              <a:t>aktivitet </a:t>
            </a:r>
            <a:r>
              <a:rPr lang="sv-SE" dirty="0">
                <a:latin typeface="Times New Roman" panose="02020603050405020304" pitchFamily="18" charset="0"/>
                <a:ea typeface="Times New Roman" panose="02020603050405020304" pitchFamily="18" charset="0"/>
              </a:rPr>
              <a:t>(15%) efter 12 månader (p&lt;0,001)</a:t>
            </a:r>
            <a:endParaRPr lang="sv-SE" dirty="0"/>
          </a:p>
        </p:txBody>
      </p:sp>
      <p:pic>
        <p:nvPicPr>
          <p:cNvPr id="126" name="Bildobjekt 125" descr="Resultat Ergebnis Entschuldigung - Kostenloses Bild au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41" y="904727"/>
            <a:ext cx="7450589" cy="965804"/>
          </a:xfrm>
          <a:prstGeom prst="rect">
            <a:avLst/>
          </a:prstGeom>
        </p:spPr>
      </p:pic>
    </p:spTree>
    <p:extLst>
      <p:ext uri="{BB962C8B-B14F-4D97-AF65-F5344CB8AC3E}">
        <p14:creationId xmlns:p14="http://schemas.microsoft.com/office/powerpoint/2010/main" val="4257441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F77AD4FA-DBFD-4353-A014-BD136871FB11}" type="datetime1">
              <a:rPr lang="sv-SE" smtClean="0"/>
              <a:t>2020-11-30</a:t>
            </a:fld>
            <a:endParaRPr lang="sv-SE"/>
          </a:p>
        </p:txBody>
      </p:sp>
      <p:sp>
        <p:nvSpPr>
          <p:cNvPr id="4" name="Platshållare för sidfot 3"/>
          <p:cNvSpPr>
            <a:spLocks noGrp="1"/>
          </p:cNvSpPr>
          <p:nvPr>
            <p:ph type="ftr" sz="quarter" idx="11"/>
          </p:nvPr>
        </p:nvSpPr>
        <p:spPr/>
        <p:txBody>
          <a:bodyPr/>
          <a:lstStyle/>
          <a:p>
            <a:r>
              <a:rPr lang="sv-SE" dirty="0"/>
              <a:t>Lisbeth Johansson Primärvårdens FoU enhet Futurum</a:t>
            </a:r>
          </a:p>
          <a:p>
            <a:endParaRPr lang="sv-SE" dirty="0"/>
          </a:p>
        </p:txBody>
      </p:sp>
      <p:sp>
        <p:nvSpPr>
          <p:cNvPr id="6" name="AutoShape 55"/>
          <p:cNvSpPr>
            <a:spLocks noChangeAspect="1" noChangeArrowheads="1"/>
          </p:cNvSpPr>
          <p:nvPr/>
        </p:nvSpPr>
        <p:spPr bwMode="auto">
          <a:xfrm>
            <a:off x="2592338" y="1101193"/>
            <a:ext cx="2886075"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 name="AutoShape 1"/>
          <p:cNvSpPr>
            <a:spLocks noChangeAspect="1" noChangeArrowheads="1"/>
          </p:cNvSpPr>
          <p:nvPr/>
        </p:nvSpPr>
        <p:spPr bwMode="auto">
          <a:xfrm>
            <a:off x="2592338" y="2901418"/>
            <a:ext cx="2886075"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nvGrpSpPr>
          <p:cNvPr id="63" name="Group 2"/>
          <p:cNvGrpSpPr>
            <a:grpSpLocks noChangeAspect="1"/>
          </p:cNvGrpSpPr>
          <p:nvPr/>
        </p:nvGrpSpPr>
        <p:grpSpPr bwMode="auto">
          <a:xfrm>
            <a:off x="4730016" y="2337807"/>
            <a:ext cx="2882900" cy="1797050"/>
            <a:chOff x="0" y="0"/>
            <a:chExt cx="4540" cy="2831"/>
          </a:xfrm>
        </p:grpSpPr>
        <p:sp>
          <p:nvSpPr>
            <p:cNvPr id="64" name="AutoShape 54"/>
            <p:cNvSpPr>
              <a:spLocks noChangeAspect="1" noChangeArrowheads="1" noTextEdit="1"/>
            </p:cNvSpPr>
            <p:nvPr/>
          </p:nvSpPr>
          <p:spPr bwMode="auto">
            <a:xfrm>
              <a:off x="0" y="0"/>
              <a:ext cx="4540" cy="28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Rectangle 53"/>
            <p:cNvSpPr>
              <a:spLocks noChangeArrowheads="1"/>
            </p:cNvSpPr>
            <p:nvPr/>
          </p:nvSpPr>
          <p:spPr bwMode="auto">
            <a:xfrm>
              <a:off x="59" y="48"/>
              <a:ext cx="4411" cy="2735"/>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66" name="Rectangle 52"/>
            <p:cNvSpPr>
              <a:spLocks noChangeArrowheads="1"/>
            </p:cNvSpPr>
            <p:nvPr/>
          </p:nvSpPr>
          <p:spPr bwMode="auto">
            <a:xfrm>
              <a:off x="889" y="526"/>
              <a:ext cx="3370" cy="186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Line 51"/>
            <p:cNvSpPr>
              <a:spLocks noChangeShapeType="1"/>
            </p:cNvSpPr>
            <p:nvPr/>
          </p:nvSpPr>
          <p:spPr bwMode="auto">
            <a:xfrm>
              <a:off x="1568"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50"/>
            <p:cNvSpPr>
              <a:spLocks noChangeShapeType="1"/>
            </p:cNvSpPr>
            <p:nvPr/>
          </p:nvSpPr>
          <p:spPr bwMode="auto">
            <a:xfrm>
              <a:off x="2235"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49"/>
            <p:cNvSpPr>
              <a:spLocks noChangeShapeType="1"/>
            </p:cNvSpPr>
            <p:nvPr/>
          </p:nvSpPr>
          <p:spPr bwMode="auto">
            <a:xfrm>
              <a:off x="2914"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48"/>
            <p:cNvSpPr>
              <a:spLocks noChangeShapeType="1"/>
            </p:cNvSpPr>
            <p:nvPr/>
          </p:nvSpPr>
          <p:spPr bwMode="auto">
            <a:xfrm>
              <a:off x="3581"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1" name="Line 47"/>
            <p:cNvSpPr>
              <a:spLocks noChangeShapeType="1"/>
            </p:cNvSpPr>
            <p:nvPr/>
          </p:nvSpPr>
          <p:spPr bwMode="auto">
            <a:xfrm>
              <a:off x="4259"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2" name="Rectangle 46"/>
            <p:cNvSpPr>
              <a:spLocks noChangeArrowheads="1"/>
            </p:cNvSpPr>
            <p:nvPr/>
          </p:nvSpPr>
          <p:spPr bwMode="auto">
            <a:xfrm>
              <a:off x="889" y="526"/>
              <a:ext cx="3370" cy="1865"/>
            </a:xfrm>
            <a:prstGeom prst="rect">
              <a:avLst/>
            </a:prstGeom>
            <a:noFill/>
            <a:ln w="762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3" name="Rectangle 45"/>
            <p:cNvSpPr>
              <a:spLocks noChangeArrowheads="1"/>
            </p:cNvSpPr>
            <p:nvPr/>
          </p:nvSpPr>
          <p:spPr bwMode="auto">
            <a:xfrm>
              <a:off x="889" y="1664"/>
              <a:ext cx="141" cy="115"/>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4" name="Rectangle 44"/>
            <p:cNvSpPr>
              <a:spLocks noChangeArrowheads="1"/>
            </p:cNvSpPr>
            <p:nvPr/>
          </p:nvSpPr>
          <p:spPr bwMode="auto">
            <a:xfrm>
              <a:off x="889" y="1406"/>
              <a:ext cx="2832" cy="105"/>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5" name="Rectangle 43"/>
            <p:cNvSpPr>
              <a:spLocks noChangeArrowheads="1"/>
            </p:cNvSpPr>
            <p:nvPr/>
          </p:nvSpPr>
          <p:spPr bwMode="auto">
            <a:xfrm>
              <a:off x="889" y="1138"/>
              <a:ext cx="679" cy="115"/>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6" name="Rectangle 42"/>
            <p:cNvSpPr>
              <a:spLocks noChangeArrowheads="1"/>
            </p:cNvSpPr>
            <p:nvPr/>
          </p:nvSpPr>
          <p:spPr bwMode="auto">
            <a:xfrm>
              <a:off x="889" y="870"/>
              <a:ext cx="1007" cy="115"/>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7" name="Rectangle 41"/>
            <p:cNvSpPr>
              <a:spLocks noChangeArrowheads="1"/>
            </p:cNvSpPr>
            <p:nvPr/>
          </p:nvSpPr>
          <p:spPr bwMode="auto">
            <a:xfrm>
              <a:off x="889" y="603"/>
              <a:ext cx="1486" cy="114"/>
            </a:xfrm>
            <a:prstGeom prst="rect">
              <a:avLst/>
            </a:prstGeom>
            <a:solidFill>
              <a:srgbClr val="0000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8" name="Line 40"/>
            <p:cNvSpPr>
              <a:spLocks noChangeShapeType="1"/>
            </p:cNvSpPr>
            <p:nvPr/>
          </p:nvSpPr>
          <p:spPr bwMode="auto">
            <a:xfrm>
              <a:off x="889" y="2391"/>
              <a:ext cx="33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9" name="Line 39"/>
            <p:cNvSpPr>
              <a:spLocks noChangeShapeType="1"/>
            </p:cNvSpPr>
            <p:nvPr/>
          </p:nvSpPr>
          <p:spPr bwMode="auto">
            <a:xfrm flipV="1">
              <a:off x="889"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0" name="Line 38"/>
            <p:cNvSpPr>
              <a:spLocks noChangeShapeType="1"/>
            </p:cNvSpPr>
            <p:nvPr/>
          </p:nvSpPr>
          <p:spPr bwMode="auto">
            <a:xfrm flipV="1">
              <a:off x="1568"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1" name="Line 37"/>
            <p:cNvSpPr>
              <a:spLocks noChangeShapeType="1"/>
            </p:cNvSpPr>
            <p:nvPr/>
          </p:nvSpPr>
          <p:spPr bwMode="auto">
            <a:xfrm flipV="1">
              <a:off x="2235"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2" name="Line 36"/>
            <p:cNvSpPr>
              <a:spLocks noChangeShapeType="1"/>
            </p:cNvSpPr>
            <p:nvPr/>
          </p:nvSpPr>
          <p:spPr bwMode="auto">
            <a:xfrm flipV="1">
              <a:off x="2914"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3" name="Line 35"/>
            <p:cNvSpPr>
              <a:spLocks noChangeShapeType="1"/>
            </p:cNvSpPr>
            <p:nvPr/>
          </p:nvSpPr>
          <p:spPr bwMode="auto">
            <a:xfrm flipV="1">
              <a:off x="3581"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4" name="Line 34"/>
            <p:cNvSpPr>
              <a:spLocks noChangeShapeType="1"/>
            </p:cNvSpPr>
            <p:nvPr/>
          </p:nvSpPr>
          <p:spPr bwMode="auto">
            <a:xfrm flipV="1">
              <a:off x="4259"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5" name="Line 33"/>
            <p:cNvSpPr>
              <a:spLocks noChangeShapeType="1"/>
            </p:cNvSpPr>
            <p:nvPr/>
          </p:nvSpPr>
          <p:spPr bwMode="auto">
            <a:xfrm>
              <a:off x="889"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6" name="Line 32"/>
            <p:cNvSpPr>
              <a:spLocks noChangeShapeType="1"/>
            </p:cNvSpPr>
            <p:nvPr/>
          </p:nvSpPr>
          <p:spPr bwMode="auto">
            <a:xfrm>
              <a:off x="842" y="2391"/>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7" name="Line 31"/>
            <p:cNvSpPr>
              <a:spLocks noChangeShapeType="1"/>
            </p:cNvSpPr>
            <p:nvPr/>
          </p:nvSpPr>
          <p:spPr bwMode="auto">
            <a:xfrm>
              <a:off x="842" y="2123"/>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8" name="Line 30"/>
            <p:cNvSpPr>
              <a:spLocks noChangeShapeType="1"/>
            </p:cNvSpPr>
            <p:nvPr/>
          </p:nvSpPr>
          <p:spPr bwMode="auto">
            <a:xfrm>
              <a:off x="842" y="1855"/>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9" name="Line 29"/>
            <p:cNvSpPr>
              <a:spLocks noChangeShapeType="1"/>
            </p:cNvSpPr>
            <p:nvPr/>
          </p:nvSpPr>
          <p:spPr bwMode="auto">
            <a:xfrm>
              <a:off x="842" y="1588"/>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0" name="Line 28"/>
            <p:cNvSpPr>
              <a:spLocks noChangeShapeType="1"/>
            </p:cNvSpPr>
            <p:nvPr/>
          </p:nvSpPr>
          <p:spPr bwMode="auto">
            <a:xfrm>
              <a:off x="842" y="1329"/>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1" name="Line 27"/>
            <p:cNvSpPr>
              <a:spLocks noChangeShapeType="1"/>
            </p:cNvSpPr>
            <p:nvPr/>
          </p:nvSpPr>
          <p:spPr bwMode="auto">
            <a:xfrm>
              <a:off x="842" y="1062"/>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2" name="Line 26"/>
            <p:cNvSpPr>
              <a:spLocks noChangeShapeType="1"/>
            </p:cNvSpPr>
            <p:nvPr/>
          </p:nvSpPr>
          <p:spPr bwMode="auto">
            <a:xfrm>
              <a:off x="842" y="794"/>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3" name="Line 25"/>
            <p:cNvSpPr>
              <a:spLocks noChangeShapeType="1"/>
            </p:cNvSpPr>
            <p:nvPr/>
          </p:nvSpPr>
          <p:spPr bwMode="auto">
            <a:xfrm>
              <a:off x="842" y="526"/>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4" name="Rectangle 24"/>
            <p:cNvSpPr>
              <a:spLocks noChangeArrowheads="1"/>
            </p:cNvSpPr>
            <p:nvPr/>
          </p:nvSpPr>
          <p:spPr bwMode="auto">
            <a:xfrm>
              <a:off x="624" y="154"/>
              <a:ext cx="3316"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Antal patienter med minskade resp. ökade </a:t>
              </a:r>
              <a:endParaRPr kumimoji="0" lang="sv-SE" altLang="sv-SE"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8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kostpoäng</a:t>
              </a:r>
              <a:r>
                <a:rPr kumimoji="0" lang="en-US" altLang="sv-SE" sz="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vid </a:t>
              </a:r>
              <a:r>
                <a:rPr kumimoji="0" lang="en-US" altLang="sv-SE" sz="8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återbesök</a:t>
              </a:r>
              <a:r>
                <a:rPr kumimoji="0" lang="en-US" altLang="sv-SE" sz="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sv-SE" sz="8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efter</a:t>
              </a:r>
              <a:r>
                <a:rPr kumimoji="0" lang="en-US" altLang="sv-SE" sz="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 </a:t>
              </a:r>
              <a:r>
                <a:rPr kumimoji="0" lang="en-US" altLang="sv-SE" sz="8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månader</a:t>
              </a:r>
              <a:endParaRPr kumimoji="0" lang="en-US" altLang="sv-SE" sz="1800" b="0" i="0" u="none" strike="noStrike" cap="none" normalizeH="0" baseline="0" dirty="0" smtClean="0">
                <a:ln>
                  <a:noFill/>
                </a:ln>
                <a:solidFill>
                  <a:schemeClr val="tx1"/>
                </a:solidFill>
                <a:effectLst/>
                <a:latin typeface="Arial" panose="020B0604020202020204" pitchFamily="34" charset="0"/>
              </a:endParaRPr>
            </a:p>
          </p:txBody>
        </p:sp>
        <p:sp>
          <p:nvSpPr>
            <p:cNvPr id="95" name="Rectangle 23"/>
            <p:cNvSpPr>
              <a:spLocks noChangeArrowheads="1"/>
            </p:cNvSpPr>
            <p:nvPr/>
          </p:nvSpPr>
          <p:spPr bwMode="auto">
            <a:xfrm>
              <a:off x="936" y="2181"/>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96" name="Rectangle 22"/>
            <p:cNvSpPr>
              <a:spLocks noChangeArrowheads="1"/>
            </p:cNvSpPr>
            <p:nvPr/>
          </p:nvSpPr>
          <p:spPr bwMode="auto">
            <a:xfrm>
              <a:off x="936" y="1913"/>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97" name="Rectangle 21"/>
            <p:cNvSpPr>
              <a:spLocks noChangeArrowheads="1"/>
            </p:cNvSpPr>
            <p:nvPr/>
          </p:nvSpPr>
          <p:spPr bwMode="auto">
            <a:xfrm>
              <a:off x="1076" y="1645"/>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98" name="Rectangle 20"/>
            <p:cNvSpPr>
              <a:spLocks noChangeArrowheads="1"/>
            </p:cNvSpPr>
            <p:nvPr/>
          </p:nvSpPr>
          <p:spPr bwMode="auto">
            <a:xfrm>
              <a:off x="3768" y="1377"/>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42</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99" name="Rectangle 19"/>
            <p:cNvSpPr>
              <a:spLocks noChangeArrowheads="1"/>
            </p:cNvSpPr>
            <p:nvPr/>
          </p:nvSpPr>
          <p:spPr bwMode="auto">
            <a:xfrm>
              <a:off x="1615" y="1119"/>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0" name="Rectangle 18"/>
            <p:cNvSpPr>
              <a:spLocks noChangeArrowheads="1"/>
            </p:cNvSpPr>
            <p:nvPr/>
          </p:nvSpPr>
          <p:spPr bwMode="auto">
            <a:xfrm>
              <a:off x="1942" y="851"/>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1" name="Rectangle 17"/>
            <p:cNvSpPr>
              <a:spLocks noChangeArrowheads="1"/>
            </p:cNvSpPr>
            <p:nvPr/>
          </p:nvSpPr>
          <p:spPr bwMode="auto">
            <a:xfrm>
              <a:off x="2422" y="583"/>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2" name="Rectangle 16"/>
            <p:cNvSpPr>
              <a:spLocks noChangeArrowheads="1"/>
            </p:cNvSpPr>
            <p:nvPr/>
          </p:nvSpPr>
          <p:spPr bwMode="auto">
            <a:xfrm>
              <a:off x="854" y="2496"/>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3" name="Rectangle 15"/>
            <p:cNvSpPr>
              <a:spLocks noChangeArrowheads="1"/>
            </p:cNvSpPr>
            <p:nvPr/>
          </p:nvSpPr>
          <p:spPr bwMode="auto">
            <a:xfrm>
              <a:off x="1486"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4" name="Rectangle 14"/>
            <p:cNvSpPr>
              <a:spLocks noChangeArrowheads="1"/>
            </p:cNvSpPr>
            <p:nvPr/>
          </p:nvSpPr>
          <p:spPr bwMode="auto">
            <a:xfrm>
              <a:off x="2153"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5" name="Rectangle 13"/>
            <p:cNvSpPr>
              <a:spLocks noChangeArrowheads="1"/>
            </p:cNvSpPr>
            <p:nvPr/>
          </p:nvSpPr>
          <p:spPr bwMode="auto">
            <a:xfrm>
              <a:off x="2832"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6" name="Rectangle 12"/>
            <p:cNvSpPr>
              <a:spLocks noChangeArrowheads="1"/>
            </p:cNvSpPr>
            <p:nvPr/>
          </p:nvSpPr>
          <p:spPr bwMode="auto">
            <a:xfrm>
              <a:off x="3499"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7" name="Rectangle 11"/>
            <p:cNvSpPr>
              <a:spLocks noChangeArrowheads="1"/>
            </p:cNvSpPr>
            <p:nvPr/>
          </p:nvSpPr>
          <p:spPr bwMode="auto">
            <a:xfrm>
              <a:off x="4177"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8" name="Rectangle 10"/>
            <p:cNvSpPr>
              <a:spLocks noChangeArrowheads="1"/>
            </p:cNvSpPr>
            <p:nvPr/>
          </p:nvSpPr>
          <p:spPr bwMode="auto">
            <a:xfrm>
              <a:off x="279" y="2181"/>
              <a:ext cx="44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+4-&gt; 4 p</a:t>
              </a:r>
              <a:endParaRPr kumimoji="0" lang="en-US" altLang="sv-SE" sz="1800" b="0" i="0" u="none" strike="noStrike" cap="none" normalizeH="0" baseline="0" dirty="0" smtClean="0">
                <a:ln>
                  <a:noFill/>
                </a:ln>
                <a:solidFill>
                  <a:schemeClr val="tx1"/>
                </a:solidFill>
                <a:effectLst/>
                <a:latin typeface="Arial" panose="020B0604020202020204" pitchFamily="34" charset="0"/>
              </a:endParaRPr>
            </a:p>
          </p:txBody>
        </p:sp>
        <p:sp>
          <p:nvSpPr>
            <p:cNvPr id="109" name="Rectangle 9"/>
            <p:cNvSpPr>
              <a:spLocks noChangeArrowheads="1"/>
            </p:cNvSpPr>
            <p:nvPr/>
          </p:nvSpPr>
          <p:spPr bwMode="auto">
            <a:xfrm>
              <a:off x="379" y="1913"/>
              <a:ext cx="34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+2-3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0" name="Rectangle 8"/>
            <p:cNvSpPr>
              <a:spLocks noChangeArrowheads="1"/>
            </p:cNvSpPr>
            <p:nvPr/>
          </p:nvSpPr>
          <p:spPr bwMode="auto">
            <a:xfrm>
              <a:off x="484" y="1645"/>
              <a:ext cx="23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1" name="Rectangle 7"/>
            <p:cNvSpPr>
              <a:spLocks noChangeArrowheads="1"/>
            </p:cNvSpPr>
            <p:nvPr/>
          </p:nvSpPr>
          <p:spPr bwMode="auto">
            <a:xfrm>
              <a:off x="546" y="1377"/>
              <a:ext cx="1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2" name="Rectangle 6"/>
            <p:cNvSpPr>
              <a:spLocks noChangeArrowheads="1"/>
            </p:cNvSpPr>
            <p:nvPr/>
          </p:nvSpPr>
          <p:spPr bwMode="auto">
            <a:xfrm>
              <a:off x="538" y="1119"/>
              <a:ext cx="17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3" name="Rectangle 5"/>
            <p:cNvSpPr>
              <a:spLocks noChangeArrowheads="1"/>
            </p:cNvSpPr>
            <p:nvPr/>
          </p:nvSpPr>
          <p:spPr bwMode="auto">
            <a:xfrm>
              <a:off x="386" y="851"/>
              <a:ext cx="31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-2-3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4" name="Rectangle 4"/>
            <p:cNvSpPr>
              <a:spLocks noChangeArrowheads="1"/>
            </p:cNvSpPr>
            <p:nvPr/>
          </p:nvSpPr>
          <p:spPr bwMode="auto">
            <a:xfrm>
              <a:off x="278" y="583"/>
              <a:ext cx="41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-4-&gt; 4 p</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5" name="Rectangle 3"/>
            <p:cNvSpPr>
              <a:spLocks noChangeArrowheads="1"/>
            </p:cNvSpPr>
            <p:nvPr/>
          </p:nvSpPr>
          <p:spPr bwMode="auto">
            <a:xfrm>
              <a:off x="59" y="48"/>
              <a:ext cx="4411" cy="273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16" name="Rectangle 111"/>
          <p:cNvSpPr>
            <a:spLocks noChangeArrowheads="1"/>
          </p:cNvSpPr>
          <p:nvPr/>
        </p:nvSpPr>
        <p:spPr bwMode="auto">
          <a:xfrm>
            <a:off x="2592338" y="64399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17" name="Rektangel 116"/>
          <p:cNvSpPr/>
          <p:nvPr/>
        </p:nvSpPr>
        <p:spPr>
          <a:xfrm>
            <a:off x="4540181" y="4367084"/>
            <a:ext cx="3453239" cy="1477328"/>
          </a:xfrm>
          <a:prstGeom prst="rect">
            <a:avLst/>
          </a:prstGeom>
        </p:spPr>
        <p:txBody>
          <a:bodyPr wrap="square">
            <a:spAutoFit/>
          </a:bodyPr>
          <a:lstStyle/>
          <a:p>
            <a:r>
              <a:rPr lang="sv-SE" dirty="0"/>
              <a:t>Fler patienter har förbättrat sina kostpoäng (52%) jfr med hur många patienter som försämrat sina kostpoäng (2%) efter 12 månader (p&lt;0,001)</a:t>
            </a:r>
            <a:endParaRPr lang="sv-SE" dirty="0"/>
          </a:p>
        </p:txBody>
      </p:sp>
      <p:sp>
        <p:nvSpPr>
          <p:cNvPr id="118" name="Rektangel 117"/>
          <p:cNvSpPr/>
          <p:nvPr/>
        </p:nvSpPr>
        <p:spPr>
          <a:xfrm>
            <a:off x="440346" y="4388698"/>
            <a:ext cx="3441139" cy="1477328"/>
          </a:xfrm>
          <a:prstGeom prst="rect">
            <a:avLst/>
          </a:prstGeom>
        </p:spPr>
        <p:txBody>
          <a:bodyPr wrap="square">
            <a:spAutoFit/>
          </a:bodyPr>
          <a:lstStyle/>
          <a:p>
            <a:r>
              <a:rPr lang="sv-SE" dirty="0" smtClean="0">
                <a:latin typeface="Times New Roman" panose="02020603050405020304" pitchFamily="18" charset="0"/>
                <a:ea typeface="Times New Roman" panose="02020603050405020304" pitchFamily="18" charset="0"/>
              </a:rPr>
              <a:t>Fler </a:t>
            </a:r>
            <a:r>
              <a:rPr lang="sv-SE" dirty="0">
                <a:latin typeface="Times New Roman" panose="02020603050405020304" pitchFamily="18" charset="0"/>
                <a:ea typeface="Times New Roman" panose="02020603050405020304" pitchFamily="18" charset="0"/>
              </a:rPr>
              <a:t>patienter har förbättrat sina kostpoäng (52%) jfr med hur många patienter som försämrat sina kostpoäng (0%) efter 6 månader p&lt;0,001</a:t>
            </a:r>
            <a:endParaRPr lang="sv-SE" dirty="0"/>
          </a:p>
        </p:txBody>
      </p:sp>
      <p:pic>
        <p:nvPicPr>
          <p:cNvPr id="120" name="Bildobjekt 119" descr="Resultat Ergebnis Entschuldigung - Kostenloses Bild au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41" y="904727"/>
            <a:ext cx="7423479" cy="965804"/>
          </a:xfrm>
          <a:prstGeom prst="rect">
            <a:avLst/>
          </a:prstGeom>
        </p:spPr>
      </p:pic>
      <p:grpSp>
        <p:nvGrpSpPr>
          <p:cNvPr id="121" name="Group 56"/>
          <p:cNvGrpSpPr/>
          <p:nvPr/>
        </p:nvGrpSpPr>
        <p:grpSpPr bwMode="auto">
          <a:xfrm>
            <a:off x="643791" y="2360976"/>
            <a:ext cx="2882900" cy="1797050"/>
            <a:chOff x="0" y="0"/>
            <a:chExt cx="4540" cy="2831"/>
          </a:xfrm>
        </p:grpSpPr>
        <p:sp>
          <p:nvSpPr>
            <p:cNvPr id="122" name="AutoShape 110"/>
            <p:cNvSpPr>
              <a:spLocks noChangeAspect="1" noChangeArrowheads="1" noTextEdit="1"/>
            </p:cNvSpPr>
            <p:nvPr/>
          </p:nvSpPr>
          <p:spPr bwMode="auto">
            <a:xfrm>
              <a:off x="0" y="0"/>
              <a:ext cx="4540" cy="28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3" name="Rectangle 109"/>
            <p:cNvSpPr>
              <a:spLocks noChangeArrowheads="1"/>
            </p:cNvSpPr>
            <p:nvPr/>
          </p:nvSpPr>
          <p:spPr bwMode="auto">
            <a:xfrm>
              <a:off x="46" y="48"/>
              <a:ext cx="4438" cy="2735"/>
            </a:xfrm>
            <a:prstGeom prst="rect">
              <a:avLst/>
            </a:prstGeom>
            <a:solidFill>
              <a:srgbClr val="FFFF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124" name="Rectangle 108"/>
            <p:cNvSpPr>
              <a:spLocks noChangeArrowheads="1"/>
            </p:cNvSpPr>
            <p:nvPr/>
          </p:nvSpPr>
          <p:spPr bwMode="auto">
            <a:xfrm>
              <a:off x="703" y="526"/>
              <a:ext cx="3615" cy="186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5" name="Line 107"/>
            <p:cNvSpPr>
              <a:spLocks noChangeShapeType="1"/>
            </p:cNvSpPr>
            <p:nvPr/>
          </p:nvSpPr>
          <p:spPr bwMode="auto">
            <a:xfrm>
              <a:off x="1304"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6" name="Line 106"/>
            <p:cNvSpPr>
              <a:spLocks noChangeShapeType="1"/>
            </p:cNvSpPr>
            <p:nvPr/>
          </p:nvSpPr>
          <p:spPr bwMode="auto">
            <a:xfrm>
              <a:off x="1905"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7" name="Line 105"/>
            <p:cNvSpPr>
              <a:spLocks noChangeShapeType="1"/>
            </p:cNvSpPr>
            <p:nvPr/>
          </p:nvSpPr>
          <p:spPr bwMode="auto">
            <a:xfrm>
              <a:off x="2506"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8" name="Line 104"/>
            <p:cNvSpPr>
              <a:spLocks noChangeShapeType="1"/>
            </p:cNvSpPr>
            <p:nvPr/>
          </p:nvSpPr>
          <p:spPr bwMode="auto">
            <a:xfrm>
              <a:off x="3116"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9" name="Line 103"/>
            <p:cNvSpPr>
              <a:spLocks noChangeShapeType="1"/>
            </p:cNvSpPr>
            <p:nvPr/>
          </p:nvSpPr>
          <p:spPr bwMode="auto">
            <a:xfrm>
              <a:off x="3717"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0" name="Line 102"/>
            <p:cNvSpPr>
              <a:spLocks noChangeShapeType="1"/>
            </p:cNvSpPr>
            <p:nvPr/>
          </p:nvSpPr>
          <p:spPr bwMode="auto">
            <a:xfrm>
              <a:off x="4318"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1" name="Rectangle 101"/>
            <p:cNvSpPr>
              <a:spLocks noChangeArrowheads="1"/>
            </p:cNvSpPr>
            <p:nvPr/>
          </p:nvSpPr>
          <p:spPr bwMode="auto">
            <a:xfrm>
              <a:off x="703" y="526"/>
              <a:ext cx="3615" cy="1865"/>
            </a:xfrm>
            <a:prstGeom prst="rect">
              <a:avLst/>
            </a:prstGeom>
            <a:noFill/>
            <a:ln w="571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2" name="Rectangle 100"/>
            <p:cNvSpPr>
              <a:spLocks noChangeArrowheads="1"/>
            </p:cNvSpPr>
            <p:nvPr/>
          </p:nvSpPr>
          <p:spPr bwMode="auto">
            <a:xfrm>
              <a:off x="703" y="1406"/>
              <a:ext cx="3310" cy="105"/>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133" name="Rectangle 99"/>
            <p:cNvSpPr>
              <a:spLocks noChangeArrowheads="1"/>
            </p:cNvSpPr>
            <p:nvPr/>
          </p:nvSpPr>
          <p:spPr bwMode="auto">
            <a:xfrm>
              <a:off x="703" y="1138"/>
              <a:ext cx="961" cy="115"/>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134" name="Rectangle 98"/>
            <p:cNvSpPr>
              <a:spLocks noChangeArrowheads="1"/>
            </p:cNvSpPr>
            <p:nvPr/>
          </p:nvSpPr>
          <p:spPr bwMode="auto">
            <a:xfrm>
              <a:off x="703" y="870"/>
              <a:ext cx="1146" cy="115"/>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135" name="Rectangle 97"/>
            <p:cNvSpPr>
              <a:spLocks noChangeArrowheads="1"/>
            </p:cNvSpPr>
            <p:nvPr/>
          </p:nvSpPr>
          <p:spPr bwMode="auto">
            <a:xfrm>
              <a:off x="703" y="603"/>
              <a:ext cx="1442" cy="114"/>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136" name="Line 96"/>
            <p:cNvSpPr>
              <a:spLocks noChangeShapeType="1"/>
            </p:cNvSpPr>
            <p:nvPr/>
          </p:nvSpPr>
          <p:spPr bwMode="auto">
            <a:xfrm>
              <a:off x="703" y="2391"/>
              <a:ext cx="36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7" name="Line 95"/>
            <p:cNvSpPr>
              <a:spLocks noChangeShapeType="1"/>
            </p:cNvSpPr>
            <p:nvPr/>
          </p:nvSpPr>
          <p:spPr bwMode="auto">
            <a:xfrm flipV="1">
              <a:off x="703"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8" name="Line 94"/>
            <p:cNvSpPr>
              <a:spLocks noChangeShapeType="1"/>
            </p:cNvSpPr>
            <p:nvPr/>
          </p:nvSpPr>
          <p:spPr bwMode="auto">
            <a:xfrm flipV="1">
              <a:off x="1304"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9" name="Line 93"/>
            <p:cNvSpPr>
              <a:spLocks noChangeShapeType="1"/>
            </p:cNvSpPr>
            <p:nvPr/>
          </p:nvSpPr>
          <p:spPr bwMode="auto">
            <a:xfrm flipV="1">
              <a:off x="1905"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0" name="Line 92"/>
            <p:cNvSpPr>
              <a:spLocks noChangeShapeType="1"/>
            </p:cNvSpPr>
            <p:nvPr/>
          </p:nvSpPr>
          <p:spPr bwMode="auto">
            <a:xfrm flipV="1">
              <a:off x="2506"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1" name="Line 91"/>
            <p:cNvSpPr>
              <a:spLocks noChangeShapeType="1"/>
            </p:cNvSpPr>
            <p:nvPr/>
          </p:nvSpPr>
          <p:spPr bwMode="auto">
            <a:xfrm flipV="1">
              <a:off x="3116"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2" name="Line 90"/>
            <p:cNvSpPr>
              <a:spLocks noChangeShapeType="1"/>
            </p:cNvSpPr>
            <p:nvPr/>
          </p:nvSpPr>
          <p:spPr bwMode="auto">
            <a:xfrm flipV="1">
              <a:off x="3717"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3" name="Line 89"/>
            <p:cNvSpPr>
              <a:spLocks noChangeShapeType="1"/>
            </p:cNvSpPr>
            <p:nvPr/>
          </p:nvSpPr>
          <p:spPr bwMode="auto">
            <a:xfrm flipV="1">
              <a:off x="4318" y="2391"/>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4" name="Line 88"/>
            <p:cNvSpPr>
              <a:spLocks noChangeShapeType="1"/>
            </p:cNvSpPr>
            <p:nvPr/>
          </p:nvSpPr>
          <p:spPr bwMode="auto">
            <a:xfrm>
              <a:off x="703" y="526"/>
              <a:ext cx="1" cy="18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5" name="Line 87"/>
            <p:cNvSpPr>
              <a:spLocks noChangeShapeType="1"/>
            </p:cNvSpPr>
            <p:nvPr/>
          </p:nvSpPr>
          <p:spPr bwMode="auto">
            <a:xfrm>
              <a:off x="666" y="2391"/>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6" name="Line 86"/>
            <p:cNvSpPr>
              <a:spLocks noChangeShapeType="1"/>
            </p:cNvSpPr>
            <p:nvPr/>
          </p:nvSpPr>
          <p:spPr bwMode="auto">
            <a:xfrm>
              <a:off x="666" y="2123"/>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7" name="Line 85"/>
            <p:cNvSpPr>
              <a:spLocks noChangeShapeType="1"/>
            </p:cNvSpPr>
            <p:nvPr/>
          </p:nvSpPr>
          <p:spPr bwMode="auto">
            <a:xfrm>
              <a:off x="666" y="1855"/>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8" name="Line 84"/>
            <p:cNvSpPr>
              <a:spLocks noChangeShapeType="1"/>
            </p:cNvSpPr>
            <p:nvPr/>
          </p:nvSpPr>
          <p:spPr bwMode="auto">
            <a:xfrm>
              <a:off x="666" y="1588"/>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9" name="Line 83"/>
            <p:cNvSpPr>
              <a:spLocks noChangeShapeType="1"/>
            </p:cNvSpPr>
            <p:nvPr/>
          </p:nvSpPr>
          <p:spPr bwMode="auto">
            <a:xfrm>
              <a:off x="666" y="1329"/>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0" name="Line 82"/>
            <p:cNvSpPr>
              <a:spLocks noChangeShapeType="1"/>
            </p:cNvSpPr>
            <p:nvPr/>
          </p:nvSpPr>
          <p:spPr bwMode="auto">
            <a:xfrm>
              <a:off x="666" y="1062"/>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1" name="Line 81"/>
            <p:cNvSpPr>
              <a:spLocks noChangeShapeType="1"/>
            </p:cNvSpPr>
            <p:nvPr/>
          </p:nvSpPr>
          <p:spPr bwMode="auto">
            <a:xfrm>
              <a:off x="666" y="794"/>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2" name="Line 80"/>
            <p:cNvSpPr>
              <a:spLocks noChangeShapeType="1"/>
            </p:cNvSpPr>
            <p:nvPr/>
          </p:nvSpPr>
          <p:spPr bwMode="auto">
            <a:xfrm>
              <a:off x="666" y="526"/>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3" name="Rectangle 79"/>
            <p:cNvSpPr>
              <a:spLocks noChangeArrowheads="1"/>
            </p:cNvSpPr>
            <p:nvPr/>
          </p:nvSpPr>
          <p:spPr bwMode="auto">
            <a:xfrm>
              <a:off x="360" y="153"/>
              <a:ext cx="32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sv-SE" sz="800" b="1" kern="1200">
                  <a:solidFill>
                    <a:srgbClr val="000000"/>
                  </a:solidFill>
                  <a:effectLst/>
                  <a:latin typeface="Arial" panose="020B0604020202020204" pitchFamily="34" charset="0"/>
                  <a:ea typeface="Times New Roman" panose="02020603050405020304" pitchFamily="18" charset="0"/>
                </a:rPr>
                <a:t>Antal patienter med minskade resp. ökade </a:t>
              </a:r>
              <a:endParaRPr lang="sv-SE" sz="1200">
                <a:effectLst/>
                <a:latin typeface="Times New Roman" panose="02020603050405020304" pitchFamily="18" charset="0"/>
                <a:ea typeface="Times New Roman" panose="02020603050405020304" pitchFamily="18" charset="0"/>
              </a:endParaRPr>
            </a:p>
            <a:p>
              <a:pPr eaLnBrk="0" fontAlgn="base" hangingPunct="0">
                <a:spcAft>
                  <a:spcPts val="0"/>
                </a:spcAft>
              </a:pPr>
              <a:r>
                <a:rPr lang="en-US" sz="800" b="1" kern="1200">
                  <a:solidFill>
                    <a:srgbClr val="000000"/>
                  </a:solidFill>
                  <a:effectLst/>
                  <a:latin typeface="Arial" panose="020B0604020202020204" pitchFamily="34" charset="0"/>
                  <a:ea typeface="Times New Roman" panose="02020603050405020304" pitchFamily="18" charset="0"/>
                </a:rPr>
                <a:t>kostpoäng vid återbesök efter 6 månader</a:t>
              </a:r>
              <a:endParaRPr lang="sv-SE" sz="1200">
                <a:effectLst/>
                <a:latin typeface="Times New Roman" panose="02020603050405020304" pitchFamily="18" charset="0"/>
                <a:ea typeface="Times New Roman" panose="02020603050405020304" pitchFamily="18" charset="0"/>
              </a:endParaRPr>
            </a:p>
          </p:txBody>
        </p:sp>
        <p:sp>
          <p:nvSpPr>
            <p:cNvPr id="154" name="Rectangle 78"/>
            <p:cNvSpPr>
              <a:spLocks noChangeArrowheads="1"/>
            </p:cNvSpPr>
            <p:nvPr/>
          </p:nvSpPr>
          <p:spPr bwMode="auto">
            <a:xfrm>
              <a:off x="740" y="2181"/>
              <a:ext cx="6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0</a:t>
              </a:r>
              <a:endParaRPr lang="sv-SE" sz="1200">
                <a:effectLst/>
                <a:latin typeface="Times New Roman" panose="02020603050405020304" pitchFamily="18" charset="0"/>
                <a:ea typeface="Times New Roman" panose="02020603050405020304" pitchFamily="18" charset="0"/>
              </a:endParaRPr>
            </a:p>
          </p:txBody>
        </p:sp>
        <p:sp>
          <p:nvSpPr>
            <p:cNvPr id="155" name="Rectangle 77"/>
            <p:cNvSpPr>
              <a:spLocks noChangeArrowheads="1"/>
            </p:cNvSpPr>
            <p:nvPr/>
          </p:nvSpPr>
          <p:spPr bwMode="auto">
            <a:xfrm>
              <a:off x="740" y="1913"/>
              <a:ext cx="6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0</a:t>
              </a:r>
              <a:endParaRPr lang="sv-SE" sz="1200">
                <a:effectLst/>
                <a:latin typeface="Times New Roman" panose="02020603050405020304" pitchFamily="18" charset="0"/>
                <a:ea typeface="Times New Roman" panose="02020603050405020304" pitchFamily="18" charset="0"/>
              </a:endParaRPr>
            </a:p>
          </p:txBody>
        </p:sp>
        <p:sp>
          <p:nvSpPr>
            <p:cNvPr id="156" name="Rectangle 76"/>
            <p:cNvSpPr>
              <a:spLocks noChangeArrowheads="1"/>
            </p:cNvSpPr>
            <p:nvPr/>
          </p:nvSpPr>
          <p:spPr bwMode="auto">
            <a:xfrm>
              <a:off x="740" y="1645"/>
              <a:ext cx="6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0</a:t>
              </a:r>
              <a:endParaRPr lang="sv-SE" sz="1200">
                <a:effectLst/>
                <a:latin typeface="Times New Roman" panose="02020603050405020304" pitchFamily="18" charset="0"/>
                <a:ea typeface="Times New Roman" panose="02020603050405020304" pitchFamily="18" charset="0"/>
              </a:endParaRPr>
            </a:p>
          </p:txBody>
        </p:sp>
        <p:sp>
          <p:nvSpPr>
            <p:cNvPr id="157" name="Rectangle 75"/>
            <p:cNvSpPr>
              <a:spLocks noChangeArrowheads="1"/>
            </p:cNvSpPr>
            <p:nvPr/>
          </p:nvSpPr>
          <p:spPr bwMode="auto">
            <a:xfrm>
              <a:off x="4050" y="1377"/>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55</a:t>
              </a:r>
              <a:endParaRPr lang="sv-SE" sz="1200">
                <a:effectLst/>
                <a:latin typeface="Times New Roman" panose="02020603050405020304" pitchFamily="18" charset="0"/>
                <a:ea typeface="Times New Roman" panose="02020603050405020304" pitchFamily="18" charset="0"/>
              </a:endParaRPr>
            </a:p>
          </p:txBody>
        </p:sp>
        <p:sp>
          <p:nvSpPr>
            <p:cNvPr id="158" name="Rectangle 74"/>
            <p:cNvSpPr>
              <a:spLocks noChangeArrowheads="1"/>
            </p:cNvSpPr>
            <p:nvPr/>
          </p:nvSpPr>
          <p:spPr bwMode="auto">
            <a:xfrm>
              <a:off x="1701" y="1119"/>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16</a:t>
              </a:r>
              <a:endParaRPr lang="sv-SE" sz="1200">
                <a:effectLst/>
                <a:latin typeface="Times New Roman" panose="02020603050405020304" pitchFamily="18" charset="0"/>
                <a:ea typeface="Times New Roman" panose="02020603050405020304" pitchFamily="18" charset="0"/>
              </a:endParaRPr>
            </a:p>
          </p:txBody>
        </p:sp>
        <p:sp>
          <p:nvSpPr>
            <p:cNvPr id="159" name="Rectangle 73"/>
            <p:cNvSpPr>
              <a:spLocks noChangeArrowheads="1"/>
            </p:cNvSpPr>
            <p:nvPr/>
          </p:nvSpPr>
          <p:spPr bwMode="auto">
            <a:xfrm>
              <a:off x="1886" y="851"/>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19</a:t>
              </a:r>
              <a:endParaRPr lang="sv-SE" sz="1200">
                <a:effectLst/>
                <a:latin typeface="Times New Roman" panose="02020603050405020304" pitchFamily="18" charset="0"/>
                <a:ea typeface="Times New Roman" panose="02020603050405020304" pitchFamily="18" charset="0"/>
              </a:endParaRPr>
            </a:p>
          </p:txBody>
        </p:sp>
        <p:sp>
          <p:nvSpPr>
            <p:cNvPr id="160" name="Rectangle 72"/>
            <p:cNvSpPr>
              <a:spLocks noChangeArrowheads="1"/>
            </p:cNvSpPr>
            <p:nvPr/>
          </p:nvSpPr>
          <p:spPr bwMode="auto">
            <a:xfrm>
              <a:off x="2182" y="583"/>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24</a:t>
              </a:r>
              <a:endParaRPr lang="sv-SE" sz="1200">
                <a:effectLst/>
                <a:latin typeface="Times New Roman" panose="02020603050405020304" pitchFamily="18" charset="0"/>
                <a:ea typeface="Times New Roman" panose="02020603050405020304" pitchFamily="18" charset="0"/>
              </a:endParaRPr>
            </a:p>
          </p:txBody>
        </p:sp>
        <p:sp>
          <p:nvSpPr>
            <p:cNvPr id="161" name="Rectangle 71"/>
            <p:cNvSpPr>
              <a:spLocks noChangeArrowheads="1"/>
            </p:cNvSpPr>
            <p:nvPr/>
          </p:nvSpPr>
          <p:spPr bwMode="auto">
            <a:xfrm>
              <a:off x="675" y="2496"/>
              <a:ext cx="6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0</a:t>
              </a:r>
              <a:endParaRPr lang="sv-SE" sz="1200">
                <a:effectLst/>
                <a:latin typeface="Times New Roman" panose="02020603050405020304" pitchFamily="18" charset="0"/>
                <a:ea typeface="Times New Roman" panose="02020603050405020304" pitchFamily="18" charset="0"/>
              </a:endParaRPr>
            </a:p>
          </p:txBody>
        </p:sp>
        <p:sp>
          <p:nvSpPr>
            <p:cNvPr id="162" name="Rectangle 70"/>
            <p:cNvSpPr>
              <a:spLocks noChangeArrowheads="1"/>
            </p:cNvSpPr>
            <p:nvPr/>
          </p:nvSpPr>
          <p:spPr bwMode="auto">
            <a:xfrm>
              <a:off x="1239" y="2496"/>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10</a:t>
              </a:r>
              <a:endParaRPr lang="sv-SE" sz="1200">
                <a:effectLst/>
                <a:latin typeface="Times New Roman" panose="02020603050405020304" pitchFamily="18" charset="0"/>
                <a:ea typeface="Times New Roman" panose="02020603050405020304" pitchFamily="18" charset="0"/>
              </a:endParaRPr>
            </a:p>
          </p:txBody>
        </p:sp>
        <p:sp>
          <p:nvSpPr>
            <p:cNvPr id="163" name="Rectangle 69"/>
            <p:cNvSpPr>
              <a:spLocks noChangeArrowheads="1"/>
            </p:cNvSpPr>
            <p:nvPr/>
          </p:nvSpPr>
          <p:spPr bwMode="auto">
            <a:xfrm>
              <a:off x="1840" y="2496"/>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20</a:t>
              </a:r>
              <a:endParaRPr lang="sv-SE" sz="1200">
                <a:effectLst/>
                <a:latin typeface="Times New Roman" panose="02020603050405020304" pitchFamily="18" charset="0"/>
                <a:ea typeface="Times New Roman" panose="02020603050405020304" pitchFamily="18" charset="0"/>
              </a:endParaRPr>
            </a:p>
          </p:txBody>
        </p:sp>
        <p:sp>
          <p:nvSpPr>
            <p:cNvPr id="164" name="Rectangle 68"/>
            <p:cNvSpPr>
              <a:spLocks noChangeArrowheads="1"/>
            </p:cNvSpPr>
            <p:nvPr/>
          </p:nvSpPr>
          <p:spPr bwMode="auto">
            <a:xfrm>
              <a:off x="2441" y="2496"/>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30</a:t>
              </a:r>
              <a:endParaRPr lang="sv-SE" sz="1200">
                <a:effectLst/>
                <a:latin typeface="Times New Roman" panose="02020603050405020304" pitchFamily="18" charset="0"/>
                <a:ea typeface="Times New Roman" panose="02020603050405020304" pitchFamily="18" charset="0"/>
              </a:endParaRPr>
            </a:p>
          </p:txBody>
        </p:sp>
        <p:sp>
          <p:nvSpPr>
            <p:cNvPr id="165" name="Rectangle 67"/>
            <p:cNvSpPr>
              <a:spLocks noChangeArrowheads="1"/>
            </p:cNvSpPr>
            <p:nvPr/>
          </p:nvSpPr>
          <p:spPr bwMode="auto">
            <a:xfrm>
              <a:off x="3051" y="2496"/>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40</a:t>
              </a:r>
              <a:endParaRPr lang="sv-SE" sz="1200">
                <a:effectLst/>
                <a:latin typeface="Times New Roman" panose="02020603050405020304" pitchFamily="18" charset="0"/>
                <a:ea typeface="Times New Roman" panose="02020603050405020304" pitchFamily="18" charset="0"/>
              </a:endParaRPr>
            </a:p>
          </p:txBody>
        </p:sp>
        <p:sp>
          <p:nvSpPr>
            <p:cNvPr id="166" name="Rectangle 66"/>
            <p:cNvSpPr>
              <a:spLocks noChangeArrowheads="1"/>
            </p:cNvSpPr>
            <p:nvPr/>
          </p:nvSpPr>
          <p:spPr bwMode="auto">
            <a:xfrm>
              <a:off x="3652" y="2496"/>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50</a:t>
              </a:r>
              <a:endParaRPr lang="sv-SE" sz="1200">
                <a:effectLst/>
                <a:latin typeface="Times New Roman" panose="02020603050405020304" pitchFamily="18" charset="0"/>
                <a:ea typeface="Times New Roman" panose="02020603050405020304" pitchFamily="18" charset="0"/>
              </a:endParaRPr>
            </a:p>
          </p:txBody>
        </p:sp>
        <p:sp>
          <p:nvSpPr>
            <p:cNvPr id="167" name="Rectangle 65"/>
            <p:cNvSpPr>
              <a:spLocks noChangeArrowheads="1"/>
            </p:cNvSpPr>
            <p:nvPr/>
          </p:nvSpPr>
          <p:spPr bwMode="auto">
            <a:xfrm>
              <a:off x="4253" y="2496"/>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60</a:t>
              </a:r>
              <a:endParaRPr lang="sv-SE" sz="1200">
                <a:effectLst/>
                <a:latin typeface="Times New Roman" panose="02020603050405020304" pitchFamily="18" charset="0"/>
                <a:ea typeface="Times New Roman" panose="02020603050405020304" pitchFamily="18" charset="0"/>
              </a:endParaRPr>
            </a:p>
          </p:txBody>
        </p:sp>
        <p:sp>
          <p:nvSpPr>
            <p:cNvPr id="168" name="Rectangle 64"/>
            <p:cNvSpPr>
              <a:spLocks noChangeArrowheads="1"/>
            </p:cNvSpPr>
            <p:nvPr/>
          </p:nvSpPr>
          <p:spPr bwMode="auto">
            <a:xfrm>
              <a:off x="176" y="2181"/>
              <a:ext cx="44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+4-&gt; 4 p</a:t>
              </a:r>
              <a:endParaRPr lang="sv-SE" sz="1200">
                <a:effectLst/>
                <a:latin typeface="Times New Roman" panose="02020603050405020304" pitchFamily="18" charset="0"/>
                <a:ea typeface="Times New Roman" panose="02020603050405020304" pitchFamily="18" charset="0"/>
              </a:endParaRPr>
            </a:p>
          </p:txBody>
        </p:sp>
        <p:sp>
          <p:nvSpPr>
            <p:cNvPr id="169" name="Rectangle 63"/>
            <p:cNvSpPr>
              <a:spLocks noChangeArrowheads="1"/>
            </p:cNvSpPr>
            <p:nvPr/>
          </p:nvSpPr>
          <p:spPr bwMode="auto">
            <a:xfrm>
              <a:off x="266" y="1913"/>
              <a:ext cx="34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+2-3 p</a:t>
              </a:r>
              <a:endParaRPr lang="sv-SE" sz="1200">
                <a:effectLst/>
                <a:latin typeface="Times New Roman" panose="02020603050405020304" pitchFamily="18" charset="0"/>
                <a:ea typeface="Times New Roman" panose="02020603050405020304" pitchFamily="18" charset="0"/>
              </a:endParaRPr>
            </a:p>
          </p:txBody>
        </p:sp>
        <p:sp>
          <p:nvSpPr>
            <p:cNvPr id="170" name="Rectangle 62"/>
            <p:cNvSpPr>
              <a:spLocks noChangeArrowheads="1"/>
            </p:cNvSpPr>
            <p:nvPr/>
          </p:nvSpPr>
          <p:spPr bwMode="auto">
            <a:xfrm>
              <a:off x="388" y="1645"/>
              <a:ext cx="27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+-1 p</a:t>
              </a:r>
              <a:endParaRPr lang="sv-SE" sz="1200">
                <a:effectLst/>
                <a:latin typeface="Times New Roman" panose="02020603050405020304" pitchFamily="18" charset="0"/>
                <a:ea typeface="Times New Roman" panose="02020603050405020304" pitchFamily="18" charset="0"/>
              </a:endParaRPr>
            </a:p>
          </p:txBody>
        </p:sp>
        <p:sp>
          <p:nvSpPr>
            <p:cNvPr id="171" name="Rectangle 61"/>
            <p:cNvSpPr>
              <a:spLocks noChangeArrowheads="1"/>
            </p:cNvSpPr>
            <p:nvPr/>
          </p:nvSpPr>
          <p:spPr bwMode="auto">
            <a:xfrm>
              <a:off x="444" y="1377"/>
              <a:ext cx="16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0 p</a:t>
              </a:r>
              <a:endParaRPr lang="sv-SE" sz="1200">
                <a:effectLst/>
                <a:latin typeface="Times New Roman" panose="02020603050405020304" pitchFamily="18" charset="0"/>
                <a:ea typeface="Times New Roman" panose="02020603050405020304" pitchFamily="18" charset="0"/>
              </a:endParaRPr>
            </a:p>
          </p:txBody>
        </p:sp>
        <p:sp>
          <p:nvSpPr>
            <p:cNvPr id="172" name="Rectangle 60"/>
            <p:cNvSpPr>
              <a:spLocks noChangeArrowheads="1"/>
            </p:cNvSpPr>
            <p:nvPr/>
          </p:nvSpPr>
          <p:spPr bwMode="auto">
            <a:xfrm>
              <a:off x="407" y="1119"/>
              <a:ext cx="21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--1p</a:t>
              </a:r>
              <a:endParaRPr lang="sv-SE" sz="1200">
                <a:effectLst/>
                <a:latin typeface="Times New Roman" panose="02020603050405020304" pitchFamily="18" charset="0"/>
                <a:ea typeface="Times New Roman" panose="02020603050405020304" pitchFamily="18" charset="0"/>
              </a:endParaRPr>
            </a:p>
          </p:txBody>
        </p:sp>
        <p:sp>
          <p:nvSpPr>
            <p:cNvPr id="173" name="Rectangle 59"/>
            <p:cNvSpPr>
              <a:spLocks noChangeArrowheads="1"/>
            </p:cNvSpPr>
            <p:nvPr/>
          </p:nvSpPr>
          <p:spPr bwMode="auto">
            <a:xfrm>
              <a:off x="266" y="851"/>
              <a:ext cx="31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-2-3 p</a:t>
              </a:r>
              <a:endParaRPr lang="sv-SE" sz="1200">
                <a:effectLst/>
                <a:latin typeface="Times New Roman" panose="02020603050405020304" pitchFamily="18" charset="0"/>
                <a:ea typeface="Times New Roman" panose="02020603050405020304" pitchFamily="18" charset="0"/>
              </a:endParaRPr>
            </a:p>
          </p:txBody>
        </p:sp>
        <p:sp>
          <p:nvSpPr>
            <p:cNvPr id="174" name="Rectangle 58"/>
            <p:cNvSpPr>
              <a:spLocks noChangeArrowheads="1"/>
            </p:cNvSpPr>
            <p:nvPr/>
          </p:nvSpPr>
          <p:spPr bwMode="auto">
            <a:xfrm>
              <a:off x="173" y="583"/>
              <a:ext cx="417"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Aft>
                  <a:spcPts val="0"/>
                </a:spcAft>
              </a:pPr>
              <a:r>
                <a:rPr lang="en-US" sz="600" kern="1200">
                  <a:solidFill>
                    <a:srgbClr val="000000"/>
                  </a:solidFill>
                  <a:effectLst/>
                  <a:latin typeface="Arial" panose="020B0604020202020204" pitchFamily="34" charset="0"/>
                  <a:ea typeface="Times New Roman" panose="02020603050405020304" pitchFamily="18" charset="0"/>
                </a:rPr>
                <a:t>-4-&gt; 4 p</a:t>
              </a:r>
              <a:endParaRPr lang="sv-SE" sz="1200">
                <a:effectLst/>
                <a:latin typeface="Times New Roman" panose="02020603050405020304" pitchFamily="18" charset="0"/>
                <a:ea typeface="Times New Roman" panose="02020603050405020304" pitchFamily="18" charset="0"/>
              </a:endParaRPr>
            </a:p>
          </p:txBody>
        </p:sp>
        <p:sp>
          <p:nvSpPr>
            <p:cNvPr id="175" name="Rectangle 57"/>
            <p:cNvSpPr>
              <a:spLocks noChangeArrowheads="1"/>
            </p:cNvSpPr>
            <p:nvPr/>
          </p:nvSpPr>
          <p:spPr bwMode="auto">
            <a:xfrm>
              <a:off x="46" y="48"/>
              <a:ext cx="4438" cy="2735"/>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900942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F77AD4FA-DBFD-4353-A014-BD136871FB11}" type="datetime1">
              <a:rPr lang="sv-SE" smtClean="0"/>
              <a:t>2020-11-30</a:t>
            </a:fld>
            <a:endParaRPr lang="sv-SE"/>
          </a:p>
        </p:txBody>
      </p:sp>
      <p:sp>
        <p:nvSpPr>
          <p:cNvPr id="4" name="Platshållare för sidfot 3"/>
          <p:cNvSpPr>
            <a:spLocks noGrp="1"/>
          </p:cNvSpPr>
          <p:nvPr>
            <p:ph type="ftr" sz="quarter" idx="11"/>
          </p:nvPr>
        </p:nvSpPr>
        <p:spPr/>
        <p:txBody>
          <a:bodyPr/>
          <a:lstStyle/>
          <a:p>
            <a:r>
              <a:rPr lang="sv-SE" dirty="0"/>
              <a:t>Lisbeth Johansson Primärvårdens FoU enhet Futurum</a:t>
            </a:r>
          </a:p>
          <a:p>
            <a:endParaRPr lang="sv-SE" dirty="0"/>
          </a:p>
        </p:txBody>
      </p:sp>
      <p:sp>
        <p:nvSpPr>
          <p:cNvPr id="6" name="AutoShape 54"/>
          <p:cNvSpPr>
            <a:spLocks noChangeAspect="1" noChangeArrowheads="1"/>
          </p:cNvSpPr>
          <p:nvPr/>
        </p:nvSpPr>
        <p:spPr bwMode="auto">
          <a:xfrm>
            <a:off x="2267744" y="969708"/>
            <a:ext cx="2666982" cy="16801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 name="AutoShape 1"/>
          <p:cNvSpPr>
            <a:spLocks noChangeAspect="1" noChangeArrowheads="1"/>
          </p:cNvSpPr>
          <p:nvPr/>
        </p:nvSpPr>
        <p:spPr bwMode="auto">
          <a:xfrm>
            <a:off x="2265952" y="2769933"/>
            <a:ext cx="2684763" cy="16801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nvGrpSpPr>
          <p:cNvPr id="8" name="Group 55"/>
          <p:cNvGrpSpPr>
            <a:grpSpLocks noChangeAspect="1"/>
          </p:cNvGrpSpPr>
          <p:nvPr/>
        </p:nvGrpSpPr>
        <p:grpSpPr bwMode="auto">
          <a:xfrm>
            <a:off x="850626" y="965889"/>
            <a:ext cx="2666982" cy="1683162"/>
            <a:chOff x="0" y="0"/>
            <a:chExt cx="4500" cy="2840"/>
          </a:xfrm>
        </p:grpSpPr>
        <p:sp>
          <p:nvSpPr>
            <p:cNvPr id="9" name="AutoShape 109"/>
            <p:cNvSpPr>
              <a:spLocks noChangeAspect="1" noChangeArrowheads="1" noTextEdit="1"/>
            </p:cNvSpPr>
            <p:nvPr/>
          </p:nvSpPr>
          <p:spPr bwMode="auto">
            <a:xfrm>
              <a:off x="0" y="0"/>
              <a:ext cx="4500" cy="28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 name="Rectangle 108"/>
            <p:cNvSpPr>
              <a:spLocks noChangeArrowheads="1"/>
            </p:cNvSpPr>
            <p:nvPr/>
          </p:nvSpPr>
          <p:spPr bwMode="auto">
            <a:xfrm>
              <a:off x="46" y="49"/>
              <a:ext cx="4429" cy="2742"/>
            </a:xfrm>
            <a:prstGeom prst="rect">
              <a:avLst/>
            </a:prstGeom>
            <a:solidFill>
              <a:srgbClr val="FFFF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11" name="Rectangle 107"/>
            <p:cNvSpPr>
              <a:spLocks noChangeArrowheads="1"/>
            </p:cNvSpPr>
            <p:nvPr/>
          </p:nvSpPr>
          <p:spPr bwMode="auto">
            <a:xfrm>
              <a:off x="875" y="531"/>
              <a:ext cx="3434" cy="18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Line 106"/>
            <p:cNvSpPr>
              <a:spLocks noChangeShapeType="1"/>
            </p:cNvSpPr>
            <p:nvPr/>
          </p:nvSpPr>
          <p:spPr bwMode="auto">
            <a:xfrm>
              <a:off x="1565" y="531"/>
              <a:ext cx="1" cy="18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 name="Line 105"/>
            <p:cNvSpPr>
              <a:spLocks noChangeShapeType="1"/>
            </p:cNvSpPr>
            <p:nvPr/>
          </p:nvSpPr>
          <p:spPr bwMode="auto">
            <a:xfrm>
              <a:off x="2247" y="531"/>
              <a:ext cx="1" cy="18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4" name="Line 104"/>
            <p:cNvSpPr>
              <a:spLocks noChangeShapeType="1"/>
            </p:cNvSpPr>
            <p:nvPr/>
          </p:nvSpPr>
          <p:spPr bwMode="auto">
            <a:xfrm>
              <a:off x="2937" y="531"/>
              <a:ext cx="1" cy="18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 name="Line 103"/>
            <p:cNvSpPr>
              <a:spLocks noChangeShapeType="1"/>
            </p:cNvSpPr>
            <p:nvPr/>
          </p:nvSpPr>
          <p:spPr bwMode="auto">
            <a:xfrm>
              <a:off x="3618" y="531"/>
              <a:ext cx="1" cy="18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6" name="Line 102"/>
            <p:cNvSpPr>
              <a:spLocks noChangeShapeType="1"/>
            </p:cNvSpPr>
            <p:nvPr/>
          </p:nvSpPr>
          <p:spPr bwMode="auto">
            <a:xfrm>
              <a:off x="4309" y="531"/>
              <a:ext cx="1" cy="18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7" name="Rectangle 101"/>
            <p:cNvSpPr>
              <a:spLocks noChangeArrowheads="1"/>
            </p:cNvSpPr>
            <p:nvPr/>
          </p:nvSpPr>
          <p:spPr bwMode="auto">
            <a:xfrm>
              <a:off x="875" y="531"/>
              <a:ext cx="3434" cy="1857"/>
            </a:xfrm>
            <a:prstGeom prst="rect">
              <a:avLst/>
            </a:prstGeom>
            <a:noFill/>
            <a:ln w="1143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8" name="Rectangle 100"/>
            <p:cNvSpPr>
              <a:spLocks noChangeArrowheads="1"/>
            </p:cNvSpPr>
            <p:nvPr/>
          </p:nvSpPr>
          <p:spPr bwMode="auto">
            <a:xfrm>
              <a:off x="875" y="2201"/>
              <a:ext cx="202" cy="108"/>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19" name="Rectangle 99"/>
            <p:cNvSpPr>
              <a:spLocks noChangeArrowheads="1"/>
            </p:cNvSpPr>
            <p:nvPr/>
          </p:nvSpPr>
          <p:spPr bwMode="auto">
            <a:xfrm>
              <a:off x="875" y="1936"/>
              <a:ext cx="1445" cy="108"/>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0" name="Rectangle 98"/>
            <p:cNvSpPr>
              <a:spLocks noChangeArrowheads="1"/>
            </p:cNvSpPr>
            <p:nvPr/>
          </p:nvSpPr>
          <p:spPr bwMode="auto">
            <a:xfrm>
              <a:off x="875" y="1671"/>
              <a:ext cx="1031" cy="108"/>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1" name="Rectangle 97"/>
            <p:cNvSpPr>
              <a:spLocks noChangeArrowheads="1"/>
            </p:cNvSpPr>
            <p:nvPr/>
          </p:nvSpPr>
          <p:spPr bwMode="auto">
            <a:xfrm>
              <a:off x="875" y="1405"/>
              <a:ext cx="64" cy="108"/>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2" name="Rectangle 96"/>
            <p:cNvSpPr>
              <a:spLocks noChangeArrowheads="1"/>
            </p:cNvSpPr>
            <p:nvPr/>
          </p:nvSpPr>
          <p:spPr bwMode="auto">
            <a:xfrm>
              <a:off x="875" y="1140"/>
              <a:ext cx="1445" cy="108"/>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3" name="Rectangle 95"/>
            <p:cNvSpPr>
              <a:spLocks noChangeArrowheads="1"/>
            </p:cNvSpPr>
            <p:nvPr/>
          </p:nvSpPr>
          <p:spPr bwMode="auto">
            <a:xfrm>
              <a:off x="875" y="875"/>
              <a:ext cx="2817" cy="108"/>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4" name="Rectangle 94"/>
            <p:cNvSpPr>
              <a:spLocks noChangeArrowheads="1"/>
            </p:cNvSpPr>
            <p:nvPr/>
          </p:nvSpPr>
          <p:spPr bwMode="auto">
            <a:xfrm>
              <a:off x="875" y="609"/>
              <a:ext cx="828" cy="108"/>
            </a:xfrm>
            <a:prstGeom prst="rect">
              <a:avLst/>
            </a:prstGeom>
            <a:solidFill>
              <a:srgbClr val="0000FF"/>
            </a:solidFill>
            <a:ln w="57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25" name="Line 93"/>
            <p:cNvSpPr>
              <a:spLocks noChangeShapeType="1"/>
            </p:cNvSpPr>
            <p:nvPr/>
          </p:nvSpPr>
          <p:spPr bwMode="auto">
            <a:xfrm>
              <a:off x="875" y="2388"/>
              <a:ext cx="3434" cy="1"/>
            </a:xfrm>
            <a:prstGeom prst="line">
              <a:avLst/>
            </a:prstGeom>
            <a:noFill/>
            <a:ln w="1143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92"/>
            <p:cNvSpPr>
              <a:spLocks noChangeShapeType="1"/>
            </p:cNvSpPr>
            <p:nvPr/>
          </p:nvSpPr>
          <p:spPr bwMode="auto">
            <a:xfrm flipV="1">
              <a:off x="875" y="2388"/>
              <a:ext cx="1" cy="39"/>
            </a:xfrm>
            <a:prstGeom prst="line">
              <a:avLst/>
            </a:prstGeom>
            <a:noFill/>
            <a:ln w="1143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91"/>
            <p:cNvSpPr>
              <a:spLocks noChangeShapeType="1"/>
            </p:cNvSpPr>
            <p:nvPr/>
          </p:nvSpPr>
          <p:spPr bwMode="auto">
            <a:xfrm flipV="1">
              <a:off x="1565" y="2388"/>
              <a:ext cx="1" cy="39"/>
            </a:xfrm>
            <a:prstGeom prst="line">
              <a:avLst/>
            </a:prstGeom>
            <a:noFill/>
            <a:ln w="1143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90"/>
            <p:cNvSpPr>
              <a:spLocks noChangeShapeType="1"/>
            </p:cNvSpPr>
            <p:nvPr/>
          </p:nvSpPr>
          <p:spPr bwMode="auto">
            <a:xfrm flipV="1">
              <a:off x="2247" y="2388"/>
              <a:ext cx="1" cy="39"/>
            </a:xfrm>
            <a:prstGeom prst="line">
              <a:avLst/>
            </a:prstGeom>
            <a:noFill/>
            <a:ln w="1143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89"/>
            <p:cNvSpPr>
              <a:spLocks noChangeShapeType="1"/>
            </p:cNvSpPr>
            <p:nvPr/>
          </p:nvSpPr>
          <p:spPr bwMode="auto">
            <a:xfrm flipV="1">
              <a:off x="2937" y="2388"/>
              <a:ext cx="1" cy="39"/>
            </a:xfrm>
            <a:prstGeom prst="line">
              <a:avLst/>
            </a:prstGeom>
            <a:noFill/>
            <a:ln w="1143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88"/>
            <p:cNvSpPr>
              <a:spLocks noChangeShapeType="1"/>
            </p:cNvSpPr>
            <p:nvPr/>
          </p:nvSpPr>
          <p:spPr bwMode="auto">
            <a:xfrm flipV="1">
              <a:off x="3618" y="2388"/>
              <a:ext cx="1" cy="39"/>
            </a:xfrm>
            <a:prstGeom prst="line">
              <a:avLst/>
            </a:prstGeom>
            <a:noFill/>
            <a:ln w="1143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87"/>
            <p:cNvSpPr>
              <a:spLocks noChangeShapeType="1"/>
            </p:cNvSpPr>
            <p:nvPr/>
          </p:nvSpPr>
          <p:spPr bwMode="auto">
            <a:xfrm flipV="1">
              <a:off x="4309" y="2388"/>
              <a:ext cx="1" cy="39"/>
            </a:xfrm>
            <a:prstGeom prst="line">
              <a:avLst/>
            </a:prstGeom>
            <a:noFill/>
            <a:ln w="1143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Line 86"/>
            <p:cNvSpPr>
              <a:spLocks noChangeShapeType="1"/>
            </p:cNvSpPr>
            <p:nvPr/>
          </p:nvSpPr>
          <p:spPr bwMode="auto">
            <a:xfrm>
              <a:off x="875" y="531"/>
              <a:ext cx="1" cy="18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3" name="Line 85"/>
            <p:cNvSpPr>
              <a:spLocks noChangeShapeType="1"/>
            </p:cNvSpPr>
            <p:nvPr/>
          </p:nvSpPr>
          <p:spPr bwMode="auto">
            <a:xfrm>
              <a:off x="838" y="2388"/>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4" name="Line 84"/>
            <p:cNvSpPr>
              <a:spLocks noChangeShapeType="1"/>
            </p:cNvSpPr>
            <p:nvPr/>
          </p:nvSpPr>
          <p:spPr bwMode="auto">
            <a:xfrm>
              <a:off x="838" y="2123"/>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5" name="Line 83"/>
            <p:cNvSpPr>
              <a:spLocks noChangeShapeType="1"/>
            </p:cNvSpPr>
            <p:nvPr/>
          </p:nvSpPr>
          <p:spPr bwMode="auto">
            <a:xfrm>
              <a:off x="838" y="1857"/>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6" name="Line 82"/>
            <p:cNvSpPr>
              <a:spLocks noChangeShapeType="1"/>
            </p:cNvSpPr>
            <p:nvPr/>
          </p:nvSpPr>
          <p:spPr bwMode="auto">
            <a:xfrm>
              <a:off x="838" y="1592"/>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7" name="Line 81"/>
            <p:cNvSpPr>
              <a:spLocks noChangeShapeType="1"/>
            </p:cNvSpPr>
            <p:nvPr/>
          </p:nvSpPr>
          <p:spPr bwMode="auto">
            <a:xfrm>
              <a:off x="838" y="1327"/>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8" name="Line 80"/>
            <p:cNvSpPr>
              <a:spLocks noChangeShapeType="1"/>
            </p:cNvSpPr>
            <p:nvPr/>
          </p:nvSpPr>
          <p:spPr bwMode="auto">
            <a:xfrm>
              <a:off x="838" y="1061"/>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9" name="Line 79"/>
            <p:cNvSpPr>
              <a:spLocks noChangeShapeType="1"/>
            </p:cNvSpPr>
            <p:nvPr/>
          </p:nvSpPr>
          <p:spPr bwMode="auto">
            <a:xfrm>
              <a:off x="838" y="796"/>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0" name="Line 78"/>
            <p:cNvSpPr>
              <a:spLocks noChangeShapeType="1"/>
            </p:cNvSpPr>
            <p:nvPr/>
          </p:nvSpPr>
          <p:spPr bwMode="auto">
            <a:xfrm>
              <a:off x="838" y="531"/>
              <a:ext cx="3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1" name="Rectangle 77"/>
            <p:cNvSpPr>
              <a:spLocks noChangeArrowheads="1"/>
            </p:cNvSpPr>
            <p:nvPr/>
          </p:nvSpPr>
          <p:spPr bwMode="auto">
            <a:xfrm>
              <a:off x="360" y="157"/>
              <a:ext cx="3032"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Antal patienter med minskad resp. ökad </a:t>
              </a:r>
              <a:endParaRPr kumimoji="0" lang="sv-SE" altLang="sv-SE"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vikt vid återbesök efter 6 månader</a:t>
              </a:r>
              <a:endParaRPr kumimoji="0" lang="sv-SE" altLang="sv-SE" sz="1800" b="0" i="0" u="none" strike="noStrike" cap="none" normalizeH="0" baseline="0" smtClean="0">
                <a:ln>
                  <a:noFill/>
                </a:ln>
                <a:solidFill>
                  <a:schemeClr val="tx1"/>
                </a:solidFill>
                <a:effectLst/>
                <a:latin typeface="Arial" panose="020B0604020202020204" pitchFamily="34" charset="0"/>
              </a:endParaRPr>
            </a:p>
          </p:txBody>
        </p:sp>
        <p:sp>
          <p:nvSpPr>
            <p:cNvPr id="42" name="Rectangle 76"/>
            <p:cNvSpPr>
              <a:spLocks noChangeArrowheads="1"/>
            </p:cNvSpPr>
            <p:nvPr/>
          </p:nvSpPr>
          <p:spPr bwMode="auto">
            <a:xfrm>
              <a:off x="1114" y="2172"/>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3" name="Rectangle 75"/>
            <p:cNvSpPr>
              <a:spLocks noChangeArrowheads="1"/>
            </p:cNvSpPr>
            <p:nvPr/>
          </p:nvSpPr>
          <p:spPr bwMode="auto">
            <a:xfrm>
              <a:off x="2357" y="190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4" name="Rectangle 74"/>
            <p:cNvSpPr>
              <a:spLocks noChangeArrowheads="1"/>
            </p:cNvSpPr>
            <p:nvPr/>
          </p:nvSpPr>
          <p:spPr bwMode="auto">
            <a:xfrm>
              <a:off x="1943" y="1641"/>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US" altLang="sv-SE"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73"/>
            <p:cNvSpPr>
              <a:spLocks noChangeArrowheads="1"/>
            </p:cNvSpPr>
            <p:nvPr/>
          </p:nvSpPr>
          <p:spPr bwMode="auto">
            <a:xfrm>
              <a:off x="976" y="1376"/>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6" name="Rectangle 72"/>
            <p:cNvSpPr>
              <a:spLocks noChangeArrowheads="1"/>
            </p:cNvSpPr>
            <p:nvPr/>
          </p:nvSpPr>
          <p:spPr bwMode="auto">
            <a:xfrm>
              <a:off x="2357" y="1110"/>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7" name="Rectangle 71"/>
            <p:cNvSpPr>
              <a:spLocks noChangeArrowheads="1"/>
            </p:cNvSpPr>
            <p:nvPr/>
          </p:nvSpPr>
          <p:spPr bwMode="auto">
            <a:xfrm>
              <a:off x="3729" y="845"/>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41</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8" name="Rectangle 70"/>
            <p:cNvSpPr>
              <a:spLocks noChangeArrowheads="1"/>
            </p:cNvSpPr>
            <p:nvPr/>
          </p:nvSpPr>
          <p:spPr bwMode="auto">
            <a:xfrm>
              <a:off x="1740" y="580"/>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49" name="Rectangle 69"/>
            <p:cNvSpPr>
              <a:spLocks noChangeArrowheads="1"/>
            </p:cNvSpPr>
            <p:nvPr/>
          </p:nvSpPr>
          <p:spPr bwMode="auto">
            <a:xfrm>
              <a:off x="847" y="2496"/>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0" name="Rectangle 68"/>
            <p:cNvSpPr>
              <a:spLocks noChangeArrowheads="1"/>
            </p:cNvSpPr>
            <p:nvPr/>
          </p:nvSpPr>
          <p:spPr bwMode="auto">
            <a:xfrm>
              <a:off x="1501"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1" name="Rectangle 67"/>
            <p:cNvSpPr>
              <a:spLocks noChangeArrowheads="1"/>
            </p:cNvSpPr>
            <p:nvPr/>
          </p:nvSpPr>
          <p:spPr bwMode="auto">
            <a:xfrm>
              <a:off x="2182"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2" name="Rectangle 66"/>
            <p:cNvSpPr>
              <a:spLocks noChangeArrowheads="1"/>
            </p:cNvSpPr>
            <p:nvPr/>
          </p:nvSpPr>
          <p:spPr bwMode="auto">
            <a:xfrm>
              <a:off x="2873"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3" name="Rectangle 65"/>
            <p:cNvSpPr>
              <a:spLocks noChangeArrowheads="1"/>
            </p:cNvSpPr>
            <p:nvPr/>
          </p:nvSpPr>
          <p:spPr bwMode="auto">
            <a:xfrm>
              <a:off x="3554"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4" name="Rectangle 64"/>
            <p:cNvSpPr>
              <a:spLocks noChangeArrowheads="1"/>
            </p:cNvSpPr>
            <p:nvPr/>
          </p:nvSpPr>
          <p:spPr bwMode="auto">
            <a:xfrm>
              <a:off x="4245" y="2496"/>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5" name="Rectangle 63"/>
            <p:cNvSpPr>
              <a:spLocks noChangeArrowheads="1"/>
            </p:cNvSpPr>
            <p:nvPr/>
          </p:nvSpPr>
          <p:spPr bwMode="auto">
            <a:xfrm>
              <a:off x="368" y="2172"/>
              <a:ext cx="40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 5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6" name="Rectangle 62"/>
            <p:cNvSpPr>
              <a:spLocks noChangeArrowheads="1"/>
            </p:cNvSpPr>
            <p:nvPr/>
          </p:nvSpPr>
          <p:spPr bwMode="auto">
            <a:xfrm>
              <a:off x="157" y="1906"/>
              <a:ext cx="60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+1,1-3,1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7" name="Rectangle 61"/>
            <p:cNvSpPr>
              <a:spLocks noChangeArrowheads="1"/>
            </p:cNvSpPr>
            <p:nvPr/>
          </p:nvSpPr>
          <p:spPr bwMode="auto">
            <a:xfrm>
              <a:off x="266" y="1641"/>
              <a:ext cx="50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8" name="Rectangle 60"/>
            <p:cNvSpPr>
              <a:spLocks noChangeArrowheads="1"/>
            </p:cNvSpPr>
            <p:nvPr/>
          </p:nvSpPr>
          <p:spPr bwMode="auto">
            <a:xfrm>
              <a:off x="552" y="1376"/>
              <a:ext cx="22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59" name="Rectangle 59"/>
            <p:cNvSpPr>
              <a:spLocks noChangeArrowheads="1"/>
            </p:cNvSpPr>
            <p:nvPr/>
          </p:nvSpPr>
          <p:spPr bwMode="auto">
            <a:xfrm>
              <a:off x="313" y="1110"/>
              <a:ext cx="47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60" name="Rectangle 58"/>
            <p:cNvSpPr>
              <a:spLocks noChangeArrowheads="1"/>
            </p:cNvSpPr>
            <p:nvPr/>
          </p:nvSpPr>
          <p:spPr bwMode="auto">
            <a:xfrm>
              <a:off x="212" y="845"/>
              <a:ext cx="57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-1,1-3,1 kg</a:t>
              </a:r>
              <a:endParaRPr kumimoji="0" lang="en-US" altLang="sv-SE"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7"/>
            <p:cNvSpPr>
              <a:spLocks noChangeArrowheads="1"/>
            </p:cNvSpPr>
            <p:nvPr/>
          </p:nvSpPr>
          <p:spPr bwMode="auto">
            <a:xfrm>
              <a:off x="366" y="580"/>
              <a:ext cx="40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&gt; 5kg</a:t>
              </a:r>
              <a:endParaRPr kumimoji="0" lang="en-US" altLang="sv-SE" sz="1800" b="0" i="0" u="none" strike="noStrike" cap="none" normalizeH="0" baseline="0" dirty="0" smtClean="0">
                <a:ln>
                  <a:noFill/>
                </a:ln>
                <a:solidFill>
                  <a:schemeClr val="tx1"/>
                </a:solidFill>
                <a:effectLst/>
                <a:latin typeface="Arial" panose="020B0604020202020204" pitchFamily="34" charset="0"/>
              </a:endParaRPr>
            </a:p>
          </p:txBody>
        </p:sp>
        <p:sp>
          <p:nvSpPr>
            <p:cNvPr id="62" name="Rectangle 56"/>
            <p:cNvSpPr>
              <a:spLocks noChangeArrowheads="1"/>
            </p:cNvSpPr>
            <p:nvPr/>
          </p:nvSpPr>
          <p:spPr bwMode="auto">
            <a:xfrm>
              <a:off x="46" y="49"/>
              <a:ext cx="4429" cy="2742"/>
            </a:xfrm>
            <a:prstGeom prst="rect">
              <a:avLst/>
            </a:pr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grpSp>
        <p:nvGrpSpPr>
          <p:cNvPr id="63" name="Group 2"/>
          <p:cNvGrpSpPr>
            <a:grpSpLocks noChangeAspect="1"/>
          </p:cNvGrpSpPr>
          <p:nvPr/>
        </p:nvGrpSpPr>
        <p:grpSpPr bwMode="auto">
          <a:xfrm>
            <a:off x="4538315" y="995669"/>
            <a:ext cx="2715542" cy="1683374"/>
            <a:chOff x="0" y="0"/>
            <a:chExt cx="4530" cy="2840"/>
          </a:xfrm>
        </p:grpSpPr>
        <p:sp>
          <p:nvSpPr>
            <p:cNvPr id="64" name="AutoShape 53"/>
            <p:cNvSpPr>
              <a:spLocks noChangeAspect="1" noChangeArrowheads="1" noTextEdit="1"/>
            </p:cNvSpPr>
            <p:nvPr/>
          </p:nvSpPr>
          <p:spPr bwMode="auto">
            <a:xfrm>
              <a:off x="0" y="0"/>
              <a:ext cx="4530" cy="28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5" name="Rectangle 52"/>
            <p:cNvSpPr>
              <a:spLocks noChangeArrowheads="1"/>
            </p:cNvSpPr>
            <p:nvPr/>
          </p:nvSpPr>
          <p:spPr bwMode="auto">
            <a:xfrm>
              <a:off x="58" y="48"/>
              <a:ext cx="4402" cy="2744"/>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66" name="Rectangle 51"/>
            <p:cNvSpPr>
              <a:spLocks noChangeArrowheads="1"/>
            </p:cNvSpPr>
            <p:nvPr/>
          </p:nvSpPr>
          <p:spPr bwMode="auto">
            <a:xfrm>
              <a:off x="1086" y="528"/>
              <a:ext cx="3164" cy="187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Line 50"/>
            <p:cNvSpPr>
              <a:spLocks noChangeShapeType="1"/>
            </p:cNvSpPr>
            <p:nvPr/>
          </p:nvSpPr>
          <p:spPr bwMode="auto">
            <a:xfrm>
              <a:off x="1880" y="528"/>
              <a:ext cx="1" cy="18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8" name="Line 49"/>
            <p:cNvSpPr>
              <a:spLocks noChangeShapeType="1"/>
            </p:cNvSpPr>
            <p:nvPr/>
          </p:nvSpPr>
          <p:spPr bwMode="auto">
            <a:xfrm>
              <a:off x="2674" y="528"/>
              <a:ext cx="1" cy="18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9" name="Line 48"/>
            <p:cNvSpPr>
              <a:spLocks noChangeShapeType="1"/>
            </p:cNvSpPr>
            <p:nvPr/>
          </p:nvSpPr>
          <p:spPr bwMode="auto">
            <a:xfrm>
              <a:off x="3456" y="528"/>
              <a:ext cx="1" cy="18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0" name="Line 47"/>
            <p:cNvSpPr>
              <a:spLocks noChangeShapeType="1"/>
            </p:cNvSpPr>
            <p:nvPr/>
          </p:nvSpPr>
          <p:spPr bwMode="auto">
            <a:xfrm>
              <a:off x="4250" y="528"/>
              <a:ext cx="1" cy="18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1" name="Rectangle 46"/>
            <p:cNvSpPr>
              <a:spLocks noChangeArrowheads="1"/>
            </p:cNvSpPr>
            <p:nvPr/>
          </p:nvSpPr>
          <p:spPr bwMode="auto">
            <a:xfrm>
              <a:off x="1086" y="528"/>
              <a:ext cx="3164" cy="1871"/>
            </a:xfrm>
            <a:prstGeom prst="rect">
              <a:avLst/>
            </a:prstGeom>
            <a:noFill/>
            <a:ln w="762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2" name="Rectangle 45"/>
            <p:cNvSpPr>
              <a:spLocks noChangeArrowheads="1"/>
            </p:cNvSpPr>
            <p:nvPr/>
          </p:nvSpPr>
          <p:spPr bwMode="auto">
            <a:xfrm>
              <a:off x="1086" y="2207"/>
              <a:ext cx="163" cy="115"/>
            </a:xfrm>
            <a:prstGeom prst="rect">
              <a:avLst/>
            </a:prstGeom>
            <a:solidFill>
              <a:srgbClr val="3366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3" name="Rectangle 44"/>
            <p:cNvSpPr>
              <a:spLocks noChangeArrowheads="1"/>
            </p:cNvSpPr>
            <p:nvPr/>
          </p:nvSpPr>
          <p:spPr bwMode="auto">
            <a:xfrm>
              <a:off x="1086" y="1938"/>
              <a:ext cx="1191" cy="115"/>
            </a:xfrm>
            <a:prstGeom prst="rect">
              <a:avLst/>
            </a:prstGeom>
            <a:solidFill>
              <a:srgbClr val="3366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4" name="Rectangle 43"/>
            <p:cNvSpPr>
              <a:spLocks noChangeArrowheads="1"/>
            </p:cNvSpPr>
            <p:nvPr/>
          </p:nvSpPr>
          <p:spPr bwMode="auto">
            <a:xfrm>
              <a:off x="1086" y="1669"/>
              <a:ext cx="478" cy="116"/>
            </a:xfrm>
            <a:prstGeom prst="rect">
              <a:avLst/>
            </a:prstGeom>
            <a:solidFill>
              <a:srgbClr val="3366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5" name="Rectangle 42"/>
            <p:cNvSpPr>
              <a:spLocks noChangeArrowheads="1"/>
            </p:cNvSpPr>
            <p:nvPr/>
          </p:nvSpPr>
          <p:spPr bwMode="auto">
            <a:xfrm>
              <a:off x="1086" y="1410"/>
              <a:ext cx="163" cy="106"/>
            </a:xfrm>
            <a:prstGeom prst="rect">
              <a:avLst/>
            </a:prstGeom>
            <a:solidFill>
              <a:srgbClr val="3366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6" name="Rectangle 41"/>
            <p:cNvSpPr>
              <a:spLocks noChangeArrowheads="1"/>
            </p:cNvSpPr>
            <p:nvPr/>
          </p:nvSpPr>
          <p:spPr bwMode="auto">
            <a:xfrm>
              <a:off x="1086" y="1142"/>
              <a:ext cx="1342" cy="115"/>
            </a:xfrm>
            <a:prstGeom prst="rect">
              <a:avLst/>
            </a:prstGeom>
            <a:solidFill>
              <a:srgbClr val="3366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7" name="Rectangle 40"/>
            <p:cNvSpPr>
              <a:spLocks noChangeArrowheads="1"/>
            </p:cNvSpPr>
            <p:nvPr/>
          </p:nvSpPr>
          <p:spPr bwMode="auto">
            <a:xfrm>
              <a:off x="1086" y="873"/>
              <a:ext cx="2452" cy="115"/>
            </a:xfrm>
            <a:prstGeom prst="rect">
              <a:avLst/>
            </a:prstGeom>
            <a:solidFill>
              <a:srgbClr val="3366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8" name="Rectangle 39"/>
            <p:cNvSpPr>
              <a:spLocks noChangeArrowheads="1"/>
            </p:cNvSpPr>
            <p:nvPr/>
          </p:nvSpPr>
          <p:spPr bwMode="auto">
            <a:xfrm>
              <a:off x="1086" y="604"/>
              <a:ext cx="1424" cy="116"/>
            </a:xfrm>
            <a:prstGeom prst="rect">
              <a:avLst/>
            </a:prstGeom>
            <a:solidFill>
              <a:srgbClr val="3366FF"/>
            </a:solidFill>
            <a:ln w="762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v-SE"/>
            </a:p>
          </p:txBody>
        </p:sp>
        <p:sp>
          <p:nvSpPr>
            <p:cNvPr id="79" name="Line 38"/>
            <p:cNvSpPr>
              <a:spLocks noChangeShapeType="1"/>
            </p:cNvSpPr>
            <p:nvPr/>
          </p:nvSpPr>
          <p:spPr bwMode="auto">
            <a:xfrm>
              <a:off x="1086" y="2399"/>
              <a:ext cx="316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0" name="Line 37"/>
            <p:cNvSpPr>
              <a:spLocks noChangeShapeType="1"/>
            </p:cNvSpPr>
            <p:nvPr/>
          </p:nvSpPr>
          <p:spPr bwMode="auto">
            <a:xfrm flipV="1">
              <a:off x="1086" y="239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1" name="Line 36"/>
            <p:cNvSpPr>
              <a:spLocks noChangeShapeType="1"/>
            </p:cNvSpPr>
            <p:nvPr/>
          </p:nvSpPr>
          <p:spPr bwMode="auto">
            <a:xfrm flipV="1">
              <a:off x="1880" y="239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2" name="Line 35"/>
            <p:cNvSpPr>
              <a:spLocks noChangeShapeType="1"/>
            </p:cNvSpPr>
            <p:nvPr/>
          </p:nvSpPr>
          <p:spPr bwMode="auto">
            <a:xfrm flipV="1">
              <a:off x="2674" y="239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3" name="Line 34"/>
            <p:cNvSpPr>
              <a:spLocks noChangeShapeType="1"/>
            </p:cNvSpPr>
            <p:nvPr/>
          </p:nvSpPr>
          <p:spPr bwMode="auto">
            <a:xfrm flipV="1">
              <a:off x="3456" y="239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4" name="Line 33"/>
            <p:cNvSpPr>
              <a:spLocks noChangeShapeType="1"/>
            </p:cNvSpPr>
            <p:nvPr/>
          </p:nvSpPr>
          <p:spPr bwMode="auto">
            <a:xfrm flipV="1">
              <a:off x="4250" y="2399"/>
              <a:ext cx="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5" name="Line 32"/>
            <p:cNvSpPr>
              <a:spLocks noChangeShapeType="1"/>
            </p:cNvSpPr>
            <p:nvPr/>
          </p:nvSpPr>
          <p:spPr bwMode="auto">
            <a:xfrm>
              <a:off x="1086" y="528"/>
              <a:ext cx="1" cy="18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6" name="Line 31"/>
            <p:cNvSpPr>
              <a:spLocks noChangeShapeType="1"/>
            </p:cNvSpPr>
            <p:nvPr/>
          </p:nvSpPr>
          <p:spPr bwMode="auto">
            <a:xfrm>
              <a:off x="1039" y="2399"/>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7" name="Line 30"/>
            <p:cNvSpPr>
              <a:spLocks noChangeShapeType="1"/>
            </p:cNvSpPr>
            <p:nvPr/>
          </p:nvSpPr>
          <p:spPr bwMode="auto">
            <a:xfrm>
              <a:off x="1039" y="2130"/>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8" name="Line 29"/>
            <p:cNvSpPr>
              <a:spLocks noChangeShapeType="1"/>
            </p:cNvSpPr>
            <p:nvPr/>
          </p:nvSpPr>
          <p:spPr bwMode="auto">
            <a:xfrm>
              <a:off x="1039" y="1861"/>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9" name="Line 28"/>
            <p:cNvSpPr>
              <a:spLocks noChangeShapeType="1"/>
            </p:cNvSpPr>
            <p:nvPr/>
          </p:nvSpPr>
          <p:spPr bwMode="auto">
            <a:xfrm>
              <a:off x="1039" y="1593"/>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0" name="Line 27"/>
            <p:cNvSpPr>
              <a:spLocks noChangeShapeType="1"/>
            </p:cNvSpPr>
            <p:nvPr/>
          </p:nvSpPr>
          <p:spPr bwMode="auto">
            <a:xfrm>
              <a:off x="1039" y="1334"/>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1" name="Line 26"/>
            <p:cNvSpPr>
              <a:spLocks noChangeShapeType="1"/>
            </p:cNvSpPr>
            <p:nvPr/>
          </p:nvSpPr>
          <p:spPr bwMode="auto">
            <a:xfrm>
              <a:off x="1039" y="1065"/>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2" name="Line 25"/>
            <p:cNvSpPr>
              <a:spLocks noChangeShapeType="1"/>
            </p:cNvSpPr>
            <p:nvPr/>
          </p:nvSpPr>
          <p:spPr bwMode="auto">
            <a:xfrm>
              <a:off x="1039" y="796"/>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3" name="Line 24"/>
            <p:cNvSpPr>
              <a:spLocks noChangeShapeType="1"/>
            </p:cNvSpPr>
            <p:nvPr/>
          </p:nvSpPr>
          <p:spPr bwMode="auto">
            <a:xfrm>
              <a:off x="1039" y="528"/>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94" name="Rectangle 23"/>
            <p:cNvSpPr>
              <a:spLocks noChangeArrowheads="1"/>
            </p:cNvSpPr>
            <p:nvPr/>
          </p:nvSpPr>
          <p:spPr bwMode="auto">
            <a:xfrm>
              <a:off x="432" y="154"/>
              <a:ext cx="3032"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Antal patienter med minskad resp. ökad </a:t>
              </a:r>
              <a:endParaRPr kumimoji="0" lang="sv-SE" altLang="sv-SE"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vikt vid återbesök efter 12 månader</a:t>
              </a:r>
              <a:endParaRPr kumimoji="0" lang="sv-SE" altLang="sv-SE" sz="1800" b="0" i="0" u="none" strike="noStrike" cap="none" normalizeH="0" baseline="0" dirty="0" smtClean="0">
                <a:ln>
                  <a:noFill/>
                </a:ln>
                <a:solidFill>
                  <a:schemeClr val="tx1"/>
                </a:solidFill>
                <a:effectLst/>
                <a:latin typeface="Arial" panose="020B0604020202020204" pitchFamily="34" charset="0"/>
              </a:endParaRPr>
            </a:p>
          </p:txBody>
        </p:sp>
        <p:sp>
          <p:nvSpPr>
            <p:cNvPr id="95" name="Rectangle 22"/>
            <p:cNvSpPr>
              <a:spLocks noChangeArrowheads="1"/>
            </p:cNvSpPr>
            <p:nvPr/>
          </p:nvSpPr>
          <p:spPr bwMode="auto">
            <a:xfrm>
              <a:off x="1296" y="2188"/>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96" name="Rectangle 21"/>
            <p:cNvSpPr>
              <a:spLocks noChangeArrowheads="1"/>
            </p:cNvSpPr>
            <p:nvPr/>
          </p:nvSpPr>
          <p:spPr bwMode="auto">
            <a:xfrm>
              <a:off x="2323" y="1919"/>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97" name="Rectangle 20"/>
            <p:cNvSpPr>
              <a:spLocks noChangeArrowheads="1"/>
            </p:cNvSpPr>
            <p:nvPr/>
          </p:nvSpPr>
          <p:spPr bwMode="auto">
            <a:xfrm>
              <a:off x="1611" y="1650"/>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98" name="Rectangle 19"/>
            <p:cNvSpPr>
              <a:spLocks noChangeArrowheads="1"/>
            </p:cNvSpPr>
            <p:nvPr/>
          </p:nvSpPr>
          <p:spPr bwMode="auto">
            <a:xfrm>
              <a:off x="1296" y="1382"/>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99" name="Rectangle 18"/>
            <p:cNvSpPr>
              <a:spLocks noChangeArrowheads="1"/>
            </p:cNvSpPr>
            <p:nvPr/>
          </p:nvSpPr>
          <p:spPr bwMode="auto">
            <a:xfrm>
              <a:off x="2475" y="1123"/>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0" name="Rectangle 17"/>
            <p:cNvSpPr>
              <a:spLocks noChangeArrowheads="1"/>
            </p:cNvSpPr>
            <p:nvPr/>
          </p:nvSpPr>
          <p:spPr bwMode="auto">
            <a:xfrm>
              <a:off x="3584" y="854"/>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1" name="Rectangle 16"/>
            <p:cNvSpPr>
              <a:spLocks noChangeArrowheads="1"/>
            </p:cNvSpPr>
            <p:nvPr/>
          </p:nvSpPr>
          <p:spPr bwMode="auto">
            <a:xfrm>
              <a:off x="2557" y="585"/>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2" name="Rectangle 15"/>
            <p:cNvSpPr>
              <a:spLocks noChangeArrowheads="1"/>
            </p:cNvSpPr>
            <p:nvPr/>
          </p:nvSpPr>
          <p:spPr bwMode="auto">
            <a:xfrm>
              <a:off x="1051" y="2504"/>
              <a:ext cx="6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3" name="Rectangle 14"/>
            <p:cNvSpPr>
              <a:spLocks noChangeArrowheads="1"/>
            </p:cNvSpPr>
            <p:nvPr/>
          </p:nvSpPr>
          <p:spPr bwMode="auto">
            <a:xfrm>
              <a:off x="1798" y="2504"/>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4" name="Rectangle 13"/>
            <p:cNvSpPr>
              <a:spLocks noChangeArrowheads="1"/>
            </p:cNvSpPr>
            <p:nvPr/>
          </p:nvSpPr>
          <p:spPr bwMode="auto">
            <a:xfrm>
              <a:off x="2592" y="2504"/>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5" name="Rectangle 12"/>
            <p:cNvSpPr>
              <a:spLocks noChangeArrowheads="1"/>
            </p:cNvSpPr>
            <p:nvPr/>
          </p:nvSpPr>
          <p:spPr bwMode="auto">
            <a:xfrm>
              <a:off x="3374" y="2504"/>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6" name="Rectangle 11"/>
            <p:cNvSpPr>
              <a:spLocks noChangeArrowheads="1"/>
            </p:cNvSpPr>
            <p:nvPr/>
          </p:nvSpPr>
          <p:spPr bwMode="auto">
            <a:xfrm>
              <a:off x="4168" y="2504"/>
              <a:ext cx="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7" name="Rectangle 10"/>
            <p:cNvSpPr>
              <a:spLocks noChangeArrowheads="1"/>
            </p:cNvSpPr>
            <p:nvPr/>
          </p:nvSpPr>
          <p:spPr bwMode="auto">
            <a:xfrm>
              <a:off x="436" y="2188"/>
              <a:ext cx="40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 5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8" name="Rectangle 9"/>
            <p:cNvSpPr>
              <a:spLocks noChangeArrowheads="1"/>
            </p:cNvSpPr>
            <p:nvPr/>
          </p:nvSpPr>
          <p:spPr bwMode="auto">
            <a:xfrm>
              <a:off x="228" y="1919"/>
              <a:ext cx="60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+1,1-3,1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09" name="Rectangle 8"/>
            <p:cNvSpPr>
              <a:spLocks noChangeArrowheads="1"/>
            </p:cNvSpPr>
            <p:nvPr/>
          </p:nvSpPr>
          <p:spPr bwMode="auto">
            <a:xfrm>
              <a:off x="343" y="1650"/>
              <a:ext cx="50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0" name="Rectangle 7"/>
            <p:cNvSpPr>
              <a:spLocks noChangeArrowheads="1"/>
            </p:cNvSpPr>
            <p:nvPr/>
          </p:nvSpPr>
          <p:spPr bwMode="auto">
            <a:xfrm>
              <a:off x="627" y="1382"/>
              <a:ext cx="227"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1" name="Rectangle 6"/>
            <p:cNvSpPr>
              <a:spLocks noChangeArrowheads="1"/>
            </p:cNvSpPr>
            <p:nvPr/>
          </p:nvSpPr>
          <p:spPr bwMode="auto">
            <a:xfrm>
              <a:off x="374" y="1123"/>
              <a:ext cx="47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2" name="Rectangle 5"/>
            <p:cNvSpPr>
              <a:spLocks noChangeArrowheads="1"/>
            </p:cNvSpPr>
            <p:nvPr/>
          </p:nvSpPr>
          <p:spPr bwMode="auto">
            <a:xfrm>
              <a:off x="269" y="854"/>
              <a:ext cx="574"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-1,1-3,1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3" name="Rectangle 4"/>
            <p:cNvSpPr>
              <a:spLocks noChangeArrowheads="1"/>
            </p:cNvSpPr>
            <p:nvPr/>
          </p:nvSpPr>
          <p:spPr bwMode="auto">
            <a:xfrm>
              <a:off x="444" y="585"/>
              <a:ext cx="40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&gt; 5 kg</a:t>
              </a:r>
              <a:endParaRPr kumimoji="0" lang="en-US" altLang="sv-SE" sz="1800" b="0" i="0" u="none" strike="noStrike" cap="none" normalizeH="0" baseline="0" smtClean="0">
                <a:ln>
                  <a:noFill/>
                </a:ln>
                <a:solidFill>
                  <a:schemeClr val="tx1"/>
                </a:solidFill>
                <a:effectLst/>
                <a:latin typeface="Arial" panose="020B0604020202020204" pitchFamily="34" charset="0"/>
              </a:endParaRPr>
            </a:p>
          </p:txBody>
        </p:sp>
        <p:sp>
          <p:nvSpPr>
            <p:cNvPr id="114" name="Rectangle 3"/>
            <p:cNvSpPr>
              <a:spLocks noChangeArrowheads="1"/>
            </p:cNvSpPr>
            <p:nvPr/>
          </p:nvSpPr>
          <p:spPr bwMode="auto">
            <a:xfrm>
              <a:off x="58" y="48"/>
              <a:ext cx="4402" cy="274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15" name="Rectangle 110"/>
          <p:cNvSpPr>
            <a:spLocks noChangeArrowheads="1"/>
          </p:cNvSpPr>
          <p:nvPr/>
        </p:nvSpPr>
        <p:spPr bwMode="auto">
          <a:xfrm>
            <a:off x="6942101" y="422965"/>
            <a:ext cx="2802898" cy="42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116" name="Rektangel 115"/>
          <p:cNvSpPr/>
          <p:nvPr/>
        </p:nvSpPr>
        <p:spPr>
          <a:xfrm>
            <a:off x="863584" y="2748766"/>
            <a:ext cx="2804735" cy="1077218"/>
          </a:xfrm>
          <a:prstGeom prst="rect">
            <a:avLst/>
          </a:prstGeom>
        </p:spPr>
        <p:txBody>
          <a:bodyPr wrap="square">
            <a:spAutoFit/>
          </a:bodyPr>
          <a:lstStyle/>
          <a:p>
            <a:r>
              <a:rPr lang="sv-SE" sz="1600" dirty="0">
                <a:latin typeface="Times New Roman" panose="02020603050405020304" pitchFamily="18" charset="0"/>
                <a:ea typeface="Times New Roman" panose="02020603050405020304" pitchFamily="18" charset="0"/>
              </a:rPr>
              <a:t>Fler patienter har minskat sin vikt (65%) jfr med hur många patienter som ökat sin vikt (34%) efter 6 månader p&lt;0,001</a:t>
            </a:r>
            <a:endParaRPr lang="sv-SE" sz="1600" dirty="0"/>
          </a:p>
        </p:txBody>
      </p:sp>
      <p:sp>
        <p:nvSpPr>
          <p:cNvPr id="118" name="Rektangel 117"/>
          <p:cNvSpPr/>
          <p:nvPr/>
        </p:nvSpPr>
        <p:spPr>
          <a:xfrm>
            <a:off x="4464871" y="2839792"/>
            <a:ext cx="2990511" cy="1077218"/>
          </a:xfrm>
          <a:prstGeom prst="rect">
            <a:avLst/>
          </a:prstGeom>
        </p:spPr>
        <p:txBody>
          <a:bodyPr wrap="square">
            <a:spAutoFit/>
          </a:bodyPr>
          <a:lstStyle/>
          <a:p>
            <a:r>
              <a:rPr lang="sv-SE" sz="1600" dirty="0">
                <a:latin typeface="Times New Roman" panose="02020603050405020304" pitchFamily="18" charset="0"/>
                <a:ea typeface="Times New Roman" panose="02020603050405020304" pitchFamily="18" charset="0"/>
              </a:rPr>
              <a:t>Fler patienter har minskat sin vikt (71%) jfr med hur många patienter som ökat sin vikt (26%) efter 12 månader (p&lt;0,001)</a:t>
            </a:r>
            <a:endParaRPr lang="sv-SE" sz="1600" dirty="0"/>
          </a:p>
        </p:txBody>
      </p:sp>
      <p:sp>
        <p:nvSpPr>
          <p:cNvPr id="119" name="Rektangel 118"/>
          <p:cNvSpPr/>
          <p:nvPr/>
        </p:nvSpPr>
        <p:spPr>
          <a:xfrm>
            <a:off x="198793" y="3943122"/>
            <a:ext cx="8568951" cy="2062103"/>
          </a:xfrm>
          <a:prstGeom prst="rect">
            <a:avLst/>
          </a:prstGeom>
        </p:spPr>
        <p:txBody>
          <a:bodyPr wrap="square">
            <a:spAutoFit/>
          </a:bodyPr>
          <a:lstStyle/>
          <a:p>
            <a:pPr>
              <a:spcAft>
                <a:spcPts val="0"/>
              </a:spcAft>
            </a:pPr>
            <a:r>
              <a:rPr lang="sv-SE" sz="1600" dirty="0">
                <a:latin typeface="Times New Roman" panose="02020603050405020304" pitchFamily="18" charset="0"/>
                <a:ea typeface="Times New Roman" panose="02020603050405020304" pitchFamily="18" charset="0"/>
              </a:rPr>
              <a:t>Det föreligger också en statistiskt säkerställd korrelation mellan graden av livsstilsförändringar och vikt, BMI samt midjeomfång avseende:</a:t>
            </a:r>
          </a:p>
          <a:p>
            <a:pPr>
              <a:spcAft>
                <a:spcPts val="0"/>
              </a:spcAft>
            </a:pPr>
            <a:r>
              <a:rPr lang="sv-SE" sz="1600" dirty="0">
                <a:latin typeface="Times New Roman" panose="02020603050405020304" pitchFamily="18" charset="0"/>
                <a:ea typeface="Times New Roman" panose="02020603050405020304" pitchFamily="18" charset="0"/>
              </a:rPr>
              <a:t> </a:t>
            </a:r>
          </a:p>
          <a:p>
            <a:pPr marL="342900" lvl="0" indent="-342900">
              <a:spcAft>
                <a:spcPts val="0"/>
              </a:spcAft>
              <a:buFont typeface="Symbol" panose="05050102010706020507" pitchFamily="18" charset="2"/>
              <a:buChar char=""/>
              <a:tabLst>
                <a:tab pos="457200" algn="l"/>
              </a:tabLst>
            </a:pPr>
            <a:r>
              <a:rPr lang="sv-SE" sz="1600" dirty="0">
                <a:latin typeface="Times New Roman" panose="02020603050405020304" pitchFamily="18" charset="0"/>
                <a:ea typeface="Times New Roman" panose="02020603050405020304" pitchFamily="18" charset="0"/>
              </a:rPr>
              <a:t>Förbättrade kostpoäng och minskat BMI  (p&lt;0,05 enligt </a:t>
            </a:r>
            <a:r>
              <a:rPr lang="sv-SE" sz="1600" dirty="0" err="1">
                <a:latin typeface="Times New Roman" panose="02020603050405020304" pitchFamily="18" charset="0"/>
                <a:ea typeface="Times New Roman" panose="02020603050405020304" pitchFamily="18" charset="0"/>
              </a:rPr>
              <a:t>Spearman</a:t>
            </a:r>
            <a:r>
              <a:rPr lang="sv-SE" sz="1600" dirty="0">
                <a:latin typeface="Times New Roman" panose="02020603050405020304" pitchFamily="18" charset="0"/>
                <a:ea typeface="Times New Roman" panose="02020603050405020304" pitchFamily="18" charset="0"/>
              </a:rPr>
              <a:t>)</a:t>
            </a:r>
          </a:p>
          <a:p>
            <a:pPr marL="342900" lvl="0" indent="-342900">
              <a:spcAft>
                <a:spcPts val="0"/>
              </a:spcAft>
              <a:buFont typeface="Symbol" panose="05050102010706020507" pitchFamily="18" charset="2"/>
              <a:buChar char=""/>
              <a:tabLst>
                <a:tab pos="457200" algn="l"/>
              </a:tabLst>
            </a:pPr>
            <a:r>
              <a:rPr lang="sv-SE" sz="1600" dirty="0">
                <a:latin typeface="Times New Roman" panose="02020603050405020304" pitchFamily="18" charset="0"/>
                <a:ea typeface="Times New Roman" panose="02020603050405020304" pitchFamily="18" charset="0"/>
              </a:rPr>
              <a:t>Förbättrade kostpoäng och minskat midjeomfång (p&lt;0,05 enligt </a:t>
            </a:r>
            <a:r>
              <a:rPr lang="sv-SE" sz="1600" dirty="0" err="1">
                <a:latin typeface="Times New Roman" panose="02020603050405020304" pitchFamily="18" charset="0"/>
                <a:ea typeface="Times New Roman" panose="02020603050405020304" pitchFamily="18" charset="0"/>
              </a:rPr>
              <a:t>Spearman</a:t>
            </a:r>
            <a:r>
              <a:rPr lang="sv-SE" sz="1600" dirty="0">
                <a:latin typeface="Times New Roman" panose="02020603050405020304" pitchFamily="18" charset="0"/>
                <a:ea typeface="Times New Roman" panose="02020603050405020304" pitchFamily="18" charset="0"/>
              </a:rPr>
              <a:t>)</a:t>
            </a:r>
          </a:p>
          <a:p>
            <a:pPr marL="342900" lvl="0" indent="-342900">
              <a:spcAft>
                <a:spcPts val="0"/>
              </a:spcAft>
              <a:buFont typeface="Symbol" panose="05050102010706020507" pitchFamily="18" charset="2"/>
              <a:buChar char=""/>
              <a:tabLst>
                <a:tab pos="457200" algn="l"/>
              </a:tabLst>
            </a:pPr>
            <a:r>
              <a:rPr lang="sv-SE" sz="1600" dirty="0">
                <a:latin typeface="Times New Roman" panose="02020603050405020304" pitchFamily="18" charset="0"/>
                <a:ea typeface="Times New Roman" panose="02020603050405020304" pitchFamily="18" charset="0"/>
              </a:rPr>
              <a:t>Förbättrade fiberpoäng och viktminskning (p&lt;0,05 enligt </a:t>
            </a:r>
            <a:r>
              <a:rPr lang="sv-SE" sz="1600" dirty="0" err="1">
                <a:latin typeface="Times New Roman" panose="02020603050405020304" pitchFamily="18" charset="0"/>
                <a:ea typeface="Times New Roman" panose="02020603050405020304" pitchFamily="18" charset="0"/>
              </a:rPr>
              <a:t>Spearman</a:t>
            </a:r>
            <a:r>
              <a:rPr lang="sv-SE" sz="1600" dirty="0">
                <a:latin typeface="Times New Roman" panose="02020603050405020304" pitchFamily="18" charset="0"/>
                <a:ea typeface="Times New Roman" panose="02020603050405020304" pitchFamily="18" charset="0"/>
              </a:rPr>
              <a:t>)</a:t>
            </a:r>
          </a:p>
          <a:p>
            <a:pPr marL="342900" lvl="0" indent="-342900">
              <a:spcAft>
                <a:spcPts val="0"/>
              </a:spcAft>
              <a:buFont typeface="Symbol" panose="05050102010706020507" pitchFamily="18" charset="2"/>
              <a:buChar char=""/>
              <a:tabLst>
                <a:tab pos="457200" algn="l"/>
              </a:tabLst>
            </a:pPr>
            <a:r>
              <a:rPr lang="sv-SE" sz="1600" dirty="0">
                <a:latin typeface="Times New Roman" panose="02020603050405020304" pitchFamily="18" charset="0"/>
                <a:ea typeface="Times New Roman" panose="02020603050405020304" pitchFamily="18" charset="0"/>
              </a:rPr>
              <a:t>Förbättrade kostpoäng och viktminskning (p&lt;0,05 enligt </a:t>
            </a:r>
            <a:r>
              <a:rPr lang="sv-SE" sz="1600" dirty="0" err="1">
                <a:latin typeface="Times New Roman" panose="02020603050405020304" pitchFamily="18" charset="0"/>
                <a:ea typeface="Times New Roman" panose="02020603050405020304" pitchFamily="18" charset="0"/>
              </a:rPr>
              <a:t>Spearman</a:t>
            </a:r>
            <a:r>
              <a:rPr lang="sv-SE" sz="1600" dirty="0">
                <a:latin typeface="Times New Roman" panose="02020603050405020304" pitchFamily="18" charset="0"/>
                <a:ea typeface="Times New Roman" panose="02020603050405020304" pitchFamily="18" charset="0"/>
              </a:rPr>
              <a:t>)</a:t>
            </a:r>
          </a:p>
          <a:p>
            <a:pPr marL="342900" lvl="0" indent="-342900">
              <a:spcAft>
                <a:spcPts val="0"/>
              </a:spcAft>
              <a:buFont typeface="Symbol" panose="05050102010706020507" pitchFamily="18" charset="2"/>
              <a:buChar char=""/>
              <a:tabLst>
                <a:tab pos="457200" algn="l"/>
              </a:tabLst>
            </a:pPr>
            <a:r>
              <a:rPr lang="sv-SE" sz="1600" dirty="0">
                <a:latin typeface="Times New Roman" panose="02020603050405020304" pitchFamily="18" charset="0"/>
                <a:ea typeface="Times New Roman" panose="02020603050405020304" pitchFamily="18" charset="0"/>
              </a:rPr>
              <a:t>Förbättrade motionspoäng och viktminskning (p&lt;0,05 enligt </a:t>
            </a:r>
            <a:r>
              <a:rPr lang="sv-SE" sz="1600" dirty="0" err="1">
                <a:latin typeface="Times New Roman" panose="02020603050405020304" pitchFamily="18" charset="0"/>
                <a:ea typeface="Times New Roman" panose="02020603050405020304" pitchFamily="18" charset="0"/>
              </a:rPr>
              <a:t>Spearman</a:t>
            </a:r>
            <a:r>
              <a:rPr lang="sv-SE" sz="1600" dirty="0">
                <a:latin typeface="Times New Roman" panose="02020603050405020304" pitchFamily="18" charset="0"/>
                <a:ea typeface="Times New Roman" panose="02020603050405020304" pitchFamily="18" charset="0"/>
              </a:rPr>
              <a:t>)</a:t>
            </a:r>
          </a:p>
        </p:txBody>
      </p:sp>
      <p:pic>
        <p:nvPicPr>
          <p:cNvPr id="120" name="Bildobjekt 119" descr="Resultat Ergebnis Entschuldigung - Kostenloses Bild au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48335"/>
            <a:ext cx="9169400" cy="949964"/>
          </a:xfrm>
          <a:prstGeom prst="rect">
            <a:avLst/>
          </a:prstGeom>
        </p:spPr>
      </p:pic>
    </p:spTree>
    <p:extLst>
      <p:ext uri="{BB962C8B-B14F-4D97-AF65-F5344CB8AC3E}">
        <p14:creationId xmlns:p14="http://schemas.microsoft.com/office/powerpoint/2010/main" val="708174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212" y="893303"/>
            <a:ext cx="7056784" cy="663489"/>
          </a:xfrm>
        </p:spPr>
        <p:txBody>
          <a:bodyPr>
            <a:normAutofit fontScale="90000"/>
          </a:bodyPr>
          <a:lstStyle/>
          <a:p>
            <a:r>
              <a:rPr lang="sv-SE" dirty="0" smtClean="0"/>
              <a:t>Prevention som integrerat arbetssätt</a:t>
            </a:r>
            <a:endParaRPr lang="sv-SE" dirty="0"/>
          </a:p>
        </p:txBody>
      </p:sp>
      <p:sp>
        <p:nvSpPr>
          <p:cNvPr id="3" name="Platshållare för datum 2"/>
          <p:cNvSpPr>
            <a:spLocks noGrp="1"/>
          </p:cNvSpPr>
          <p:nvPr>
            <p:ph type="dt" sz="half" idx="10"/>
          </p:nvPr>
        </p:nvSpPr>
        <p:spPr/>
        <p:txBody>
          <a:bodyPr/>
          <a:lstStyle/>
          <a:p>
            <a:fld id="{F77AD4FA-DBFD-4353-A014-BD136871FB11}" type="datetime1">
              <a:rPr lang="sv-SE" smtClean="0"/>
              <a:t>2020-11-30</a:t>
            </a:fld>
            <a:endParaRPr lang="sv-SE"/>
          </a:p>
        </p:txBody>
      </p:sp>
      <p:sp>
        <p:nvSpPr>
          <p:cNvPr id="4" name="Platshållare för sidfot 3"/>
          <p:cNvSpPr>
            <a:spLocks noGrp="1"/>
          </p:cNvSpPr>
          <p:nvPr>
            <p:ph type="ftr" sz="quarter" idx="11"/>
          </p:nvPr>
        </p:nvSpPr>
        <p:spPr/>
        <p:txBody>
          <a:bodyPr/>
          <a:lstStyle/>
          <a:p>
            <a:r>
              <a:rPr lang="sv-SE" dirty="0"/>
              <a:t>Lisbeth Johansson Primärvårdens FoU enhet Futurum</a:t>
            </a:r>
          </a:p>
          <a:p>
            <a:endParaRPr lang="sv-SE" dirty="0"/>
          </a:p>
        </p:txBody>
      </p:sp>
      <p:sp>
        <p:nvSpPr>
          <p:cNvPr id="5" name="Platshållare för text 4"/>
          <p:cNvSpPr>
            <a:spLocks noGrp="1"/>
          </p:cNvSpPr>
          <p:nvPr>
            <p:ph type="body" sz="quarter" idx="12"/>
          </p:nvPr>
        </p:nvSpPr>
        <p:spPr>
          <a:xfrm>
            <a:off x="4067944" y="2059200"/>
            <a:ext cx="4175944" cy="3386099"/>
          </a:xfrm>
        </p:spPr>
        <p:txBody>
          <a:bodyPr/>
          <a:lstStyle/>
          <a:p>
            <a:pPr marL="0" indent="0">
              <a:buNone/>
            </a:pPr>
            <a:r>
              <a:rPr lang="sv-SE" dirty="0" smtClean="0"/>
              <a:t>I början fanns det motstånd mot arbetet men efterhand när jag kunde visa siffror på vad som hände med våra patienter blev det preventiva tänkandet en integrerad del av arbetet på vårdcentralen och läkarna remitterade många patienter till sekundärpreventiva hälsosamtal.</a:t>
            </a:r>
            <a:endParaRPr lang="sv-SE" dirty="0"/>
          </a:p>
        </p:txBody>
      </p:sp>
      <p:pic>
        <p:nvPicPr>
          <p:cNvPr id="6" name="Picture 2" descr="176183906cc4514e22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1004" y="2017308"/>
            <a:ext cx="4017374" cy="309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699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Region Jönköping</Template>
  <TotalTime>11687</TotalTime>
  <Words>736</Words>
  <Application>Microsoft Office PowerPoint</Application>
  <PresentationFormat>Bildspel på skärmen (4:3)</PresentationFormat>
  <Paragraphs>192</Paragraphs>
  <Slides>10</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Calibri</vt:lpstr>
      <vt:lpstr>Lucida Calligraphy</vt:lpstr>
      <vt:lpstr>Symbol</vt:lpstr>
      <vt:lpstr>Times New Roman</vt:lpstr>
      <vt:lpstr>Office-tema</vt:lpstr>
      <vt:lpstr>Hälsosamtal i sekundärprevention</vt:lpstr>
      <vt:lpstr>Sekundärpreventivt arbete på Gnosjö vårdcentral</vt:lpstr>
      <vt:lpstr>Samarbete mellan vårdcentralen och kommunen</vt:lpstr>
      <vt:lpstr>Töllstorps friluftsområde</vt:lpstr>
      <vt:lpstr>Samarbete med Lokala Naturvårdssatsningen (LONA)</vt:lpstr>
      <vt:lpstr>PowerPoint-presentation</vt:lpstr>
      <vt:lpstr>PowerPoint-presentation</vt:lpstr>
      <vt:lpstr>PowerPoint-presentation</vt:lpstr>
      <vt:lpstr>Prevention som integrerat arbetssätt</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Hälsosamtal i sekundärprevention</dc:title>
  <dc:creator>Johansson Lisbeth</dc:creator>
  <cp:lastModifiedBy>Johansson Lisbeth</cp:lastModifiedBy>
  <cp:revision>47</cp:revision>
  <dcterms:created xsi:type="dcterms:W3CDTF">2020-11-30T07:16:45Z</dcterms:created>
  <dcterms:modified xsi:type="dcterms:W3CDTF">2020-12-08T10:03:49Z</dcterms:modified>
</cp:coreProperties>
</file>