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1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  <p:sldMasterId id="2147483698" r:id="rId4"/>
    <p:sldMasterId id="2147483719" r:id="rId5"/>
    <p:sldMasterId id="2147483736" r:id="rId6"/>
    <p:sldMasterId id="2147483747" r:id="rId7"/>
    <p:sldMasterId id="2147483773" r:id="rId8"/>
    <p:sldMasterId id="2147483790" r:id="rId9"/>
    <p:sldMasterId id="2147483820" r:id="rId10"/>
    <p:sldMasterId id="2147483832" r:id="rId11"/>
    <p:sldMasterId id="2147483846" r:id="rId12"/>
  </p:sldMasterIdLst>
  <p:notesMasterIdLst>
    <p:notesMasterId r:id="rId25"/>
  </p:notesMasterIdLst>
  <p:sldIdLst>
    <p:sldId id="258" r:id="rId13"/>
    <p:sldId id="343" r:id="rId14"/>
    <p:sldId id="301" r:id="rId15"/>
    <p:sldId id="266" r:id="rId16"/>
    <p:sldId id="358" r:id="rId17"/>
    <p:sldId id="349" r:id="rId18"/>
    <p:sldId id="363" r:id="rId19"/>
    <p:sldId id="324" r:id="rId20"/>
    <p:sldId id="326" r:id="rId21"/>
    <p:sldId id="365" r:id="rId22"/>
    <p:sldId id="364" r:id="rId23"/>
    <p:sldId id="362" r:id="rId24"/>
  </p:sldIdLst>
  <p:sldSz cx="12192000" cy="6858000"/>
  <p:notesSz cx="6858000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8B35C-32F2-4E1D-8194-3F9A2A881D6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2C8B577-F25D-4AB8-AE64-BC8608407BF7}">
      <dgm:prSet phldrT="[Text]"/>
      <dgm:spPr/>
      <dgm:t>
        <a:bodyPr/>
        <a:lstStyle/>
        <a:p>
          <a:r>
            <a:rPr lang="sv-SE" dirty="0"/>
            <a:t>Deltagare</a:t>
          </a:r>
        </a:p>
      </dgm:t>
    </dgm:pt>
    <dgm:pt modelId="{0D6B397E-727B-4695-A272-E8542A87BC1A}" type="parTrans" cxnId="{E1AB0318-1B74-405F-B73D-D45553B0739F}">
      <dgm:prSet/>
      <dgm:spPr/>
      <dgm:t>
        <a:bodyPr/>
        <a:lstStyle/>
        <a:p>
          <a:endParaRPr lang="sv-SE"/>
        </a:p>
      </dgm:t>
    </dgm:pt>
    <dgm:pt modelId="{AF74813D-1407-44F1-A2F0-AAE0EFA9DE3A}" type="sibTrans" cxnId="{E1AB0318-1B74-405F-B73D-D45553B0739F}">
      <dgm:prSet/>
      <dgm:spPr/>
      <dgm:t>
        <a:bodyPr/>
        <a:lstStyle/>
        <a:p>
          <a:endParaRPr lang="sv-SE"/>
        </a:p>
      </dgm:t>
    </dgm:pt>
    <dgm:pt modelId="{FA92592F-408C-4914-9854-4F965B3A540C}">
      <dgm:prSet phldrT="[Text]"/>
      <dgm:spPr/>
      <dgm:t>
        <a:bodyPr/>
        <a:lstStyle/>
        <a:p>
          <a:r>
            <a:rPr lang="sv-SE" dirty="0"/>
            <a:t>Process</a:t>
          </a:r>
        </a:p>
      </dgm:t>
    </dgm:pt>
    <dgm:pt modelId="{CDAA9182-F557-4B96-B75D-2689B07DCFF9}" type="parTrans" cxnId="{FCAFC161-61C2-4FA9-920A-4CA959D2ED98}">
      <dgm:prSet/>
      <dgm:spPr/>
      <dgm:t>
        <a:bodyPr/>
        <a:lstStyle/>
        <a:p>
          <a:endParaRPr lang="sv-SE"/>
        </a:p>
      </dgm:t>
    </dgm:pt>
    <dgm:pt modelId="{A3EFED7C-CD7A-4DC9-8643-254564E3818B}" type="sibTrans" cxnId="{FCAFC161-61C2-4FA9-920A-4CA959D2ED98}">
      <dgm:prSet/>
      <dgm:spPr/>
      <dgm:t>
        <a:bodyPr/>
        <a:lstStyle/>
        <a:p>
          <a:endParaRPr lang="sv-SE"/>
        </a:p>
      </dgm:t>
    </dgm:pt>
    <dgm:pt modelId="{E5EC1018-39E1-470E-80BD-FB08257904D2}">
      <dgm:prSet phldrT="[Text]"/>
      <dgm:spPr/>
      <dgm:t>
        <a:bodyPr/>
        <a:lstStyle/>
        <a:p>
          <a:r>
            <a:rPr lang="sv-SE" dirty="0"/>
            <a:t>Digital plattform</a:t>
          </a:r>
        </a:p>
      </dgm:t>
    </dgm:pt>
    <dgm:pt modelId="{E7D39026-31CA-41E5-A53C-1D4D14218B62}" type="parTrans" cxnId="{91D21BCB-CF1F-4841-95E7-E45C84FDCB2C}">
      <dgm:prSet/>
      <dgm:spPr/>
      <dgm:t>
        <a:bodyPr/>
        <a:lstStyle/>
        <a:p>
          <a:endParaRPr lang="sv-SE"/>
        </a:p>
      </dgm:t>
    </dgm:pt>
    <dgm:pt modelId="{749CF0E8-BE55-4C22-A41C-8D99123CAB26}" type="sibTrans" cxnId="{91D21BCB-CF1F-4841-95E7-E45C84FDCB2C}">
      <dgm:prSet/>
      <dgm:spPr/>
      <dgm:t>
        <a:bodyPr/>
        <a:lstStyle/>
        <a:p>
          <a:endParaRPr lang="sv-SE"/>
        </a:p>
      </dgm:t>
    </dgm:pt>
    <dgm:pt modelId="{949D6859-0C58-4A5E-AEC9-78B20D130181}">
      <dgm:prSet phldrT="[Text]"/>
      <dgm:spPr/>
      <dgm:t>
        <a:bodyPr/>
        <a:lstStyle/>
        <a:p>
          <a:r>
            <a:rPr lang="sv-SE" dirty="0">
              <a:solidFill>
                <a:schemeClr val="accent1">
                  <a:lumMod val="75000"/>
                </a:schemeClr>
              </a:solidFill>
            </a:rPr>
            <a:t>Breddinförande för 40-åringar i Region Skåne </a:t>
          </a:r>
          <a:r>
            <a:rPr lang="sv-SE" dirty="0" smtClean="0">
              <a:solidFill>
                <a:schemeClr val="accent1">
                  <a:lumMod val="75000"/>
                </a:schemeClr>
              </a:solidFill>
            </a:rPr>
            <a:t>2021</a:t>
          </a:r>
          <a:endParaRPr lang="sv-SE" dirty="0">
            <a:solidFill>
              <a:schemeClr val="accent1">
                <a:lumMod val="75000"/>
              </a:schemeClr>
            </a:solidFill>
          </a:endParaRPr>
        </a:p>
      </dgm:t>
    </dgm:pt>
    <dgm:pt modelId="{2706E6B4-F3F3-4CFD-B61B-878B3F57DD9F}" type="parTrans" cxnId="{444ED6EE-B873-4B10-96E2-81B33B1EA1AF}">
      <dgm:prSet/>
      <dgm:spPr/>
      <dgm:t>
        <a:bodyPr/>
        <a:lstStyle/>
        <a:p>
          <a:endParaRPr lang="sv-SE"/>
        </a:p>
      </dgm:t>
    </dgm:pt>
    <dgm:pt modelId="{A711A595-CA93-47DE-A86E-BA9D2209D466}" type="sibTrans" cxnId="{444ED6EE-B873-4B10-96E2-81B33B1EA1AF}">
      <dgm:prSet/>
      <dgm:spPr/>
      <dgm:t>
        <a:bodyPr/>
        <a:lstStyle/>
        <a:p>
          <a:endParaRPr lang="sv-SE"/>
        </a:p>
      </dgm:t>
    </dgm:pt>
    <dgm:pt modelId="{A3C1CF8E-8856-46A8-AB1D-62CFAD46451F}" type="pres">
      <dgm:prSet presAssocID="{EB18B35C-32F2-4E1D-8194-3F9A2A881D6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325CCA5-3489-40A5-85D1-DDAEAE933E41}" type="pres">
      <dgm:prSet presAssocID="{EB18B35C-32F2-4E1D-8194-3F9A2A881D63}" presName="ellipse" presStyleLbl="trBgShp" presStyleIdx="0" presStyleCnt="1"/>
      <dgm:spPr/>
    </dgm:pt>
    <dgm:pt modelId="{432091F9-DB8F-42B3-B666-2254C79F15D6}" type="pres">
      <dgm:prSet presAssocID="{EB18B35C-32F2-4E1D-8194-3F9A2A881D63}" presName="arrow1" presStyleLbl="fgShp" presStyleIdx="0" presStyleCnt="1"/>
      <dgm:spPr/>
    </dgm:pt>
    <dgm:pt modelId="{2165A987-D12E-4366-88EE-09EB11F8F103}" type="pres">
      <dgm:prSet presAssocID="{EB18B35C-32F2-4E1D-8194-3F9A2A881D63}" presName="rectangle" presStyleLbl="revTx" presStyleIdx="0" presStyleCnt="1" custScaleX="21062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CF3F641-DC16-4221-943D-C661924A5E3D}" type="pres">
      <dgm:prSet presAssocID="{FA92592F-408C-4914-9854-4F965B3A540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5183E6D-8BB6-4C19-8FAF-D108F333EC36}" type="pres">
      <dgm:prSet presAssocID="{E5EC1018-39E1-470E-80BD-FB08257904D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682FFCB-C551-4F12-AAA8-84083B291C24}" type="pres">
      <dgm:prSet presAssocID="{949D6859-0C58-4A5E-AEC9-78B20D130181}" presName="item3" presStyleLbl="node1" presStyleIdx="2" presStyleCnt="3" custLinFactNeighborX="865" custLinFactNeighborY="-240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BA23582-3127-43B6-BBE4-895FA251D483}" type="pres">
      <dgm:prSet presAssocID="{EB18B35C-32F2-4E1D-8194-3F9A2A881D63}" presName="funnel" presStyleLbl="trAlignAcc1" presStyleIdx="0" presStyleCnt="1" custLinFactNeighborX="-292" custLinFactNeighborY="728"/>
      <dgm:spPr/>
    </dgm:pt>
  </dgm:ptLst>
  <dgm:cxnLst>
    <dgm:cxn modelId="{8583D4CA-5573-4180-A1A1-41C57DBE285B}" type="presOf" srcId="{EB18B35C-32F2-4E1D-8194-3F9A2A881D63}" destId="{A3C1CF8E-8856-46A8-AB1D-62CFAD46451F}" srcOrd="0" destOrd="0" presId="urn:microsoft.com/office/officeart/2005/8/layout/funnel1"/>
    <dgm:cxn modelId="{91D21BCB-CF1F-4841-95E7-E45C84FDCB2C}" srcId="{EB18B35C-32F2-4E1D-8194-3F9A2A881D63}" destId="{E5EC1018-39E1-470E-80BD-FB08257904D2}" srcOrd="2" destOrd="0" parTransId="{E7D39026-31CA-41E5-A53C-1D4D14218B62}" sibTransId="{749CF0E8-BE55-4C22-A41C-8D99123CAB26}"/>
    <dgm:cxn modelId="{CE0C63AF-C92D-4D71-8C5F-67A053A9F308}" type="presOf" srcId="{F2C8B577-F25D-4AB8-AE64-BC8608407BF7}" destId="{3682FFCB-C551-4F12-AAA8-84083B291C24}" srcOrd="0" destOrd="0" presId="urn:microsoft.com/office/officeart/2005/8/layout/funnel1"/>
    <dgm:cxn modelId="{62D185F9-88D0-46BF-832F-7B710B0D16FF}" type="presOf" srcId="{E5EC1018-39E1-470E-80BD-FB08257904D2}" destId="{ACF3F641-DC16-4221-943D-C661924A5E3D}" srcOrd="0" destOrd="0" presId="urn:microsoft.com/office/officeart/2005/8/layout/funnel1"/>
    <dgm:cxn modelId="{444ED6EE-B873-4B10-96E2-81B33B1EA1AF}" srcId="{EB18B35C-32F2-4E1D-8194-3F9A2A881D63}" destId="{949D6859-0C58-4A5E-AEC9-78B20D130181}" srcOrd="3" destOrd="0" parTransId="{2706E6B4-F3F3-4CFD-B61B-878B3F57DD9F}" sibTransId="{A711A595-CA93-47DE-A86E-BA9D2209D466}"/>
    <dgm:cxn modelId="{B6DB405F-9EC6-41CF-B0FC-7E7BF8913229}" type="presOf" srcId="{FA92592F-408C-4914-9854-4F965B3A540C}" destId="{15183E6D-8BB6-4C19-8FAF-D108F333EC36}" srcOrd="0" destOrd="0" presId="urn:microsoft.com/office/officeart/2005/8/layout/funnel1"/>
    <dgm:cxn modelId="{22D44A41-9766-4EF1-8E65-CCF12337F502}" type="presOf" srcId="{949D6859-0C58-4A5E-AEC9-78B20D130181}" destId="{2165A987-D12E-4366-88EE-09EB11F8F103}" srcOrd="0" destOrd="0" presId="urn:microsoft.com/office/officeart/2005/8/layout/funnel1"/>
    <dgm:cxn modelId="{FCAFC161-61C2-4FA9-920A-4CA959D2ED98}" srcId="{EB18B35C-32F2-4E1D-8194-3F9A2A881D63}" destId="{FA92592F-408C-4914-9854-4F965B3A540C}" srcOrd="1" destOrd="0" parTransId="{CDAA9182-F557-4B96-B75D-2689B07DCFF9}" sibTransId="{A3EFED7C-CD7A-4DC9-8643-254564E3818B}"/>
    <dgm:cxn modelId="{E1AB0318-1B74-405F-B73D-D45553B0739F}" srcId="{EB18B35C-32F2-4E1D-8194-3F9A2A881D63}" destId="{F2C8B577-F25D-4AB8-AE64-BC8608407BF7}" srcOrd="0" destOrd="0" parTransId="{0D6B397E-727B-4695-A272-E8542A87BC1A}" sibTransId="{AF74813D-1407-44F1-A2F0-AAE0EFA9DE3A}"/>
    <dgm:cxn modelId="{511151FB-5896-4808-857E-EBCB213E8DDA}" type="presParOf" srcId="{A3C1CF8E-8856-46A8-AB1D-62CFAD46451F}" destId="{9325CCA5-3489-40A5-85D1-DDAEAE933E41}" srcOrd="0" destOrd="0" presId="urn:microsoft.com/office/officeart/2005/8/layout/funnel1"/>
    <dgm:cxn modelId="{F8FA19A5-4EEA-41C3-9EAB-4807E33FE57A}" type="presParOf" srcId="{A3C1CF8E-8856-46A8-AB1D-62CFAD46451F}" destId="{432091F9-DB8F-42B3-B666-2254C79F15D6}" srcOrd="1" destOrd="0" presId="urn:microsoft.com/office/officeart/2005/8/layout/funnel1"/>
    <dgm:cxn modelId="{7866FB7E-507D-40BA-A583-E0BA1217ED9A}" type="presParOf" srcId="{A3C1CF8E-8856-46A8-AB1D-62CFAD46451F}" destId="{2165A987-D12E-4366-88EE-09EB11F8F103}" srcOrd="2" destOrd="0" presId="urn:microsoft.com/office/officeart/2005/8/layout/funnel1"/>
    <dgm:cxn modelId="{8CC8AE58-7CFF-4675-ABE0-CAB1DAE930CF}" type="presParOf" srcId="{A3C1CF8E-8856-46A8-AB1D-62CFAD46451F}" destId="{ACF3F641-DC16-4221-943D-C661924A5E3D}" srcOrd="3" destOrd="0" presId="urn:microsoft.com/office/officeart/2005/8/layout/funnel1"/>
    <dgm:cxn modelId="{AC094FE7-D82C-453D-BC05-08F05690A7A0}" type="presParOf" srcId="{A3C1CF8E-8856-46A8-AB1D-62CFAD46451F}" destId="{15183E6D-8BB6-4C19-8FAF-D108F333EC36}" srcOrd="4" destOrd="0" presId="urn:microsoft.com/office/officeart/2005/8/layout/funnel1"/>
    <dgm:cxn modelId="{6AB4CCFE-0482-4014-AC27-93FB7D6D5BB5}" type="presParOf" srcId="{A3C1CF8E-8856-46A8-AB1D-62CFAD46451F}" destId="{3682FFCB-C551-4F12-AAA8-84083B291C24}" srcOrd="5" destOrd="0" presId="urn:microsoft.com/office/officeart/2005/8/layout/funnel1"/>
    <dgm:cxn modelId="{778BA7EB-1413-4CA9-A710-6BE97CD6662A}" type="presParOf" srcId="{A3C1CF8E-8856-46A8-AB1D-62CFAD46451F}" destId="{1BA23582-3127-43B6-BBE4-895FA251D48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5CCA5-3489-40A5-85D1-DDAEAE933E41}">
      <dsp:nvSpPr>
        <dsp:cNvPr id="0" name=""/>
        <dsp:cNvSpPr/>
      </dsp:nvSpPr>
      <dsp:spPr>
        <a:xfrm>
          <a:off x="2531951" y="259258"/>
          <a:ext cx="5145278" cy="178688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091F9-DB8F-42B3-B666-2254C79F15D6}">
      <dsp:nvSpPr>
        <dsp:cNvPr id="0" name=""/>
        <dsp:cNvSpPr/>
      </dsp:nvSpPr>
      <dsp:spPr>
        <a:xfrm>
          <a:off x="4613994" y="4634739"/>
          <a:ext cx="997147" cy="63817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5A987-D12E-4366-88EE-09EB11F8F103}">
      <dsp:nvSpPr>
        <dsp:cNvPr id="0" name=""/>
        <dsp:cNvSpPr/>
      </dsp:nvSpPr>
      <dsp:spPr>
        <a:xfrm>
          <a:off x="72013" y="5145278"/>
          <a:ext cx="10081108" cy="1196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300" kern="1200" dirty="0">
              <a:solidFill>
                <a:schemeClr val="accent1">
                  <a:lumMod val="75000"/>
                </a:schemeClr>
              </a:solidFill>
            </a:rPr>
            <a:t>Breddinförande för 40-åringar i Region Skåne </a:t>
          </a:r>
          <a:r>
            <a:rPr lang="sv-SE" sz="3300" kern="1200" dirty="0" smtClean="0">
              <a:solidFill>
                <a:schemeClr val="accent1">
                  <a:lumMod val="75000"/>
                </a:schemeClr>
              </a:solidFill>
            </a:rPr>
            <a:t>2021</a:t>
          </a:r>
          <a:endParaRPr lang="sv-SE" sz="3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2013" y="5145278"/>
        <a:ext cx="10081108" cy="1196576"/>
      </dsp:txXfrm>
    </dsp:sp>
    <dsp:sp modelId="{ACF3F641-DC16-4221-943D-C661924A5E3D}">
      <dsp:nvSpPr>
        <dsp:cNvPr id="0" name=""/>
        <dsp:cNvSpPr/>
      </dsp:nvSpPr>
      <dsp:spPr>
        <a:xfrm>
          <a:off x="4402599" y="2184150"/>
          <a:ext cx="1794864" cy="1794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/>
            <a:t>Digital plattform</a:t>
          </a:r>
        </a:p>
      </dsp:txBody>
      <dsp:txXfrm>
        <a:off x="4665451" y="2447002"/>
        <a:ext cx="1269160" cy="1269160"/>
      </dsp:txXfrm>
    </dsp:sp>
    <dsp:sp modelId="{15183E6D-8BB6-4C19-8FAF-D108F333EC36}">
      <dsp:nvSpPr>
        <dsp:cNvPr id="0" name=""/>
        <dsp:cNvSpPr/>
      </dsp:nvSpPr>
      <dsp:spPr>
        <a:xfrm>
          <a:off x="3118273" y="837603"/>
          <a:ext cx="1794864" cy="1794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/>
            <a:t>Process</a:t>
          </a:r>
        </a:p>
      </dsp:txBody>
      <dsp:txXfrm>
        <a:off x="3381125" y="1100455"/>
        <a:ext cx="1269160" cy="1269160"/>
      </dsp:txXfrm>
    </dsp:sp>
    <dsp:sp modelId="{3682FFCB-C551-4F12-AAA8-84083B291C24}">
      <dsp:nvSpPr>
        <dsp:cNvPr id="0" name=""/>
        <dsp:cNvSpPr/>
      </dsp:nvSpPr>
      <dsp:spPr>
        <a:xfrm>
          <a:off x="4968550" y="360460"/>
          <a:ext cx="1794864" cy="17948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/>
            <a:t>Deltagare</a:t>
          </a:r>
        </a:p>
      </dsp:txBody>
      <dsp:txXfrm>
        <a:off x="5231402" y="623312"/>
        <a:ext cx="1269160" cy="1269160"/>
      </dsp:txXfrm>
    </dsp:sp>
    <dsp:sp modelId="{1BA23582-3127-43B6-BBE4-895FA251D483}">
      <dsp:nvSpPr>
        <dsp:cNvPr id="0" name=""/>
        <dsp:cNvSpPr/>
      </dsp:nvSpPr>
      <dsp:spPr>
        <a:xfrm>
          <a:off x="2304250" y="72407"/>
          <a:ext cx="5584023" cy="44672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6D118-49FD-46A1-B267-24BABA50E19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B1D5C-39FD-4F4C-8DD6-CF9A2D14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38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5827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9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När deltagaren besvarat frågorna landar svaren i vårdgivarvyn hälsosamtalsledaren använder, en hälsokurva genereras utifrån svaren och ligger till grund för samtalet. Det här är en metod för att förebygga hjärt-kärlsjukdom men vi kan även hitta individer som har psykisk ohälsa och vi kan då i tidigt skede förhoppningsvis sätta in rätt åtgärd. Tidig psykologkontakt, kurator, alkoholbehandlare, fysioterapeut för </a:t>
            </a:r>
            <a:r>
              <a:rPr lang="sv-SE" dirty="0" err="1"/>
              <a:t>för</a:t>
            </a:r>
            <a:r>
              <a:rPr lang="sv-SE" dirty="0"/>
              <a:t> ökad fysiska aktivitet.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3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1A861-1338-454A-A494-E179C157A1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471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1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9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alt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53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370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50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9483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DCE9B60-C2AA-41EB-B7FD-2C07C59E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5229C13C-03CC-4F03-AE85-8DBD4EF1D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2ED9E699-685A-400C-91FB-8D3BDC414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94798607-201D-4A08-992B-68B91CF71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1276CABC-22A6-4055-ABD5-706E60A69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785B037A-3927-4CB9-AE4B-92FD2F3C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A011CB27-FC32-4A2C-94A4-BCC0BE7F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535FECD3-05C3-40A8-8974-2380D3D5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188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AB725BA-CBF9-4294-84E0-077A1871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B5D42868-7009-47F2-809E-6C8B240D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219C4497-D3CF-48F3-8170-3D2DF023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722C3556-B317-4E5E-AA23-548C5863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712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C14B2008-9C99-4245-86B1-FAA54DEF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400C7E9B-5DA2-4058-B28C-EC439874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0A0BC69F-A43F-4454-8758-85B23C04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764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3B25436-786F-4077-B948-70805E4F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A07A97F6-96CD-4938-A666-0B94C12B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E99D2129-434A-42DD-87B8-0EC43CBBF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055E8825-843F-44E7-9819-C5F27B23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162A086F-B85E-4394-8594-F1F88AC8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F69D5FF4-17C7-4D3A-A9CD-7933D216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316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3D99446-DB8C-489F-B305-32596168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BAE61704-C0F6-417F-824E-2BF2AA60A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0467F908-8DF1-476C-9689-7C78B5B3D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936FCB85-F10C-4636-93B7-2C389E03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91EF375C-AAC2-4777-812C-553EB7BD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050AE3D7-7841-4D6C-A7F7-8CC5D28B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11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EDFB3C8-5162-41DD-A5A3-8C47F1D9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F508DBAD-1609-4304-9339-2A076F755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9930A3CB-6713-47F7-986E-E70DD0E7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FCF5AD98-08DA-415A-AA6D-01209805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D394AABB-A010-4211-BB36-AD76C1A6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125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3D4C6826-A9B8-4A5D-A71C-DD552E036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E0A67FC0-F640-486B-8DC0-D10386488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D8E4303A-9949-41C5-A291-421BC89B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EC97ABD7-1313-4B85-AD94-B7BE420F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C7553837-E9BF-480F-82AB-A291835F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416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2059040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595094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0704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041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=""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593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905145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957991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99066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772998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968490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=""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80586561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54E6AD-41BD-41AD-8438-5CC114B6F0C1}" type="datetimeFigureOut">
              <a:rPr lang="sv-SE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2020-12-07</a:t>
            </a:fld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82A6E8-B158-4734-91E5-E478D69395AA}" type="slidenum">
              <a:rPr lang="sv-SE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598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527" eaLnBrk="0" fontAlgn="base" hangingPunct="0">
              <a:lnSpc>
                <a:spcPts val="1493"/>
              </a:lnSpc>
              <a:spcBef>
                <a:spcPct val="0"/>
              </a:spcBef>
              <a:spcAft>
                <a:spcPct val="0"/>
              </a:spcAft>
            </a:pPr>
            <a:r>
              <a:rPr lang="sv-SE" spc="-5">
                <a:solidFill>
                  <a:srgbClr val="000000"/>
                </a:solidFill>
              </a:rPr>
              <a:t>Hans</a:t>
            </a:r>
            <a:r>
              <a:rPr lang="sv-SE" spc="-50">
                <a:solidFill>
                  <a:srgbClr val="000000"/>
                </a:solidFill>
              </a:rPr>
              <a:t> </a:t>
            </a:r>
            <a:r>
              <a:rPr lang="sv-SE" spc="-5">
                <a:solidFill>
                  <a:srgbClr val="000000"/>
                </a:solidFill>
              </a:rPr>
              <a:t>Lingfors</a:t>
            </a:r>
            <a:endParaRPr lang="sv-SE" spc="-5" dirty="0">
              <a:solidFill>
                <a:srgbClr val="000000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z="240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12/7/2020</a:t>
            </a:fld>
            <a:endParaRPr lang="en-US" sz="24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sz="240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24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5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5382767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697428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4238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548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08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=""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2769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75739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64245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83743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507030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7074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711983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=""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32944314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7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1527" eaLnBrk="0" fontAlgn="base" hangingPunct="0">
              <a:lnSpc>
                <a:spcPts val="1493"/>
              </a:lnSpc>
              <a:spcBef>
                <a:spcPct val="0"/>
              </a:spcBef>
              <a:spcAft>
                <a:spcPct val="0"/>
              </a:spcAft>
            </a:pPr>
            <a:r>
              <a:rPr lang="sv-SE" spc="-5">
                <a:solidFill>
                  <a:srgbClr val="000000"/>
                </a:solidFill>
              </a:rPr>
              <a:t>Hans</a:t>
            </a:r>
            <a:r>
              <a:rPr lang="sv-SE" spc="-50">
                <a:solidFill>
                  <a:srgbClr val="000000"/>
                </a:solidFill>
              </a:rPr>
              <a:t> </a:t>
            </a:r>
            <a:r>
              <a:rPr lang="sv-SE" spc="-5">
                <a:solidFill>
                  <a:srgbClr val="000000"/>
                </a:solidFill>
              </a:rPr>
              <a:t>Lingfors</a:t>
            </a:r>
            <a:endParaRPr lang="sv-SE" spc="-5" dirty="0">
              <a:solidFill>
                <a:srgbClr val="000000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z="240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12/7/2020</a:t>
            </a:fld>
            <a:endParaRPr lang="en-US" sz="24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sz="2400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sz="24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7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30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3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=""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=""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25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222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69411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11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020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74551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10251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=""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6354194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54E6AD-41BD-41AD-8438-5CC114B6F0C1}" type="datetimeFigureOut">
              <a:rPr lang="sv-SE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2020-12-07</a:t>
            </a:fld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782A6E8-B158-4734-91E5-E478D69395AA}" type="slidenum">
              <a:rPr lang="sv-SE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31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92000" y="1800000"/>
            <a:ext cx="5472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88000" y="3348000"/>
            <a:ext cx="5472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096000" y="5949950"/>
            <a:ext cx="556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6096000" y="5949950"/>
            <a:ext cx="556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5616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240332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5C4B-9A6B-4700-9375-615A4C8898EA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1295467" y="2782800"/>
            <a:ext cx="9696451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2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92000" y="1800000"/>
            <a:ext cx="96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92000" y="3348000"/>
            <a:ext cx="96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9089-29CF-4D68-B779-526D87707203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DAA-AF54-4FED-AD9D-C7C72005C795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6672064" y="2780929"/>
            <a:ext cx="4320117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1295467" y="2780928"/>
            <a:ext cx="5088467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6000" y="1411200"/>
            <a:ext cx="9696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0BC6-BCD9-4798-B02A-4494184D6F44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487489" y="2276872"/>
            <a:ext cx="9503833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91477" y="5085184"/>
            <a:ext cx="96012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671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0998-7320-4472-8BA0-C5E5D3360E58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527051" y="1080000"/>
            <a:ext cx="11137900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248400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812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390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5668-4450-448C-9AF0-FEC8A25E55FE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04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453390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10F9-60BD-49F8-8D75-4B9B079E92B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43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D26A-7E42-47EF-8FBE-0C9B91E84DDD}" type="datetimeFigureOut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BCBE1-EC52-4CD5-8CD8-C06FB9BDD9AA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62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7F0B-EFC9-4F37-802D-E743B3765F41}" type="datetimeFigureOut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3339-38E0-4040-BF7D-7F4A2A49E40B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48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92000" y="1800000"/>
            <a:ext cx="5472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88000" y="3348000"/>
            <a:ext cx="5472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096000" y="5949950"/>
            <a:ext cx="556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6096000" y="5949950"/>
            <a:ext cx="556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5616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64778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5C4B-9A6B-4700-9375-615A4C8898EA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1295467" y="2782800"/>
            <a:ext cx="9696451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1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92000" y="1800000"/>
            <a:ext cx="96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92000" y="3348000"/>
            <a:ext cx="96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9089-29CF-4D68-B779-526D87707203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DAA-AF54-4FED-AD9D-C7C72005C795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6672064" y="2780929"/>
            <a:ext cx="4320117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1295467" y="2780928"/>
            <a:ext cx="5088467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9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6000" y="1411200"/>
            <a:ext cx="9696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0BC6-BCD9-4798-B02A-4494184D6F44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487489" y="2276872"/>
            <a:ext cx="9503833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91477" y="5085184"/>
            <a:ext cx="96012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090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0998-7320-4472-8BA0-C5E5D3360E58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527051" y="1080000"/>
            <a:ext cx="11137900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144648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681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7F0B-EFC9-4F37-802D-E743B3765F41}" type="datetimeFigureOut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3339-38E0-4040-BF7D-7F4A2A49E40B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96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096001" y="5949950"/>
            <a:ext cx="55689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6096001" y="5949950"/>
            <a:ext cx="55689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92000" y="1800000"/>
            <a:ext cx="5472000" cy="13104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88000" y="3348000"/>
            <a:ext cx="5472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-1" y="856800"/>
            <a:ext cx="5616000" cy="602128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093131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1295467" y="2782800"/>
            <a:ext cx="9696451" cy="266242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D9F7AB-839E-40A4-9575-60E05661C46C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099A-6099-498C-9A90-7920C3F3161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09537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92000" y="1800000"/>
            <a:ext cx="9600000" cy="13104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92000" y="3348000"/>
            <a:ext cx="96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E5951AB-4ED2-4103-930A-E8047A80DA46}" type="datetime1">
              <a:rPr lang="sv-SE"/>
              <a:pPr>
                <a:defRPr/>
              </a:pPr>
              <a:t>2020-12-07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8239-3EEC-4A9B-AD62-7D406425DD9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30255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6672064" y="2780929"/>
            <a:ext cx="4320117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1295467" y="2780928"/>
            <a:ext cx="5088467" cy="266447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3DFDEBE-AEE8-4E5A-8A0D-4AD654652275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FA0D-5874-414D-A863-EED0AD82FC2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21677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1487489" y="2276872"/>
            <a:ext cx="9503833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1391477" y="5085184"/>
            <a:ext cx="96012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469A7B-3BB9-4DA3-BD27-8A81E33510A9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4B34-1E23-4C00-A17E-FACC8FD220D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92768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527051" y="1080000"/>
            <a:ext cx="11137900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27DC22-4B3E-46D4-B066-7B59E3BC836A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33C0-E52E-4CAC-BF6F-6925F586F37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02889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237F-EF80-4C74-A8C1-F8EC989D1BD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202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3564-D4B3-4204-ACD0-A86D2D0C8C48}" type="datetimeFigureOut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9A92-E726-4C23-807C-1A50F0CEE33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19959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92000" y="1800000"/>
            <a:ext cx="5472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88000" y="3348000"/>
            <a:ext cx="5472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096000" y="5949950"/>
            <a:ext cx="556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6096000" y="5949950"/>
            <a:ext cx="556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5616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För att infoga bild: </a:t>
            </a:r>
            <a:br>
              <a:rPr lang="sv-SE" dirty="0"/>
            </a:br>
            <a:r>
              <a:rPr lang="sv-SE" dirty="0"/>
              <a:t>1) Klicka här för att markera bildramen. </a:t>
            </a:r>
            <a:br>
              <a:rPr lang="sv-SE" dirty="0"/>
            </a:br>
            <a:r>
              <a:rPr lang="sv-SE" dirty="0"/>
              <a:t>2a) Välj bild från "Bildbank": Klicka på knappen ”Bildbank” i verktygsfältet ovan. </a:t>
            </a:r>
            <a:br>
              <a:rPr lang="sv-SE" dirty="0"/>
            </a:br>
            <a:r>
              <a:rPr lang="sv-SE" dirty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235753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7810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5C4B-9A6B-4700-9375-615A4C8898EA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1295467" y="2782800"/>
            <a:ext cx="9696451" cy="266242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98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92000" y="1800000"/>
            <a:ext cx="96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92000" y="3348000"/>
            <a:ext cx="96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9089-29CF-4D68-B779-526D87707203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00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6DAA-AF54-4FED-AD9D-C7C72005C795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6672064" y="2780929"/>
            <a:ext cx="4320117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1295467" y="2780928"/>
            <a:ext cx="5088467" cy="266447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89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6000" y="1411200"/>
            <a:ext cx="9696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enradig rubrik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0BC6-BCD9-4798-B02A-4494184D6F44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487489" y="2276872"/>
            <a:ext cx="9503833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91477" y="5085184"/>
            <a:ext cx="96012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Klicka här för att lägga till text</a:t>
            </a:r>
          </a:p>
        </p:txBody>
      </p:sp>
    </p:spTree>
    <p:extLst>
      <p:ext uri="{BB962C8B-B14F-4D97-AF65-F5344CB8AC3E}">
        <p14:creationId xmlns:p14="http://schemas.microsoft.com/office/powerpoint/2010/main" val="733961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0998-7320-4472-8BA0-C5E5D3360E58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527051" y="1080000"/>
            <a:ext cx="11137900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2455239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31373" y="6480000"/>
            <a:ext cx="957428" cy="216024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FEBD7F0B-EFC9-4F37-802D-E743B3765F41}" type="datetimeFigureOut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32000" y="6184802"/>
            <a:ext cx="6912000" cy="205681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sv-SE">
              <a:solidFill>
                <a:srgbClr val="8D0017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1391478" y="6496485"/>
            <a:ext cx="957428" cy="183282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AE3E3339-38E0-4040-BF7D-7F4A2A49E40B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885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38A4-57EC-483A-9D0E-17F014B2E3A9}" type="datetimeFigureOut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868C8-799A-4C1D-9E2D-D7EEC7AA095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27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3496-14C8-47CA-BD76-F52FAB03481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BB3A-D580-4C54-AE77-DE78F2049E0D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74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9EB79-A980-4FC3-9B5E-973A7925B5D9}" type="datetimeFigureOut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254A-95A6-485D-9E0B-3880EE167D81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88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97321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4809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483174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7623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64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xmlns="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79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673990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69050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99328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02683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95468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xmlns="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17526941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3206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7E7568B-792C-4DA7-88F5-48C5091773AD}" type="datetimeFigureOut">
              <a:rPr lang="sv-SE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2020-12-07</a:t>
            </a:fld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ACE8CAA-5815-42D7-93BF-7F2AFF483D61}" type="slidenum">
              <a:rPr lang="sv-SE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153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096001" y="5949950"/>
            <a:ext cx="55689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6096001" y="5949950"/>
            <a:ext cx="55689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92000" y="1800000"/>
            <a:ext cx="5472000" cy="13104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88000" y="3348000"/>
            <a:ext cx="5472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-1" y="856800"/>
            <a:ext cx="5616000" cy="602128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907917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1295467" y="2782800"/>
            <a:ext cx="9696451" cy="266242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D9F7AB-839E-40A4-9575-60E05661C46C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099A-6099-498C-9A90-7920C3F3161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94621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92000" y="1800000"/>
            <a:ext cx="9600000" cy="1310400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92000" y="3348000"/>
            <a:ext cx="96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E5951AB-4ED2-4103-930A-E8047A80DA46}" type="datetime1">
              <a:rPr lang="sv-SE"/>
              <a:pPr>
                <a:defRPr/>
              </a:pPr>
              <a:t>2020-12-07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8239-3EEC-4A9B-AD62-7D406425DD9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309614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6672064" y="2780929"/>
            <a:ext cx="4320117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1295467" y="2780928"/>
            <a:ext cx="5088467" cy="266447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3DFDEBE-AEE8-4E5A-8A0D-4AD654652275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FA0D-5874-414D-A863-EED0AD82FC2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194004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/>
          </p:nvPr>
        </p:nvSpPr>
        <p:spPr>
          <a:xfrm>
            <a:off x="1487489" y="2276872"/>
            <a:ext cx="9503833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1391477" y="5085184"/>
            <a:ext cx="96012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469A7B-3BB9-4DA3-BD27-8A81E33510A9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7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C4B34-1E23-4C00-A17E-FACC8FD220D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88608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527051" y="1080000"/>
            <a:ext cx="11137900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27DC22-4B3E-46D4-B066-7B59E3BC836A}" type="datetime1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D001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 dirty="0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33C0-E52E-4CAC-BF6F-6925F586F37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884319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237F-EF80-4C74-A8C1-F8EC989D1BD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0676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3564-D4B3-4204-ACD0-A86D2D0C8C48}" type="datetimeFigureOut">
              <a:rPr lang="sv-SE"/>
              <a:pPr>
                <a:defRPr/>
              </a:pPr>
              <a:t>2020-12-07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9A92-E726-4C23-807C-1A50F0CEE33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828355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0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4986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763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294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93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600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935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110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212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236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028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4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7036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2675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171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459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313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54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668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4A05A99-968C-4EEF-B96E-A33401A75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0CC9B8DA-51A8-4F3C-9289-4F3308CC6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B288AF1B-51D4-41CA-A4D7-C3E2F00DF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AD46AF24-2610-4BB0-B6F2-46B62C86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F76E5597-A7B4-4E97-A116-2A97908C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245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40AA2D3-112C-4978-8FE9-B4553C9E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1A72D0C1-51F9-4E42-9B75-F3C1BA97B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CD16AE9F-2087-4F47-A9A0-1D4B9B2F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751F3773-2B23-41C2-A55B-F696A115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3D5D6C97-FCF7-4A24-B344-53CE68B4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834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B094F164-199D-4EA3-9ED8-25C50666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B231DFD3-F056-4AEC-B77D-AAD6B18F5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01128DD1-81D8-4DE0-A5AE-BFC0BA98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96E46045-96A7-4082-B499-15A97543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FF547871-F53A-437F-940A-F70FDA0C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344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DEB7C89F-9F8F-4D36-87A4-6C0D7FAB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9E83ED3C-6011-4D77-98C9-509A727F6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A59B2D8D-EAAB-4C92-9CB4-C0CEF273E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6374AC2B-88A9-4743-B411-215CCF0C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8ADD894B-45DB-4322-8A65-B602CF87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4EEC7ED0-19D8-4F1E-ABE0-ADE21F7B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6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201F6-812A-41FB-B015-47C9DFB5BF53}" type="datetimeFigureOut">
              <a:rPr lang="sv-SE" smtClean="0"/>
              <a:t>2020-12-07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A139-621D-4AB5-8B16-A8CF11C0B7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2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A51618C5-206F-46AD-8B99-31CCEE3F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309BC882-0EE9-4DE1-AE32-E2A4EB631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23F76C13-99D9-470D-9080-4F80766BD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E7BD-0B17-45EC-BAFB-39F24B16791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2020-12-07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4D65278C-69D3-47E8-A19B-9C3EFE7DD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9D3BFEBB-DD07-409B-B796-003973FD3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0BE6-70CD-4CCD-90A8-1C909CABE26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3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=""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60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=""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60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=""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60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=""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58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=""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60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=""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80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31371" y="6480000"/>
            <a:ext cx="957428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D8F9DCC-59F9-4D20-B219-7832D570049E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6000" y="2782800"/>
            <a:ext cx="9696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32000" y="6184801"/>
            <a:ext cx="6912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dirty="0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391478" y="6496484"/>
            <a:ext cx="957428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226" y="0"/>
            <a:ext cx="1224288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0" y="6156791"/>
            <a:ext cx="2361189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5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4" r:id="rId7"/>
    <p:sldLayoutId id="2147483695" r:id="rId8"/>
    <p:sldLayoutId id="2147483696" r:id="rId9"/>
    <p:sldLayoutId id="2147483697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31371" y="6480000"/>
            <a:ext cx="957428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D8F9DCC-59F9-4D20-B219-7832D570049E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6000" y="2782800"/>
            <a:ext cx="9696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32000" y="6184801"/>
            <a:ext cx="6912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dirty="0" smtClean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391478" y="6496484"/>
            <a:ext cx="957428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226" y="0"/>
            <a:ext cx="1224288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0" y="6156791"/>
            <a:ext cx="2361189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31800" y="6480175"/>
            <a:ext cx="956733" cy="2159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49D25061-6F5F-4DA9-AC76-54F2269CC7CD}" type="datetime1">
              <a:rPr lang="sv-SE"/>
              <a:pPr>
                <a:defRPr/>
              </a:pPr>
              <a:t>2020-12-07</a:t>
            </a:fld>
            <a:endParaRPr lang="sv-SE" dirty="0"/>
          </a:p>
        </p:txBody>
      </p:sp>
      <p:sp>
        <p:nvSpPr>
          <p:cNvPr id="1741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295400" y="1411288"/>
            <a:ext cx="96964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741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295400" y="2782889"/>
            <a:ext cx="9696451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31801" y="6184900"/>
            <a:ext cx="6913033" cy="204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8D0017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390652" y="6496050"/>
            <a:ext cx="958849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6ED637-B3E7-432A-BB81-278799F3D4B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pic>
        <p:nvPicPr>
          <p:cNvPr id="17415" name="Picture 1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3" y="0"/>
            <a:ext cx="122428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Bildobjekt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617" y="6156326"/>
            <a:ext cx="2362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90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7" r:id="rId7"/>
    <p:sldLayoutId id="2147483728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31371" y="6480000"/>
            <a:ext cx="957428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D8F9DCC-59F9-4D20-B219-7832D570049E}" type="datetime1">
              <a:rPr lang="sv-SE" smtClean="0">
                <a:solidFill>
                  <a:srgbClr val="000000"/>
                </a:solidFill>
              </a:rPr>
              <a:pPr/>
              <a:t>2020-12-07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6000" y="2782800"/>
            <a:ext cx="9696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32000" y="6184801"/>
            <a:ext cx="6912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dirty="0">
                <a:solidFill>
                  <a:srgbClr val="8D0017"/>
                </a:solidFill>
              </a:rPr>
              <a:t>(ange enhet via Infoga sidfot)</a:t>
            </a:r>
            <a:endParaRPr lang="sv-SE" sz="800" b="0" dirty="0">
              <a:solidFill>
                <a:srgbClr val="8D0017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391478" y="6496484"/>
            <a:ext cx="957428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226" y="0"/>
            <a:ext cx="1224288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0" y="6156791"/>
            <a:ext cx="2361189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xmlns="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FD1A5A4-4934-4F16-AC14-4F441D0C8C45}" type="slidenum">
              <a:rPr lang="sv-SE" altLang="sv-SE" sz="6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 sz="600">
              <a:solidFill>
                <a:srgbClr val="000000"/>
              </a:solidFill>
            </a:endParaRPr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xmlns="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1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31800" y="6480175"/>
            <a:ext cx="956733" cy="2159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49D25061-6F5F-4DA9-AC76-54F2269CC7CD}" type="datetime1">
              <a:rPr lang="sv-SE"/>
              <a:pPr>
                <a:defRPr/>
              </a:pPr>
              <a:t>2020-12-07</a:t>
            </a:fld>
            <a:endParaRPr lang="sv-SE" dirty="0"/>
          </a:p>
        </p:txBody>
      </p:sp>
      <p:sp>
        <p:nvSpPr>
          <p:cNvPr id="1741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295400" y="1411288"/>
            <a:ext cx="96964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741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295400" y="2782889"/>
            <a:ext cx="9696451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31801" y="6184900"/>
            <a:ext cx="6913033" cy="204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8D0017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(ange enhet via Infoga sidfot)</a:t>
            </a:r>
            <a:endParaRPr lang="sv-SE" sz="800" b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390652" y="6496050"/>
            <a:ext cx="958849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6ED637-B3E7-432A-BB81-278799F3D4B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pic>
        <p:nvPicPr>
          <p:cNvPr id="17415" name="Picture 1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33" y="0"/>
            <a:ext cx="122428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Bildobjekt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617" y="6156326"/>
            <a:ext cx="2362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15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1" r:id="rId7"/>
    <p:sldLayoutId id="2147483782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Bryant Light"/>
          <a:cs typeface="Bryant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D6ED1C-1ED8-42DE-AE09-D43C7DC530BC}" type="datetimeFigureOut">
              <a:rPr lang="sv-SE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2020-12-07</a:t>
            </a:fld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C773-7A0C-40A2-90C1-8D0E65014BEF}" type="slidenum">
              <a:rPr lang="sv-SE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36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ers.brightcove.net/3193745440001/b859b2ab-6e32-4a70-a0dd-ee8b2ca7bb94_default/index.html?videoId=62110221990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vatten, utomhus, strand, flyger&#10;&#10;Automatiskt genererad beskrivning">
            <a:extLst>
              <a:ext uri="{FF2B5EF4-FFF2-40B4-BE49-F238E27FC236}">
                <a16:creationId xmlns:a16="http://schemas.microsoft.com/office/drawing/2014/main" xmlns="" id="{63A3A404-1837-44D8-8973-2D48D9B28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r="9777"/>
          <a:stretch/>
        </p:blipFill>
        <p:spPr>
          <a:xfrm>
            <a:off x="5735960" y="0"/>
            <a:ext cx="6480720" cy="6957392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54BA1F99-6104-42AF-8454-34CA1919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08" y="2204864"/>
            <a:ext cx="4046240" cy="3226370"/>
          </a:xfrm>
        </p:spPr>
        <p:txBody>
          <a:bodyPr/>
          <a:lstStyle/>
          <a:p>
            <a:r>
              <a:rPr lang="sv-SE" sz="4400" dirty="0">
                <a:solidFill>
                  <a:schemeClr val="bg1"/>
                </a:solidFill>
              </a:rPr>
              <a:t>Riktade hälsosamtal i Skåne 2020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xmlns="" id="{74EFD5D7-C9C4-413E-B74F-80569BBA17B3}"/>
              </a:ext>
            </a:extLst>
          </p:cNvPr>
          <p:cNvSpPr txBox="1">
            <a:spLocks/>
          </p:cNvSpPr>
          <p:nvPr/>
        </p:nvSpPr>
        <p:spPr>
          <a:xfrm>
            <a:off x="263352" y="836712"/>
            <a:ext cx="5141676" cy="4968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sv-SE" sz="4800" b="0" kern="0" dirty="0">
                <a:solidFill>
                  <a:srgbClr val="3D9378"/>
                </a:solidFill>
              </a:rPr>
              <a:t>Riktade hälsosamtal i Skåne</a:t>
            </a:r>
            <a:br>
              <a:rPr lang="sv-SE" sz="4800" b="0" kern="0" dirty="0">
                <a:solidFill>
                  <a:srgbClr val="3D9378"/>
                </a:solidFill>
              </a:rPr>
            </a:br>
            <a:endParaRPr lang="sv-SE" sz="4800" b="0" kern="0" dirty="0">
              <a:solidFill>
                <a:srgbClr val="3D9378"/>
              </a:solidFill>
            </a:endParaRPr>
          </a:p>
          <a:p>
            <a:r>
              <a:rPr lang="sv-SE" sz="3200" b="0" kern="0" dirty="0">
                <a:solidFill>
                  <a:srgbClr val="3D9378"/>
                </a:solidFill>
              </a:rPr>
              <a:t>Pilotfas 2020</a:t>
            </a:r>
          </a:p>
          <a:p>
            <a:endParaRPr lang="sv-SE" sz="3200" b="0" kern="0" dirty="0">
              <a:solidFill>
                <a:srgbClr val="3D9378"/>
              </a:solidFill>
            </a:endParaRPr>
          </a:p>
          <a:p>
            <a:r>
              <a:rPr lang="sv-SE" sz="1600" b="0" kern="0" dirty="0" smtClean="0">
                <a:solidFill>
                  <a:srgbClr val="3D9378"/>
                </a:solidFill>
              </a:rPr>
              <a:t>Malin Skogström, allmänläkare, enhetschef</a:t>
            </a:r>
            <a:endParaRPr lang="sv-SE" sz="1600" b="0" kern="0" dirty="0">
              <a:solidFill>
                <a:srgbClr val="3D9378"/>
              </a:solidFill>
            </a:endParaRPr>
          </a:p>
          <a:p>
            <a:r>
              <a:rPr lang="sv-SE" sz="1600" b="0" kern="0" dirty="0">
                <a:solidFill>
                  <a:srgbClr val="3D9378"/>
                </a:solidFill>
              </a:rPr>
              <a:t>Kunskapscentrum levnadsvanor och </a:t>
            </a:r>
            <a:r>
              <a:rPr lang="sv-SE" sz="1600" b="0" kern="0" dirty="0" smtClean="0">
                <a:solidFill>
                  <a:srgbClr val="3D9378"/>
                </a:solidFill>
              </a:rPr>
              <a:t>sjukdomsprevention</a:t>
            </a:r>
          </a:p>
          <a:p>
            <a:r>
              <a:rPr lang="sv-SE" sz="1600" b="0" kern="0" dirty="0" smtClean="0">
                <a:solidFill>
                  <a:srgbClr val="3D9378"/>
                </a:solidFill>
              </a:rPr>
              <a:t>Metod- och kompetensstöd för pilotfasen</a:t>
            </a:r>
            <a:endParaRPr lang="sv-SE" sz="1600" b="0" kern="0" dirty="0">
              <a:solidFill>
                <a:srgbClr val="3D9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/>
          <a:srcRect r="20752"/>
          <a:stretch/>
        </p:blipFill>
        <p:spPr>
          <a:xfrm>
            <a:off x="3554033" y="0"/>
            <a:ext cx="4429907" cy="65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0991" y="0"/>
            <a:ext cx="10601009" cy="1400530"/>
          </a:xfrm>
        </p:spPr>
        <p:txBody>
          <a:bodyPr/>
          <a:lstStyle/>
          <a:p>
            <a:r>
              <a:rPr lang="sv-SE" b="1" dirty="0" smtClean="0"/>
              <a:t>Socialstyrelsens </a:t>
            </a:r>
            <a:r>
              <a:rPr lang="sv-SE" b="1" dirty="0" err="1" smtClean="0"/>
              <a:t>frukostseminarie</a:t>
            </a:r>
            <a:r>
              <a:rPr lang="sv-SE" b="1" dirty="0" smtClean="0"/>
              <a:t> 20 nov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20991" y="700265"/>
            <a:ext cx="1154588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Hur kan primärvården stärka det förebyggande arbetet – både för individen och befolkningen?</a:t>
            </a:r>
          </a:p>
          <a:p>
            <a:endParaRPr lang="sv-SE" dirty="0"/>
          </a:p>
          <a:p>
            <a:r>
              <a:rPr lang="sv-SE" b="1" dirty="0" smtClean="0"/>
              <a:t>Olivia Wigzell, generaldirektör SoS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Hälsofrämjande insatser är en förutsättning för en hållbar hälso- och sjukvård och detta måste ägnas ökat fokus. Det finns ett behov av att förstärka dessa insatser.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Pandemin har ytterligare lyft vikten av att investera långsiktigt i hälsa, gynnsamt både för individen och samhällsekonomin.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Agenda 2030, globala hållbarhetsmål – vi kommer inte att kunna </a:t>
            </a:r>
            <a:r>
              <a:rPr lang="sv-SE" dirty="0"/>
              <a:t>medicinera/behandla oss fram till de </a:t>
            </a:r>
            <a:r>
              <a:rPr lang="sv-SE" dirty="0" smtClean="0"/>
              <a:t>målen.</a:t>
            </a:r>
            <a:endParaRPr lang="sv-S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Nationella riktlinjer för prevention och behandling av ohälsosamma levnadsvanor – ett sätt att stärka arbetet med levnadsvanor som EN DEL AV RUTINSJUKVÅRDEN – I ALLA HÄLSO-OCH SJUKVÅRDENS VERKSAMHETER</a:t>
            </a:r>
          </a:p>
          <a:p>
            <a:endParaRPr lang="sv-SE" dirty="0"/>
          </a:p>
          <a:p>
            <a:r>
              <a:rPr lang="sv-SE" b="1" dirty="0" smtClean="0"/>
              <a:t>Iréne Nilsson Carlsson, folkhälsoråd SoS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Helhetssyn på individen – både på kort och på lång sikt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Systematiskt arbete med det förebyggande arbetet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dirty="0" smtClean="0"/>
              <a:t>Befolkningsinriktat/uppsökande – som en del i att uppnå jämlik vård</a:t>
            </a:r>
          </a:p>
          <a:p>
            <a:r>
              <a:rPr lang="sv-SE" dirty="0" smtClean="0"/>
              <a:t>------------------------------------------------------------------------------------------------------------------------------------------</a:t>
            </a:r>
            <a:endParaRPr lang="sv-SE" dirty="0"/>
          </a:p>
          <a:p>
            <a:endParaRPr lang="sv-SE" dirty="0" smtClean="0"/>
          </a:p>
          <a:p>
            <a:pPr algn="ctr"/>
            <a:r>
              <a:rPr lang="sv-SE" b="1" dirty="0" smtClean="0"/>
              <a:t>Metoden riktade hälsosamtal medför ett strukturerat levnadvanearbete, </a:t>
            </a:r>
          </a:p>
          <a:p>
            <a:pPr algn="ctr"/>
            <a:r>
              <a:rPr lang="sv-SE" b="1" dirty="0" smtClean="0"/>
              <a:t>vilket är ett sätt att flytta fokus från vård till hälsa! </a:t>
            </a:r>
            <a:endParaRPr lang="sv-SE" b="1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07" y="3991447"/>
            <a:ext cx="2791973" cy="18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309296" y="2364904"/>
            <a:ext cx="2216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5400" dirty="0">
                <a:solidFill>
                  <a:srgbClr val="3D937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Tack! </a:t>
            </a:r>
            <a:endParaRPr lang="sv-SE" sz="4800" dirty="0">
              <a:solidFill>
                <a:srgbClr val="3D937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5" y="0"/>
            <a:ext cx="5665287" cy="695739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801505" y="5063319"/>
            <a:ext cx="361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3"/>
                </a:solidFill>
              </a:rPr>
              <a:t>Malin.skogstrom@skane.se</a:t>
            </a:r>
            <a:endParaRPr lang="sv-SE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931" y="754513"/>
            <a:ext cx="7078724" cy="6607760"/>
          </a:xfrm>
          <a:prstGeom prst="rect">
            <a:avLst/>
          </a:prstGeom>
        </p:spPr>
      </p:pic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183862" y="475635"/>
          <a:ext cx="5505468" cy="5981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7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6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27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Antal födda 1980*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800" dirty="0">
                          <a:effectLst/>
                        </a:rPr>
                        <a:t>40%</a:t>
                      </a:r>
                      <a:endParaRPr lang="sv-S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886">
                <a:tc>
                  <a:txBody>
                    <a:bodyPr/>
                    <a:lstStyle/>
                    <a:p>
                      <a:endParaRPr lang="sv-SE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sv-SE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sv-SE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Vårdcentralen Näsby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122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49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Vårdcentralen </a:t>
                      </a:r>
                      <a:r>
                        <a:rPr lang="sv-SE" sz="1600" dirty="0" err="1">
                          <a:effectLst/>
                        </a:rPr>
                        <a:t>Kärråkra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94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38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Vårdcentralen Tåbelund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141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56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Brahehälsan Eslöv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101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40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Vårdcentralen Södervärn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220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88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Vårdcentralen Granen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254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102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Vårdcentralen Laröd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77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31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Capio Novakliniken Marinan Ystad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123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49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Privatläkarna Hälsoval Helsingborg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75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30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3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Hälsomedicinskt Center i Landskrona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67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27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2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Vårdcentralen Svalöv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143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57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6886">
                <a:tc>
                  <a:txBody>
                    <a:bodyPr/>
                    <a:lstStyle/>
                    <a:p>
                      <a:endParaRPr lang="sv-SE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</a:rPr>
                        <a:t>1417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v-SE" sz="2400" b="1" dirty="0">
                          <a:solidFill>
                            <a:srgbClr val="FF0000"/>
                          </a:solidFill>
                          <a:effectLst/>
                        </a:rPr>
                        <a:t>567</a:t>
                      </a:r>
                      <a:endParaRPr lang="sv-SE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862" y="410868"/>
            <a:ext cx="4456956" cy="829896"/>
          </a:xfrm>
          <a:solidFill>
            <a:schemeClr val="bg1"/>
          </a:solidFill>
        </p:spPr>
        <p:txBody>
          <a:bodyPr/>
          <a:lstStyle/>
          <a:p>
            <a:r>
              <a:rPr lang="sv-SE" sz="2400" dirty="0">
                <a:solidFill>
                  <a:srgbClr val="3D9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Antal listade patienter födda 1980</a:t>
            </a:r>
            <a:endParaRPr lang="sv-SE" dirty="0"/>
          </a:p>
        </p:txBody>
      </p:sp>
      <p:cxnSp>
        <p:nvCxnSpPr>
          <p:cNvPr id="6" name="Rak pilkoppling 20">
            <a:extLst>
              <a:ext uri="{FF2B5EF4-FFF2-40B4-BE49-F238E27FC236}">
                <a16:creationId xmlns:a16="http://schemas.microsoft.com/office/drawing/2014/main" xmlns="" id="{8CA03424-07CF-4F33-8EFA-F9183F799A51}"/>
              </a:ext>
            </a:extLst>
          </p:cNvPr>
          <p:cNvCxnSpPr>
            <a:cxnSpLocks/>
          </p:cNvCxnSpPr>
          <p:nvPr/>
        </p:nvCxnSpPr>
        <p:spPr>
          <a:xfrm>
            <a:off x="2004886" y="868068"/>
            <a:ext cx="2259106" cy="575721"/>
          </a:xfrm>
          <a:prstGeom prst="straightConnector1">
            <a:avLst/>
          </a:prstGeom>
          <a:ln w="57150">
            <a:solidFill>
              <a:srgbClr val="3D93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oppling 8"/>
          <p:cNvSpPr/>
          <p:nvPr/>
        </p:nvSpPr>
        <p:spPr bwMode="auto">
          <a:xfrm>
            <a:off x="6648742" y="2946982"/>
            <a:ext cx="120352" cy="130324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Koppling 9"/>
          <p:cNvSpPr/>
          <p:nvPr/>
        </p:nvSpPr>
        <p:spPr bwMode="auto">
          <a:xfrm>
            <a:off x="6711880" y="3112323"/>
            <a:ext cx="120352" cy="130324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Koppling 10"/>
          <p:cNvSpPr/>
          <p:nvPr/>
        </p:nvSpPr>
        <p:spPr bwMode="auto">
          <a:xfrm>
            <a:off x="9420242" y="5661248"/>
            <a:ext cx="120352" cy="130324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Koppling 11"/>
          <p:cNvSpPr/>
          <p:nvPr/>
        </p:nvSpPr>
        <p:spPr bwMode="auto">
          <a:xfrm>
            <a:off x="8178810" y="3877324"/>
            <a:ext cx="120352" cy="130324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Koppling 12"/>
          <p:cNvSpPr/>
          <p:nvPr/>
        </p:nvSpPr>
        <p:spPr bwMode="auto">
          <a:xfrm>
            <a:off x="8116011" y="3959941"/>
            <a:ext cx="120352" cy="130324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Koppling 13"/>
          <p:cNvSpPr/>
          <p:nvPr/>
        </p:nvSpPr>
        <p:spPr bwMode="auto">
          <a:xfrm>
            <a:off x="8077795" y="3862907"/>
            <a:ext cx="120352" cy="130324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Koppling 14"/>
          <p:cNvSpPr/>
          <p:nvPr/>
        </p:nvSpPr>
        <p:spPr bwMode="auto">
          <a:xfrm>
            <a:off x="10200456" y="3112323"/>
            <a:ext cx="120352" cy="130324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6" name="Koppling 15"/>
          <p:cNvSpPr/>
          <p:nvPr/>
        </p:nvSpPr>
        <p:spPr bwMode="auto">
          <a:xfrm>
            <a:off x="7631832" y="3509187"/>
            <a:ext cx="120352" cy="130324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Koppling 16"/>
          <p:cNvSpPr/>
          <p:nvPr/>
        </p:nvSpPr>
        <p:spPr bwMode="auto">
          <a:xfrm>
            <a:off x="7248128" y="4869160"/>
            <a:ext cx="120352" cy="130324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Koppling 17"/>
          <p:cNvSpPr/>
          <p:nvPr/>
        </p:nvSpPr>
        <p:spPr bwMode="auto">
          <a:xfrm>
            <a:off x="7032104" y="3732583"/>
            <a:ext cx="120352" cy="130324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Koppling 18"/>
          <p:cNvSpPr/>
          <p:nvPr/>
        </p:nvSpPr>
        <p:spPr bwMode="auto">
          <a:xfrm>
            <a:off x="7379163" y="4869160"/>
            <a:ext cx="120352" cy="130324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1" name="Koppling 20"/>
          <p:cNvSpPr/>
          <p:nvPr/>
        </p:nvSpPr>
        <p:spPr bwMode="auto">
          <a:xfrm>
            <a:off x="6528390" y="404664"/>
            <a:ext cx="120352" cy="141942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6783529" y="251539"/>
            <a:ext cx="550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Pilotvårdcentraler</a:t>
            </a:r>
          </a:p>
        </p:txBody>
      </p:sp>
    </p:spTree>
    <p:extLst>
      <p:ext uri="{BB962C8B-B14F-4D97-AF65-F5344CB8AC3E}">
        <p14:creationId xmlns:p14="http://schemas.microsoft.com/office/powerpoint/2010/main" val="64390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xmlns="" id="{DD31AAED-26CE-4DD7-8ED3-D05053F7886F}"/>
              </a:ext>
            </a:extLst>
          </p:cNvPr>
          <p:cNvSpPr txBox="1"/>
          <p:nvPr/>
        </p:nvSpPr>
        <p:spPr>
          <a:xfrm>
            <a:off x="609383" y="290500"/>
            <a:ext cx="815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40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Webbstöd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2FB857E2-E1B8-48F0-B925-7E2D98017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984" b="19238"/>
          <a:stretch/>
        </p:blipFill>
        <p:spPr>
          <a:xfrm>
            <a:off x="5927467" y="370747"/>
            <a:ext cx="2736304" cy="42396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xmlns="" id="{699EC2FF-472C-41B5-A1D9-3A783D8D5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020" y="1083514"/>
            <a:ext cx="4680520" cy="5760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5"/>
          <a:srcRect l="35793" t="12278" r="19207" b="5478"/>
          <a:stretch/>
        </p:blipFill>
        <p:spPr>
          <a:xfrm>
            <a:off x="38517" y="1613199"/>
            <a:ext cx="4721441" cy="5244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ruta 7"/>
          <p:cNvSpPr txBox="1"/>
          <p:nvPr/>
        </p:nvSpPr>
        <p:spPr>
          <a:xfrm>
            <a:off x="5236143" y="4960037"/>
            <a:ext cx="198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chemeClr val="bg1"/>
                </a:solidFill>
              </a:rPr>
              <a:t>Driftstart</a:t>
            </a:r>
            <a:r>
              <a:rPr lang="sv-SE" smtClean="0">
                <a:solidFill>
                  <a:schemeClr val="bg1"/>
                </a:solidFill>
              </a:rPr>
              <a:t> 20 </a:t>
            </a:r>
            <a:r>
              <a:rPr lang="sv-SE" dirty="0" smtClean="0">
                <a:solidFill>
                  <a:schemeClr val="bg1"/>
                </a:solidFill>
              </a:rPr>
              <a:t>nov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 6"/>
          <p:cNvSpPr/>
          <p:nvPr/>
        </p:nvSpPr>
        <p:spPr bwMode="auto">
          <a:xfrm>
            <a:off x="2285237" y="5043931"/>
            <a:ext cx="6768752" cy="1395215"/>
          </a:xfrm>
          <a:prstGeom prst="ellipse">
            <a:avLst/>
          </a:prstGeom>
          <a:solidFill>
            <a:srgbClr val="00808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02667" y="2164588"/>
            <a:ext cx="4165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08080"/>
                </a:solidFill>
              </a:rPr>
              <a:t>Befolkning</a:t>
            </a:r>
            <a:endParaRPr lang="sv-SE" sz="2400" b="1" dirty="0">
              <a:solidFill>
                <a:srgbClr val="008080"/>
              </a:solidFill>
            </a:endParaRPr>
          </a:p>
          <a:p>
            <a:endParaRPr lang="sv-SE" sz="2400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rgbClr val="008080"/>
                </a:solidFill>
              </a:rPr>
              <a:t>Räddar liv</a:t>
            </a:r>
            <a:endParaRPr lang="sv-SE" sz="2400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rgbClr val="008080"/>
                </a:solidFill>
              </a:rPr>
              <a:t>Främjar jämlik hälsa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rgbClr val="008080"/>
                </a:solidFill>
              </a:rPr>
              <a:t>Medvetandegöra hälsa</a:t>
            </a:r>
            <a:endParaRPr lang="sv-SE" sz="2400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rgbClr val="008080"/>
                </a:solidFill>
              </a:rPr>
              <a:t>Vaccinationsprogram </a:t>
            </a:r>
          </a:p>
          <a:p>
            <a:r>
              <a:rPr lang="sv-SE" sz="2400" dirty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297775" y="2164588"/>
            <a:ext cx="4511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08080"/>
                </a:solidFill>
              </a:rPr>
              <a:t>Primärvården</a:t>
            </a:r>
          </a:p>
          <a:p>
            <a:endParaRPr lang="sv-SE" sz="2400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rgbClr val="008080"/>
                </a:solidFill>
              </a:rPr>
              <a:t>Meningsfullt arbete</a:t>
            </a:r>
            <a:endParaRPr lang="sv-SE" sz="2400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rgbClr val="008080"/>
                </a:solidFill>
              </a:rPr>
              <a:t>Lockar nya medarbetare</a:t>
            </a:r>
            <a:endParaRPr lang="sv-SE" sz="2400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rgbClr val="008080"/>
                </a:solidFill>
              </a:rPr>
              <a:t>Kompetensen ökar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 smtClean="0">
                <a:solidFill>
                  <a:srgbClr val="008080"/>
                </a:solidFill>
              </a:rPr>
              <a:t>Sekundärprevention</a:t>
            </a:r>
            <a:endParaRPr lang="sv-SE" sz="2400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2400" dirty="0">
              <a:solidFill>
                <a:schemeClr val="accent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501261" y="541837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chemeClr val="bg1"/>
                </a:solidFill>
              </a:rPr>
              <a:t>Främjar/ökar användandet av evidensbaserade metoder för levnadsvaneförändringar (nationella riktlinjer).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02667" y="169208"/>
            <a:ext cx="6547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Calibri Light" panose="020F0302020204030204" pitchFamily="34" charset="0"/>
              </a:rPr>
              <a:t>Ett nytt sätt att arbeta</a:t>
            </a:r>
            <a:endParaRPr lang="sv-S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25" y="2187250"/>
            <a:ext cx="3723357" cy="24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263352" y="476259"/>
          <a:ext cx="10225136" cy="638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31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xmlns="" id="{262ABC4B-37D8-4218-BDD8-6DF6A00C0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xmlns="" id="{96B28828-FA8D-4362-95AB-19E122FDA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5472"/>
          <a:stretch/>
        </p:blipFill>
        <p:spPr>
          <a:xfrm>
            <a:off x="5651187" y="439463"/>
            <a:ext cx="5674897" cy="3017405"/>
          </a:xfrm>
          <a:prstGeom prst="rect">
            <a:avLst/>
          </a:prstGeom>
        </p:spPr>
      </p:pic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xmlns="" id="{371EFC0F-EFE9-4376-A19E-1A623E29382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r="-2" b="24071"/>
          <a:stretch/>
        </p:blipFill>
        <p:spPr>
          <a:xfrm>
            <a:off x="5651186" y="3547303"/>
            <a:ext cx="6398574" cy="287123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ADABCF0B-1A3B-4D81-A2C9-6DE071F419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67" r="18751" b="5343"/>
          <a:stretch/>
        </p:blipFill>
        <p:spPr>
          <a:xfrm>
            <a:off x="702897" y="439463"/>
            <a:ext cx="4610784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vatten, utomhus, strand, flyger&#10;&#10;Automatiskt genererad beskrivning">
            <a:extLst>
              <a:ext uri="{FF2B5EF4-FFF2-40B4-BE49-F238E27FC236}">
                <a16:creationId xmlns:a16="http://schemas.microsoft.com/office/drawing/2014/main" xmlns="" id="{63A3A404-1837-44D8-8973-2D48D9B28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r="9777"/>
          <a:stretch/>
        </p:blipFill>
        <p:spPr>
          <a:xfrm>
            <a:off x="5735960" y="0"/>
            <a:ext cx="6480720" cy="6957392"/>
          </a:xfr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xmlns="" id="{74EFD5D7-C9C4-413E-B74F-80569BBA17B3}"/>
              </a:ext>
            </a:extLst>
          </p:cNvPr>
          <p:cNvSpPr txBox="1">
            <a:spLocks/>
          </p:cNvSpPr>
          <p:nvPr/>
        </p:nvSpPr>
        <p:spPr>
          <a:xfrm>
            <a:off x="171912" y="694472"/>
            <a:ext cx="5472608" cy="496855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sv-SE" sz="2400" b="0" kern="0" dirty="0" err="1" smtClean="0">
                <a:solidFill>
                  <a:srgbClr val="3D9378"/>
                </a:solidFill>
              </a:rPr>
              <a:t>Nypublicerad</a:t>
            </a:r>
            <a:r>
              <a:rPr lang="sv-SE" sz="2400" b="0" kern="0" dirty="0" smtClean="0">
                <a:solidFill>
                  <a:srgbClr val="3D9378"/>
                </a:solidFill>
              </a:rPr>
              <a:t> film:</a:t>
            </a:r>
          </a:p>
          <a:p>
            <a:endParaRPr lang="sv-SE" sz="2400" b="0" kern="0" dirty="0">
              <a:solidFill>
                <a:srgbClr val="3D9378"/>
              </a:solidFill>
            </a:endParaRPr>
          </a:p>
          <a:p>
            <a:r>
              <a:rPr lang="sv-SE" sz="2400" b="0" kern="0" dirty="0" smtClean="0">
                <a:solidFill>
                  <a:srgbClr val="3D9378"/>
                </a:solidFill>
              </a:rPr>
              <a:t>Linda Hunter, hälsosamtalsledare och sjuksköterska VC Svalöv</a:t>
            </a:r>
          </a:p>
          <a:p>
            <a:endParaRPr lang="sv-SE" sz="1600" b="0" kern="0" dirty="0">
              <a:solidFill>
                <a:srgbClr val="3D9378"/>
              </a:solidFill>
            </a:endParaRPr>
          </a:p>
          <a:p>
            <a:r>
              <a:rPr lang="sv-SE" sz="1600" b="0" kern="0" dirty="0">
                <a:solidFill>
                  <a:srgbClr val="3D9378"/>
                </a:solidFill>
                <a:hlinkClick r:id="rId4"/>
              </a:rPr>
              <a:t>https://</a:t>
            </a:r>
            <a:r>
              <a:rPr lang="sv-SE" sz="1600" b="0" kern="0" dirty="0" smtClean="0">
                <a:solidFill>
                  <a:srgbClr val="3D9378"/>
                </a:solidFill>
                <a:hlinkClick r:id="rId4"/>
              </a:rPr>
              <a:t>players.brightcove.net/3193745440001/b859b2ab-6e32-4a70-a0dd-ee8b2ca7bb94_default/index.html?videoId=6211022199001</a:t>
            </a:r>
            <a:r>
              <a:rPr lang="sv-SE" sz="1600" b="0" kern="0" dirty="0" smtClean="0">
                <a:solidFill>
                  <a:srgbClr val="3D9378"/>
                </a:solidFill>
              </a:rPr>
              <a:t> </a:t>
            </a:r>
          </a:p>
          <a:p>
            <a:endParaRPr lang="sv-SE" sz="1600" b="0" kern="0" dirty="0">
              <a:solidFill>
                <a:srgbClr val="3D9378"/>
              </a:solidFill>
            </a:endParaRPr>
          </a:p>
          <a:p>
            <a:r>
              <a:rPr lang="sv-SE" sz="1600" b="0" kern="0" dirty="0" smtClean="0">
                <a:solidFill>
                  <a:srgbClr val="3D9378"/>
                </a:solidFill>
              </a:rPr>
              <a:t> </a:t>
            </a:r>
            <a:endParaRPr lang="sv-SE" sz="1600" b="0" kern="0" dirty="0">
              <a:solidFill>
                <a:srgbClr val="3D93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="" xmlns:a16="http://schemas.microsoft.com/office/drawing/2014/main" id="{C8A3C342-1D03-412F-8DD3-BF519E8E0A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292" y="232499"/>
            <a:ext cx="6188190" cy="1622321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EBEBEB"/>
                </a:solidFill>
              </a:rPr>
              <a:t>Resultat?</a:t>
            </a:r>
            <a:br>
              <a:rPr lang="sv-SE" dirty="0">
                <a:solidFill>
                  <a:srgbClr val="EBEBEB"/>
                </a:solidFill>
              </a:rPr>
            </a:br>
            <a:r>
              <a:rPr lang="sv-SE" dirty="0">
                <a:solidFill>
                  <a:srgbClr val="EBEBEB"/>
                </a:solidFill>
              </a:rPr>
              <a:t> Handlingskraft!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1188" y="1854820"/>
            <a:ext cx="6613599" cy="37854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v-SE" sz="1800" b="1" dirty="0">
                <a:solidFill>
                  <a:srgbClr val="FFFFFF"/>
                </a:solidFill>
              </a:rPr>
              <a:t>Kompetenshöjning i hela </a:t>
            </a:r>
            <a:r>
              <a:rPr lang="sv-SE" sz="1800" b="1" dirty="0" smtClean="0">
                <a:solidFill>
                  <a:srgbClr val="FFFFFF"/>
                </a:solidFill>
              </a:rPr>
              <a:t>kommunen</a:t>
            </a:r>
            <a:endParaRPr lang="sv-SE" sz="18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sv-SE" sz="1800" b="1" dirty="0" smtClean="0"/>
              <a:t>Apoteket </a:t>
            </a:r>
            <a:r>
              <a:rPr lang="sv-SE" sz="1800" b="1" dirty="0"/>
              <a:t>informerar och delar ut flyers i ALLA påsar under 2 veckor om hälsosamtal </a:t>
            </a:r>
          </a:p>
          <a:p>
            <a:pPr>
              <a:lnSpc>
                <a:spcPct val="90000"/>
              </a:lnSpc>
            </a:pPr>
            <a:r>
              <a:rPr lang="sv-SE" sz="1800" b="1" dirty="0"/>
              <a:t>Ica </a:t>
            </a:r>
            <a:r>
              <a:rPr lang="sv-SE" sz="1800" b="1" dirty="0" smtClean="0"/>
              <a:t>erbjuder plats </a:t>
            </a:r>
            <a:r>
              <a:rPr lang="sv-SE" sz="1800" b="1" dirty="0"/>
              <a:t>på tv </a:t>
            </a:r>
            <a:r>
              <a:rPr lang="sv-SE" sz="1800" b="1" dirty="0" smtClean="0"/>
              <a:t>skärmar för information</a:t>
            </a:r>
            <a:endParaRPr lang="sv-SE" sz="1800" b="1" dirty="0"/>
          </a:p>
          <a:p>
            <a:pPr>
              <a:lnSpc>
                <a:spcPct val="90000"/>
              </a:lnSpc>
            </a:pPr>
            <a:r>
              <a:rPr lang="sv-SE" sz="1800" b="1" dirty="0"/>
              <a:t>K</a:t>
            </a:r>
            <a:r>
              <a:rPr lang="sv-SE" sz="1800" b="1" dirty="0" smtClean="0"/>
              <a:t>ommunikation </a:t>
            </a:r>
            <a:r>
              <a:rPr lang="sv-SE" sz="1800" b="1" dirty="0"/>
              <a:t>med livsmedelsbutiker om nyckelhålsmärkt mat och samarbete</a:t>
            </a:r>
          </a:p>
          <a:p>
            <a:pPr>
              <a:lnSpc>
                <a:spcPct val="90000"/>
              </a:lnSpc>
            </a:pPr>
            <a:r>
              <a:rPr lang="sv-SE" sz="1800" b="1" dirty="0" smtClean="0"/>
              <a:t>Vi </a:t>
            </a:r>
            <a:r>
              <a:rPr lang="sv-SE" sz="1800" b="1" dirty="0"/>
              <a:t>startar #hälsoboostensvalöv </a:t>
            </a:r>
          </a:p>
          <a:p>
            <a:pPr>
              <a:lnSpc>
                <a:spcPct val="90000"/>
              </a:lnSpc>
            </a:pPr>
            <a:r>
              <a:rPr lang="sv-SE" sz="1800" b="1" dirty="0"/>
              <a:t>Nya arbetssätt på VC och ett hälsoteam skapas </a:t>
            </a:r>
          </a:p>
          <a:p>
            <a:pPr>
              <a:lnSpc>
                <a:spcPct val="90000"/>
              </a:lnSpc>
            </a:pPr>
            <a:r>
              <a:rPr lang="sv-SE" sz="1800" b="1" dirty="0" smtClean="0">
                <a:solidFill>
                  <a:srgbClr val="FFFFFF"/>
                </a:solidFill>
              </a:rPr>
              <a:t>En </a:t>
            </a:r>
            <a:r>
              <a:rPr lang="sv-SE" sz="1800" b="1" dirty="0">
                <a:solidFill>
                  <a:srgbClr val="FFFFFF"/>
                </a:solidFill>
              </a:rPr>
              <a:t>grund för arbetet med förebyggande hälsa har etablerats med arbetssätt som kan användas framåt och </a:t>
            </a:r>
            <a:r>
              <a:rPr lang="sv-SE" sz="1800" b="1" dirty="0" smtClean="0">
                <a:solidFill>
                  <a:srgbClr val="FFFFFF"/>
                </a:solidFill>
              </a:rPr>
              <a:t>utvecklas</a:t>
            </a:r>
            <a:endParaRPr lang="sv-SE" sz="1800" b="1" dirty="0">
              <a:solidFill>
                <a:srgbClr val="FFFFFF"/>
              </a:solidFill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="" xmlns:a16="http://schemas.microsoft.com/office/drawing/2014/main" id="{81CC9B02-E087-4350-AEBD-2C3CF001AF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Bildobjekt 12" descr="En bild som visar person, kvinna, racket, boll&#10;&#10;Automatiskt genererad beskrivning">
            <a:extLst>
              <a:ext uri="{FF2B5EF4-FFF2-40B4-BE49-F238E27FC236}">
                <a16:creationId xmlns="" xmlns:a16="http://schemas.microsoft.com/office/drawing/2014/main" id="{2DD4FDCC-D132-4A00-A684-6F9E58853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r="33759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93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sz="3900"/>
              <a:t>Framtid. Samverkan och samarbete </a:t>
            </a:r>
            <a:endParaRPr lang="sv-SE" sz="3900"/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3E4AAF59-E5E2-4132-BBDE-70EE510D5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036" y="1574809"/>
            <a:ext cx="5192571" cy="30481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5" name="textruta 4"/>
          <p:cNvSpPr txBox="1"/>
          <p:nvPr/>
        </p:nvSpPr>
        <p:spPr>
          <a:xfrm>
            <a:off x="648930" y="2048996"/>
            <a:ext cx="4949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 smtClean="0"/>
              <a:t>Från socialchefen till VC:</a:t>
            </a:r>
          </a:p>
          <a:p>
            <a:endParaRPr lang="sv-SE" b="1" i="1" dirty="0"/>
          </a:p>
          <a:p>
            <a:endParaRPr lang="sv-SE" b="1" i="1" dirty="0" smtClean="0"/>
          </a:p>
          <a:p>
            <a:r>
              <a:rPr lang="sv-SE" i="1" dirty="0" smtClean="0"/>
              <a:t>”</a:t>
            </a:r>
            <a:r>
              <a:rPr lang="sv-SE" b="1" i="1" dirty="0" smtClean="0"/>
              <a:t>Hej </a:t>
            </a:r>
            <a:r>
              <a:rPr lang="sv-SE" b="1" i="1" dirty="0"/>
              <a:t>Linda. Av det ni ser/har sett utifrån ert uppdrag. Vilka ohälsoområden / målgrupper ser ni </a:t>
            </a:r>
            <a:r>
              <a:rPr lang="sv-SE" b="1" i="1" dirty="0" smtClean="0"/>
              <a:t>som i </a:t>
            </a:r>
            <a:r>
              <a:rPr lang="sv-SE" b="1" i="1" dirty="0"/>
              <a:t>samverkan skulle behöva i ngn form prioriteras de närmaste 2-3 åren? Bra för oss att beskriva i den politiska workshopen </a:t>
            </a:r>
            <a:r>
              <a:rPr lang="sv-SE" b="1" i="1" dirty="0" smtClean="0"/>
              <a:t>nu i </a:t>
            </a:r>
            <a:r>
              <a:rPr lang="sv-SE" b="1" i="1" dirty="0"/>
              <a:t>dec</a:t>
            </a:r>
            <a:r>
              <a:rPr lang="sv-SE" b="1" i="1" dirty="0" smtClean="0"/>
              <a:t>.”</a:t>
            </a:r>
            <a:endParaRPr lang="sv-SE" b="1" i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79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gion Skåne presentation 191010 kom.pptx" id="{1EF6CD1A-970B-476C-9C09-3CF3CF0B3E8D}" vid="{CCCA0ABE-4548-4E9D-8BC1-F8B5E99BB2D7}"/>
    </a:ext>
  </a:extLst>
</a:theme>
</file>

<file path=ppt/theme/theme12.xml><?xml version="1.0" encoding="utf-8"?>
<a:theme xmlns:a="http://schemas.openxmlformats.org/drawingml/2006/main" name="3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-powerpointmall-191010 [Skrivskyddad]" id="{3710FE9A-F911-4096-93A2-2AD3B271BA00}" vid="{28459B29-D210-49E1-904D-5E19584D576A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gion Skåne presentation 191010 kom.pptx" id="{1EF6CD1A-970B-476C-9C09-3CF3CF0B3E8D}" vid="{CCCA0ABE-4548-4E9D-8BC1-F8B5E99BB2D7}"/>
    </a:ext>
  </a:extLst>
</a:theme>
</file>

<file path=ppt/theme/theme3.xml><?xml version="1.0" encoding="utf-8"?>
<a:theme xmlns:a="http://schemas.openxmlformats.org/drawingml/2006/main" name="1_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-powerpointmall-191010 [Skrivskyddad]" id="{3710FE9A-F911-4096-93A2-2AD3B271BA00}" vid="{28459B29-D210-49E1-904D-5E19584D576A}"/>
    </a:ext>
  </a:extLst>
</a:theme>
</file>

<file path=ppt/theme/theme8.xml><?xml version="1.0" encoding="utf-8"?>
<a:theme xmlns:a="http://schemas.openxmlformats.org/drawingml/2006/main" name="14_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507</Words>
  <Application>Microsoft Office PowerPoint</Application>
  <PresentationFormat>Bredbild</PresentationFormat>
  <Paragraphs>115</Paragraphs>
  <Slides>12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12</vt:i4>
      </vt:variant>
      <vt:variant>
        <vt:lpstr>Bildrubriker</vt:lpstr>
      </vt:variant>
      <vt:variant>
        <vt:i4>12</vt:i4>
      </vt:variant>
    </vt:vector>
  </HeadingPairs>
  <TitlesOfParts>
    <vt:vector size="34" baseType="lpstr">
      <vt:lpstr>Arial</vt:lpstr>
      <vt:lpstr>Bryant Light</vt:lpstr>
      <vt:lpstr>Bryant Regular</vt:lpstr>
      <vt:lpstr>Calibri</vt:lpstr>
      <vt:lpstr>Calibri Light</vt:lpstr>
      <vt:lpstr>Century Gothic</vt:lpstr>
      <vt:lpstr>Times New Roman</vt:lpstr>
      <vt:lpstr>Wingdings</vt:lpstr>
      <vt:lpstr>Wingdings 3</vt:lpstr>
      <vt:lpstr>ヒラギノ角ゴ Pro W3</vt:lpstr>
      <vt:lpstr>Office-tema</vt:lpstr>
      <vt:lpstr>Region Skåne</vt:lpstr>
      <vt:lpstr>1_Region Jönköpings län</vt:lpstr>
      <vt:lpstr>Region Jönköpings län</vt:lpstr>
      <vt:lpstr>13_Region Jönköpings län</vt:lpstr>
      <vt:lpstr>2_Region Jönköpings län</vt:lpstr>
      <vt:lpstr>1_Region Skåne</vt:lpstr>
      <vt:lpstr>14_Region Jönköpings län</vt:lpstr>
      <vt:lpstr>Jon</vt:lpstr>
      <vt:lpstr>3_Office-tema</vt:lpstr>
      <vt:lpstr>2_Region Skåne</vt:lpstr>
      <vt:lpstr>3_Region Skåne</vt:lpstr>
      <vt:lpstr>Riktade hälsosamtal i Skåne 2020</vt:lpstr>
      <vt:lpstr>Antal listade patienter födda 1980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Resultat?  Handlingskraft! </vt:lpstr>
      <vt:lpstr>Framtid. Samverkan och samarbete </vt:lpstr>
      <vt:lpstr>PowerPoint-presentation</vt:lpstr>
      <vt:lpstr>Socialstyrelsens frukostseminarie 20 nov </vt:lpstr>
      <vt:lpstr>PowerPoint-presentation</vt:lpstr>
    </vt:vector>
  </TitlesOfParts>
  <Company>Region Skåne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Skogström Malin</dc:creator>
  <cp:lastModifiedBy>Skogström Malin</cp:lastModifiedBy>
  <cp:revision>54</cp:revision>
  <cp:lastPrinted>2020-11-17T11:25:47Z</cp:lastPrinted>
  <dcterms:created xsi:type="dcterms:W3CDTF">2020-11-16T20:20:40Z</dcterms:created>
  <dcterms:modified xsi:type="dcterms:W3CDTF">2020-12-07T14:49:45Z</dcterms:modified>
</cp:coreProperties>
</file>