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4" r:id="rId2"/>
    <p:sldId id="345" r:id="rId3"/>
    <p:sldId id="341" r:id="rId4"/>
    <p:sldId id="347" r:id="rId5"/>
    <p:sldId id="356" r:id="rId6"/>
    <p:sldId id="350" r:id="rId7"/>
    <p:sldId id="349" r:id="rId8"/>
    <p:sldId id="352" r:id="rId9"/>
    <p:sldId id="353" r:id="rId10"/>
    <p:sldId id="338" r:id="rId11"/>
    <p:sldId id="354" r:id="rId12"/>
    <p:sldId id="355" r:id="rId13"/>
  </p:sldIdLst>
  <p:sldSz cx="9144000" cy="6858000" type="screen4x3"/>
  <p:notesSz cx="6797675" cy="9928225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A5"/>
    <a:srgbClr val="0050A5"/>
    <a:srgbClr val="005BA1"/>
    <a:srgbClr val="0066B3"/>
    <a:srgbClr val="00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029" autoAdjust="0"/>
    <p:restoredTop sz="90993" autoAdjust="0"/>
  </p:normalViewPr>
  <p:slideViewPr>
    <p:cSldViewPr snapToGrid="0" snapToObjects="1">
      <p:cViewPr varScale="1">
        <p:scale>
          <a:sx n="67" d="100"/>
          <a:sy n="67" d="100"/>
        </p:scale>
        <p:origin x="19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65C7-E7D9-2945-B8BD-8088C92F08A6}" type="datetimeFigureOut">
              <a:rPr lang="sv-SE" smtClean="0"/>
              <a:t>2020-11-20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AF89-486C-6B48-BC25-2234EDAED7E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942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373B-E9E0-834F-8AE0-56CDEFA1F367}" type="datetimeFigureOut">
              <a:rPr lang="sv-SE" smtClean="0"/>
              <a:t>2020-11-20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FA7-9B20-E148-866A-4BB8AEA063A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097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460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3796">
              <a:defRPr/>
            </a:pPr>
            <a:r>
              <a:rPr lang="sv-SE" baseline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v-SE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A516F6-9010-4F22-A001-023C04A77402}" type="datetime6">
              <a:rPr lang="sv-SE" smtClean="0"/>
              <a:t>november 2020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7579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Äldsta i Östergötland som hört av sig</a:t>
            </a:r>
            <a:r>
              <a:rPr lang="sv-SE" baseline="0" dirty="0" smtClean="0"/>
              <a:t> om tobaksavvänjning i Coronatider är 85 år.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887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Detta</a:t>
            </a:r>
            <a:r>
              <a:rPr lang="sv-SE" baseline="0" dirty="0" smtClean="0"/>
              <a:t> är vår bild på vår hemsida.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809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3A239-9F14-47B1-9D0E-22AAC89F56DA}" type="slidenum">
              <a:rPr lang="sv-SE"/>
              <a:pPr/>
              <a:t>7</a:t>
            </a:fld>
            <a:endParaRPr lang="sv-SE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34225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7559" y="2321"/>
            <a:ext cx="9151559" cy="6855679"/>
          </a:xfrm>
          <a:prstGeom prst="rect">
            <a:avLst/>
          </a:prstGeom>
          <a:solidFill>
            <a:srgbClr val="0050A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59" y="1346201"/>
            <a:ext cx="9144000" cy="1763788"/>
          </a:xfrm>
          <a:prstGeom prst="rect">
            <a:avLst/>
          </a:prstGeom>
        </p:spPr>
        <p:txBody>
          <a:bodyPr vert="horz" anchor="b" anchorCtr="0"/>
          <a:lstStyle>
            <a:lvl1pPr marL="90488" indent="0" algn="ctr">
              <a:lnSpc>
                <a:spcPct val="80000"/>
              </a:lnSpc>
              <a:buNone/>
              <a:tabLst>
                <a:tab pos="4305300" algn="l"/>
              </a:tabLst>
              <a:defRPr sz="50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sv-SE" dirty="0" smtClean="0"/>
              <a:t>Dagens rubrik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251200"/>
            <a:ext cx="9144000" cy="837199"/>
          </a:xfrm>
          <a:prstGeom prst="rect">
            <a:avLst/>
          </a:prstGeom>
        </p:spPr>
        <p:txBody>
          <a:bodyPr vert="horz"/>
          <a:lstStyle>
            <a:lvl1pPr marL="90488" indent="0" algn="ctr">
              <a:lnSpc>
                <a:spcPct val="80000"/>
              </a:lnSpc>
              <a:buNone/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pic>
        <p:nvPicPr>
          <p:cNvPr id="10" name="Bildobjekt 9" descr="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49" y="6145193"/>
            <a:ext cx="1705356" cy="457200"/>
          </a:xfrm>
          <a:prstGeom prst="rect">
            <a:avLst/>
          </a:prstGeom>
        </p:spPr>
      </p:pic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5570" y="6281627"/>
            <a:ext cx="5595459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Dagens tema, 2013-01-01,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70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0539"/>
            <a:ext cx="8024849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dirty="0" smtClean="0"/>
              <a:t>Dagens tema, 2013-01-01,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73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94224"/>
            <a:ext cx="3833849" cy="3600000"/>
          </a:xfrm>
          <a:prstGeom prst="rect">
            <a:avLst/>
          </a:prstGeom>
        </p:spPr>
        <p:txBody>
          <a:bodyPr/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94224"/>
            <a:ext cx="3833849" cy="3600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dirty="0" smtClean="0"/>
              <a:t>Dagens tema, 2013-01-01,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36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2415173"/>
            <a:ext cx="38355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3054939"/>
            <a:ext cx="3835517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415173"/>
            <a:ext cx="383702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3054939"/>
            <a:ext cx="3837024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dirty="0" smtClean="0"/>
              <a:t>Dagens tema, 2013-01-01,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81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dirty="0" smtClean="0"/>
              <a:t>Dagens tema, 2013-01-01,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dirty="0" smtClean="0"/>
              <a:t>Dagens tema, 2013-01-01,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82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89418"/>
            <a:ext cx="5783466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905023"/>
            <a:ext cx="5783466" cy="1267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dirty="0" smtClean="0"/>
              <a:t>Dagens tema, 2013-01-01,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44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/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3568" y="1844675"/>
            <a:ext cx="4914751" cy="36616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4pPr>
              <a:defRPr sz="975"/>
            </a:lvl4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683569" y="572794"/>
            <a:ext cx="6858761" cy="91199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Folkhälsomyndighetens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27" y="5949793"/>
            <a:ext cx="1437053" cy="6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5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477000"/>
            <a:ext cx="1295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00" y="6477000"/>
            <a:ext cx="457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7B3CEC1-2B17-412D-94C6-4E91377F8BF4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91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ruta 24"/>
          <p:cNvSpPr txBox="1"/>
          <p:nvPr/>
        </p:nvSpPr>
        <p:spPr>
          <a:xfrm>
            <a:off x="234398" y="6295775"/>
            <a:ext cx="33692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sv-SE" sz="1500" dirty="0" smtClean="0">
                <a:solidFill>
                  <a:srgbClr val="00478A"/>
                </a:solidFill>
                <a:latin typeface="Tahoma"/>
                <a:cs typeface="Tahoma"/>
              </a:rPr>
              <a:t>Region Östergötland</a:t>
            </a:r>
            <a:endParaRPr lang="sv-SE" sz="1500" dirty="0">
              <a:solidFill>
                <a:srgbClr val="00478A"/>
              </a:solidFill>
              <a:latin typeface="Tahoma"/>
              <a:cs typeface="Tahoma"/>
            </a:endParaRPr>
          </a:p>
        </p:txBody>
      </p:sp>
      <p:pic>
        <p:nvPicPr>
          <p:cNvPr id="4" name="Bildobjekt 3" descr="ppt_flik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1156155" cy="11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  <p:sldLayoutId id="2147483661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442913" indent="-352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.tmgdialog.se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rokfrimiljo.nu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Linda.ev.karlsson@regionostergotland.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ardgivarwebb.regionostergotland.se/Startsida/Verksamheter/Halso--och-vardutvecklingscentrum/Verksamhetsutveckling-Vard-och-Halsa/Halsoframjande/Tobak/Rokfria-halso--och-sjukvardsmiljoer-utomhu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cid:IMG_02141.jpg" TargetMode="External"/><Relationship Id="rId7" Type="http://schemas.openxmlformats.org/officeDocument/2006/relationships/image" Target="cid:IMG_01601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cid:IMG_02111.jpg" TargetMode="Externa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357313" y="614363"/>
            <a:ext cx="7124736" cy="5396176"/>
          </a:xfrm>
        </p:spPr>
        <p:txBody>
          <a:bodyPr/>
          <a:lstStyle/>
          <a:p>
            <a:pPr marL="90488" indent="0" algn="ctr">
              <a:buNone/>
            </a:pPr>
            <a:r>
              <a:rPr lang="sv-SE" sz="3200" b="1" dirty="0" smtClean="0"/>
              <a:t>Tobaksarbete- </a:t>
            </a:r>
            <a:r>
              <a:rPr lang="sv-SE" sz="3200" b="1" dirty="0" err="1" smtClean="0"/>
              <a:t>Covid</a:t>
            </a:r>
            <a:r>
              <a:rPr lang="sv-SE" sz="3200" b="1" dirty="0" smtClean="0"/>
              <a:t> 19</a:t>
            </a:r>
          </a:p>
          <a:p>
            <a:pPr marL="90488" indent="0">
              <a:buNone/>
            </a:pPr>
            <a:endParaRPr lang="sv-SE" sz="2000" dirty="0" smtClean="0"/>
          </a:p>
          <a:p>
            <a:pPr marL="90488" indent="0">
              <a:buNone/>
            </a:pPr>
            <a:r>
              <a:rPr lang="sv-SE" sz="2000" dirty="0"/>
              <a:t> </a:t>
            </a:r>
            <a:r>
              <a:rPr lang="sv-SE" sz="2000" dirty="0" smtClean="0"/>
              <a:t>                         </a:t>
            </a:r>
          </a:p>
          <a:p>
            <a:pPr marL="90488" indent="0">
              <a:buNone/>
            </a:pPr>
            <a:r>
              <a:rPr lang="sv-SE" sz="2000" dirty="0"/>
              <a:t>	</a:t>
            </a:r>
            <a:r>
              <a:rPr lang="sv-SE" sz="2000" dirty="0" smtClean="0"/>
              <a:t>		   </a:t>
            </a:r>
            <a:endParaRPr lang="sv-SE" sz="2000" dirty="0"/>
          </a:p>
          <a:p>
            <a:endParaRPr lang="sv-SE" sz="20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                  </a:t>
            </a:r>
            <a:r>
              <a:rPr lang="sv-SE" dirty="0" smtClean="0">
                <a:solidFill>
                  <a:schemeClr val="tx1"/>
                </a:solidFill>
              </a:rPr>
              <a:t>Linda Karlsson, Hälsoprocessledare 23/11- 2020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1958324"/>
            <a:ext cx="2643188" cy="330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9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83568" y="2351314"/>
            <a:ext cx="7604089" cy="3715657"/>
          </a:xfrm>
        </p:spPr>
        <p:txBody>
          <a:bodyPr/>
          <a:lstStyle/>
          <a:p>
            <a:r>
              <a:rPr lang="sv-SE" dirty="0"/>
              <a:t>Verktygslåda med material tillgänglig 2020 + 2021</a:t>
            </a:r>
          </a:p>
          <a:p>
            <a:r>
              <a:rPr lang="sv-SE" dirty="0"/>
              <a:t>Allt material hänvisar till </a:t>
            </a:r>
            <a:r>
              <a:rPr lang="sv-SE" dirty="0">
                <a:hlinkClick r:id="rId2"/>
              </a:rPr>
              <a:t>www.rokfrimiljo.nu</a:t>
            </a:r>
            <a:r>
              <a:rPr lang="sv-SE" dirty="0"/>
              <a:t> </a:t>
            </a:r>
          </a:p>
          <a:p>
            <a:r>
              <a:rPr lang="sv-SE" dirty="0"/>
              <a:t>Folkhälsomyndigheten huvudavsändare i samarbete med länsstyrelserna</a:t>
            </a:r>
          </a:p>
          <a:p>
            <a:r>
              <a:rPr lang="sv-SE" dirty="0"/>
              <a:t>Plats för samarbetspartner som medavsändare</a:t>
            </a:r>
          </a:p>
          <a:p>
            <a:r>
              <a:rPr lang="sv-SE" dirty="0"/>
              <a:t>Materialöversikt, information och tips finns i manual</a:t>
            </a:r>
          </a:p>
          <a:p>
            <a:r>
              <a:rPr lang="sv-SE" dirty="0"/>
              <a:t>Hämtas eller beställs via trycksaksgeneratorn på webbadressen </a:t>
            </a:r>
            <a:r>
              <a:rPr lang="sv-SE" u="sng" dirty="0">
                <a:hlinkClick r:id="rId3"/>
              </a:rPr>
              <a:t>https://can.tmgdialog.se/</a:t>
            </a:r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640114" y="572794"/>
            <a:ext cx="5902216" cy="911990"/>
          </a:xfrm>
        </p:spPr>
        <p:txBody>
          <a:bodyPr/>
          <a:lstStyle/>
          <a:p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1362FE9C-1678-8C4D-8182-EE87CEDD0DD7}"/>
              </a:ext>
            </a:extLst>
          </p:cNvPr>
          <p:cNvGrpSpPr/>
          <p:nvPr/>
        </p:nvGrpSpPr>
        <p:grpSpPr>
          <a:xfrm>
            <a:off x="1422401" y="223919"/>
            <a:ext cx="7373256" cy="1866138"/>
            <a:chOff x="0" y="0"/>
            <a:chExt cx="8690392" cy="2805472"/>
          </a:xfrm>
        </p:grpSpPr>
        <p:pic>
          <p:nvPicPr>
            <p:cNvPr id="5" name="Bildobjekt 4" descr="En bild som visar lastbil, bord, kylskåp&#10;&#10;Automatiskt genererad beskrivning">
              <a:extLst>
                <a:ext uri="{FF2B5EF4-FFF2-40B4-BE49-F238E27FC236}">
                  <a16:creationId xmlns:a16="http://schemas.microsoft.com/office/drawing/2014/main" id="{8EBAC7F5-A20B-8E4A-A885-4AEC5BC20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967482" cy="2780928"/>
            </a:xfrm>
            <a:prstGeom prst="rect">
              <a:avLst/>
            </a:prstGeom>
          </p:spPr>
        </p:pic>
        <p:pic>
          <p:nvPicPr>
            <p:cNvPr id="6" name="Bildobjekt 5" descr="En bild som visar bord, paraply, personer, kvinna&#10;&#10;Automatiskt genererad beskrivning">
              <a:extLst>
                <a:ext uri="{FF2B5EF4-FFF2-40B4-BE49-F238E27FC236}">
                  <a16:creationId xmlns:a16="http://schemas.microsoft.com/office/drawing/2014/main" id="{26EE60CC-D1F1-164B-AAB3-C98FED90A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970" y="0"/>
              <a:ext cx="1967482" cy="2780928"/>
            </a:xfrm>
            <a:prstGeom prst="rect">
              <a:avLst/>
            </a:prstGeom>
          </p:spPr>
        </p:pic>
        <p:pic>
          <p:nvPicPr>
            <p:cNvPr id="7" name="Bildobjekt 6" descr="En bild som visar tecken&#10;&#10;Automatiskt genererad beskrivning">
              <a:extLst>
                <a:ext uri="{FF2B5EF4-FFF2-40B4-BE49-F238E27FC236}">
                  <a16:creationId xmlns:a16="http://schemas.microsoft.com/office/drawing/2014/main" id="{0D668100-CA1E-4C44-BB78-DC895A2E4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940" y="24544"/>
              <a:ext cx="1967482" cy="2780928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51A9C218-EDF1-E349-863B-C05D7B58B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910" y="24544"/>
              <a:ext cx="1967482" cy="2780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84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2233749"/>
            <a:ext cx="8024849" cy="3971108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Håll i, Håll ut och tålamod!</a:t>
            </a:r>
          </a:p>
          <a:p>
            <a:r>
              <a:rPr lang="sv-SE" dirty="0" smtClean="0"/>
              <a:t>Artiklar på LISA (Regionens intranät)</a:t>
            </a:r>
          </a:p>
          <a:p>
            <a:r>
              <a:rPr lang="sv-SE" dirty="0" smtClean="0"/>
              <a:t>Extra städning behövs inte så ofta längre</a:t>
            </a:r>
          </a:p>
          <a:p>
            <a:r>
              <a:rPr lang="sv-SE" dirty="0" smtClean="0"/>
              <a:t>Uppdatering av material ex. talmanus till chefsstödet.</a:t>
            </a:r>
          </a:p>
          <a:p>
            <a:r>
              <a:rPr lang="sv-SE" dirty="0" smtClean="0"/>
              <a:t>Skyltbyte i gatupratarna</a:t>
            </a:r>
          </a:p>
          <a:p>
            <a:r>
              <a:rPr lang="sv-SE" dirty="0" smtClean="0"/>
              <a:t>Bibehållit implementeringsgruppen/ arbetsgruppen även efter införandet samt skapat Förvaltning.</a:t>
            </a:r>
          </a:p>
          <a:p>
            <a:r>
              <a:rPr lang="sv-SE" dirty="0" smtClean="0"/>
              <a:t>Sprida den kunskap vi lärt oss, så fler genomför liknande miljöer.</a:t>
            </a:r>
          </a:p>
          <a:p>
            <a:r>
              <a:rPr lang="sv-SE" dirty="0" smtClean="0"/>
              <a:t>Tobaksinformatörer nu å framåt</a:t>
            </a:r>
          </a:p>
          <a:p>
            <a:r>
              <a:rPr lang="sv-SE" dirty="0" smtClean="0"/>
              <a:t>Film om rökfriarbetsplats </a:t>
            </a:r>
            <a:r>
              <a:rPr lang="sv-SE" smtClean="0"/>
              <a:t>och rökfriamiljöer. 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203960" y="524414"/>
            <a:ext cx="7278089" cy="1265447"/>
          </a:xfrm>
        </p:spPr>
        <p:txBody>
          <a:bodyPr/>
          <a:lstStyle/>
          <a:p>
            <a:r>
              <a:rPr lang="sv-SE" dirty="0" smtClean="0"/>
              <a:t>Fortsättning och framtiden</a:t>
            </a:r>
            <a:endParaRPr lang="sv-SE" dirty="0"/>
          </a:p>
        </p:txBody>
      </p:sp>
      <p:pic>
        <p:nvPicPr>
          <p:cNvPr id="7" name="Picture 2" descr="C:\Users\62BD\Desktop\Bordsrytt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56" y="1461759"/>
            <a:ext cx="1565196" cy="193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Tack!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22861"/>
            <a:ext cx="8024849" cy="3996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Kontaktuppgifter: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sz="2400" dirty="0" smtClean="0"/>
              <a:t>Linda Karlsson</a:t>
            </a:r>
          </a:p>
          <a:p>
            <a:pPr marL="0" indent="0">
              <a:buNone/>
            </a:pPr>
            <a:r>
              <a:rPr lang="sv-SE" sz="1200" dirty="0" smtClean="0"/>
              <a:t>Hälsoprocessledare</a:t>
            </a:r>
          </a:p>
          <a:p>
            <a:pPr marL="0" indent="0">
              <a:buNone/>
            </a:pPr>
            <a:r>
              <a:rPr lang="sv-SE" sz="1600" dirty="0" smtClean="0"/>
              <a:t>31603	</a:t>
            </a:r>
            <a:r>
              <a:rPr lang="sv-SE" sz="2400" dirty="0" smtClean="0"/>
              <a:t>		</a:t>
            </a:r>
          </a:p>
          <a:p>
            <a:pPr marL="0" indent="0">
              <a:buNone/>
            </a:pPr>
            <a:r>
              <a:rPr lang="sv-SE" sz="1600" dirty="0" smtClean="0"/>
              <a:t>0702- 148240</a:t>
            </a:r>
          </a:p>
          <a:p>
            <a:pPr marL="0" indent="0">
              <a:buNone/>
            </a:pPr>
            <a:r>
              <a:rPr lang="sv-SE" sz="1600" dirty="0" smtClean="0">
                <a:solidFill>
                  <a:srgbClr val="0053A5"/>
                </a:solidFill>
                <a:hlinkClick r:id="rId2"/>
              </a:rPr>
              <a:t>Linda.ev.karlsson@regionostergotland.se</a:t>
            </a:r>
            <a:r>
              <a:rPr lang="sv-SE" sz="1600" dirty="0" smtClean="0">
                <a:solidFill>
                  <a:srgbClr val="0053A5"/>
                </a:solidFill>
              </a:rPr>
              <a:t> </a:t>
            </a:r>
          </a:p>
          <a:p>
            <a:pPr marL="0" indent="0">
              <a:buNone/>
            </a:pPr>
            <a:endParaRPr lang="sv-SE" sz="1600" dirty="0" smtClean="0">
              <a:solidFill>
                <a:srgbClr val="0053A5"/>
              </a:solidFill>
            </a:endParaRPr>
          </a:p>
          <a:p>
            <a:pPr marL="0" indent="0">
              <a:buNone/>
            </a:pPr>
            <a:r>
              <a:rPr lang="sv-SE" sz="2000" b="1" i="1" dirty="0">
                <a:solidFill>
                  <a:schemeClr val="tx2"/>
                </a:solidFill>
              </a:rPr>
              <a:t>Välkomna till LUFT </a:t>
            </a:r>
            <a:r>
              <a:rPr lang="sv-SE" sz="2000" b="1" i="1" dirty="0" smtClean="0">
                <a:solidFill>
                  <a:schemeClr val="tx2"/>
                </a:solidFill>
              </a:rPr>
              <a:t> digitalt  9 september</a:t>
            </a:r>
          </a:p>
          <a:p>
            <a:pPr marL="0" indent="0">
              <a:buNone/>
            </a:pPr>
            <a:r>
              <a:rPr lang="sv-SE" sz="2000" b="1" i="1" dirty="0" smtClean="0">
                <a:solidFill>
                  <a:schemeClr val="tx2"/>
                </a:solidFill>
              </a:rPr>
              <a:t>2021 och sen till Linköping 2023,</a:t>
            </a:r>
            <a:endParaRPr lang="sv-SE" sz="20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2000" b="1" i="1" dirty="0" smtClean="0">
                <a:solidFill>
                  <a:schemeClr val="tx2"/>
                </a:solidFill>
              </a:rPr>
              <a:t>Sveriges största </a:t>
            </a:r>
            <a:r>
              <a:rPr lang="sv-SE" sz="2000" b="1" i="1" dirty="0" smtClean="0">
                <a:solidFill>
                  <a:schemeClr val="tx2"/>
                </a:solidFill>
              </a:rPr>
              <a:t>tobakskonferens.</a:t>
            </a:r>
            <a:endParaRPr lang="sv-SE" sz="2000" b="1" i="1" dirty="0" smtClean="0">
              <a:solidFill>
                <a:schemeClr val="tx2"/>
              </a:solidFill>
            </a:endParaRPr>
          </a:p>
        </p:txBody>
      </p:sp>
      <p:pic>
        <p:nvPicPr>
          <p:cNvPr id="10" name="Bildobjekt 9" descr="C:\Users\62BD\AppData\Local\Microsoft\Windows\Temporary Internet Files\Content.Outlook\I6J6RJYT\IMG_02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7672" y="2641296"/>
            <a:ext cx="3472099" cy="2559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0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Vinster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r="19172" b="11429"/>
          <a:stretch/>
        </p:blipFill>
        <p:spPr>
          <a:xfrm>
            <a:off x="0" y="0"/>
            <a:ext cx="9143999" cy="6925859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 rot="21292157">
            <a:off x="723515" y="1321842"/>
            <a:ext cx="7767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sv-SE" sz="5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Ställ inte in! Ställ om! </a:t>
            </a:r>
            <a:endParaRPr lang="sv-SE" sz="5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832047" y="2605176"/>
            <a:ext cx="8156677" cy="3373715"/>
          </a:xfrm>
        </p:spPr>
        <p:txBody>
          <a:bodyPr>
            <a:normAutofit/>
          </a:bodyPr>
          <a:lstStyle/>
          <a:p>
            <a:pPr marL="90488" indent="0">
              <a:buNone/>
            </a:pPr>
            <a:r>
              <a:rPr lang="sv-SE" dirty="0" smtClean="0"/>
              <a:t>Vad såg vi nationellt?</a:t>
            </a:r>
          </a:p>
          <a:p>
            <a:pPr marL="90488" indent="0">
              <a:buNone/>
            </a:pPr>
            <a:endParaRPr lang="sv-SE" dirty="0" smtClean="0"/>
          </a:p>
          <a:p>
            <a:r>
              <a:rPr lang="sv-SE" sz="2400" dirty="0"/>
              <a:t>Ö</a:t>
            </a:r>
            <a:r>
              <a:rPr lang="sv-SE" sz="2400" dirty="0" smtClean="0"/>
              <a:t>kning av telefonsamtal till sluta röka linjen. </a:t>
            </a:r>
            <a:endParaRPr lang="sv-SE" sz="2400" dirty="0" smtClean="0"/>
          </a:p>
          <a:p>
            <a:pPr marL="90488" indent="0">
              <a:buNone/>
            </a:pPr>
            <a:endParaRPr lang="sv-SE" sz="2400" dirty="0" smtClean="0"/>
          </a:p>
          <a:p>
            <a:r>
              <a:rPr lang="sv-SE" sz="2400" dirty="0" smtClean="0"/>
              <a:t>Apoteket AB </a:t>
            </a:r>
            <a:r>
              <a:rPr lang="sv-SE" sz="2400" dirty="0" smtClean="0"/>
              <a:t>hade </a:t>
            </a:r>
            <a:r>
              <a:rPr lang="sv-SE" sz="2400" dirty="0" smtClean="0"/>
              <a:t>en ökning med 80 % av nikotinläkemedelsförsäljning sen Corona bröt ut i Sverige. </a:t>
            </a:r>
          </a:p>
          <a:p>
            <a:endParaRPr lang="sv-SE" sz="24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60800" y="524414"/>
            <a:ext cx="7099170" cy="1435613"/>
          </a:xfrm>
        </p:spPr>
        <p:txBody>
          <a:bodyPr/>
          <a:lstStyle/>
          <a:p>
            <a:r>
              <a:rPr lang="sv-SE" sz="3200" b="1" dirty="0" smtClean="0"/>
              <a:t>Tobak- Corona-</a:t>
            </a:r>
            <a:r>
              <a:rPr lang="sv-SE" sz="1200" b="1" dirty="0" smtClean="0"/>
              <a:t/>
            </a:r>
            <a:br>
              <a:rPr lang="sv-SE" sz="1200" b="1" dirty="0" smtClean="0"/>
            </a:br>
            <a:r>
              <a:rPr lang="sv-SE" sz="1200" b="1" dirty="0" smtClean="0"/>
              <a:t>det har visat sig att tobaksrökning är en riskfaktor</a:t>
            </a:r>
            <a:br>
              <a:rPr lang="sv-SE" sz="1200" b="1" dirty="0" smtClean="0"/>
            </a:br>
            <a:r>
              <a:rPr lang="sv-SE" sz="1200" b="1" dirty="0" smtClean="0"/>
              <a:t>vid  Covid-19  både vid insjuknande och för </a:t>
            </a:r>
            <a:br>
              <a:rPr lang="sv-SE" sz="1200" b="1" dirty="0" smtClean="0"/>
            </a:br>
            <a:r>
              <a:rPr lang="sv-SE" sz="1200" b="1" dirty="0" smtClean="0"/>
              <a:t>allvarlig utgång</a:t>
            </a:r>
            <a:endParaRPr lang="sv-SE" sz="32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101114"/>
            <a:ext cx="3208486" cy="185891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 flipH="1">
            <a:off x="5969478" y="1960028"/>
            <a:ext cx="30192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rgbClr val="000000"/>
                </a:solidFill>
                <a:latin typeface="&amp;quot"/>
              </a:rPr>
              <a:t>Foto:</a:t>
            </a:r>
          </a:p>
          <a:p>
            <a:r>
              <a:rPr lang="sv-SE" sz="1100" dirty="0">
                <a:solidFill>
                  <a:srgbClr val="000000"/>
                </a:solidFill>
                <a:latin typeface="&amp;quot"/>
              </a:rPr>
              <a:t>CDC/ </a:t>
            </a:r>
            <a:r>
              <a:rPr lang="sv-SE" sz="1100" dirty="0" err="1">
                <a:solidFill>
                  <a:srgbClr val="000000"/>
                </a:solidFill>
                <a:latin typeface="&amp;quot"/>
              </a:rPr>
              <a:t>Alissa</a:t>
            </a:r>
            <a:r>
              <a:rPr lang="sv-SE" sz="11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sv-SE" sz="1100" dirty="0" err="1">
                <a:solidFill>
                  <a:srgbClr val="000000"/>
                </a:solidFill>
                <a:latin typeface="&amp;quot"/>
              </a:rPr>
              <a:t>Eckert</a:t>
            </a:r>
            <a:r>
              <a:rPr lang="sv-SE" sz="1100" dirty="0">
                <a:solidFill>
                  <a:srgbClr val="000000"/>
                </a:solidFill>
                <a:latin typeface="&amp;quot"/>
              </a:rPr>
              <a:t>, MS; Dan Higgins, MAMS</a:t>
            </a:r>
            <a:endParaRPr lang="sv-SE" sz="1100" b="0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21375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832047" y="2605176"/>
            <a:ext cx="8156677" cy="3724187"/>
          </a:xfrm>
        </p:spPr>
        <p:txBody>
          <a:bodyPr>
            <a:noAutofit/>
          </a:bodyPr>
          <a:lstStyle/>
          <a:p>
            <a:r>
              <a:rPr lang="sv-SE" sz="1800" dirty="0">
                <a:latin typeface="+mj-lt"/>
                <a:cs typeface="Calibri" panose="020F0502020204030204" pitchFamily="34" charset="0"/>
              </a:rPr>
              <a:t>Utbildning för intresserade vårdcentraler har </a:t>
            </a:r>
            <a:r>
              <a:rPr lang="sv-SE" sz="1800" dirty="0" smtClean="0">
                <a:latin typeface="+mj-lt"/>
                <a:cs typeface="Calibri" panose="020F0502020204030204" pitchFamily="34" charset="0"/>
              </a:rPr>
              <a:t>genomförts </a:t>
            </a:r>
            <a:r>
              <a:rPr lang="sv-SE" sz="1800" dirty="0">
                <a:latin typeface="+mj-lt"/>
                <a:cs typeface="Calibri" panose="020F0502020204030204" pitchFamily="34" charset="0"/>
              </a:rPr>
              <a:t>via Skype, i Tobakshjälpen</a:t>
            </a:r>
            <a:r>
              <a:rPr lang="sv-SE" sz="1800" dirty="0" smtClean="0">
                <a:latin typeface="+mj-lt"/>
                <a:cs typeface="Calibri" panose="020F0502020204030204" pitchFamily="34" charset="0"/>
              </a:rPr>
              <a:t>.</a:t>
            </a:r>
          </a:p>
          <a:p>
            <a:pPr marL="90488" indent="0">
              <a:buNone/>
            </a:pPr>
            <a:endParaRPr lang="sv-SE" sz="1800" dirty="0">
              <a:latin typeface="+mj-lt"/>
              <a:cs typeface="Calibri" panose="020F0502020204030204" pitchFamily="34" charset="0"/>
            </a:endParaRPr>
          </a:p>
          <a:p>
            <a:r>
              <a:rPr lang="sv-SE" sz="1800" dirty="0">
                <a:latin typeface="+mj-lt"/>
                <a:cs typeface="Calibri" panose="020F0502020204030204" pitchFamily="34" charset="0"/>
              </a:rPr>
              <a:t>Tre stycken informationsbrev </a:t>
            </a:r>
            <a:r>
              <a:rPr lang="sv-SE" sz="1800" dirty="0" smtClean="0">
                <a:latin typeface="+mj-lt"/>
                <a:cs typeface="Calibri" panose="020F0502020204030204" pitchFamily="34" charset="0"/>
              </a:rPr>
              <a:t>skickades till </a:t>
            </a:r>
            <a:r>
              <a:rPr lang="sv-SE" sz="1800" dirty="0">
                <a:latin typeface="+mj-lt"/>
                <a:cs typeface="Calibri" panose="020F0502020204030204" pitchFamily="34" charset="0"/>
              </a:rPr>
              <a:t>tobaksavvänjarna om Tobak- Corona.</a:t>
            </a:r>
          </a:p>
          <a:p>
            <a:endParaRPr lang="sv-SE" sz="1800" b="1" dirty="0" smtClean="0">
              <a:latin typeface="+mj-lt"/>
              <a:cs typeface="Calibri" panose="020F0502020204030204" pitchFamily="34" charset="0"/>
            </a:endParaRPr>
          </a:p>
          <a:p>
            <a:r>
              <a:rPr lang="sv-SE" sz="1800" b="1" dirty="0" smtClean="0">
                <a:latin typeface="+mj-lt"/>
                <a:cs typeface="Calibri" panose="020F0502020204030204" pitchFamily="34" charset="0"/>
              </a:rPr>
              <a:t>Folktandvården </a:t>
            </a:r>
            <a:r>
              <a:rPr lang="sv-SE" sz="1800" dirty="0" smtClean="0">
                <a:latin typeface="+mj-lt"/>
                <a:cs typeface="Calibri" panose="020F0502020204030204" pitchFamily="34" charset="0"/>
              </a:rPr>
              <a:t>avsatte 3 personer heltid för att arbeta med tobaksavvänjning via Tobakshjälpen. </a:t>
            </a:r>
          </a:p>
          <a:p>
            <a:pPr marL="90488" indent="0">
              <a:buNone/>
            </a:pPr>
            <a:endParaRPr lang="sv-SE" sz="1800" dirty="0">
              <a:latin typeface="+mj-lt"/>
              <a:cs typeface="Calibri" panose="020F0502020204030204" pitchFamily="34" charset="0"/>
            </a:endParaRPr>
          </a:p>
          <a:p>
            <a:r>
              <a:rPr lang="sv-SE" sz="1800" dirty="0" err="1" smtClean="0">
                <a:latin typeface="+mj-lt"/>
                <a:cs typeface="Calibri" panose="020F0502020204030204" pitchFamily="34" charset="0"/>
              </a:rPr>
              <a:t>Smsa</a:t>
            </a:r>
            <a:r>
              <a:rPr lang="sv-SE" sz="1800" dirty="0" smtClean="0">
                <a:latin typeface="+mj-lt"/>
                <a:cs typeface="Calibri" panose="020F0502020204030204" pitchFamily="34" charset="0"/>
              </a:rPr>
              <a:t>  </a:t>
            </a:r>
            <a:r>
              <a:rPr lang="sv-SE" sz="1800" b="1" dirty="0">
                <a:latin typeface="+mj-lt"/>
                <a:cs typeface="Calibri" panose="020F0502020204030204" pitchFamily="34" charset="0"/>
              </a:rPr>
              <a:t>”FRI” </a:t>
            </a:r>
            <a:r>
              <a:rPr lang="sv-SE" sz="1800" dirty="0">
                <a:latin typeface="+mj-lt"/>
                <a:cs typeface="Calibri" panose="020F0502020204030204" pitchFamily="34" charset="0"/>
              </a:rPr>
              <a:t>för att få </a:t>
            </a:r>
            <a:r>
              <a:rPr lang="sv-SE" sz="1800" dirty="0" smtClean="0">
                <a:latin typeface="+mj-lt"/>
                <a:cs typeface="Calibri" panose="020F0502020204030204" pitchFamily="34" charset="0"/>
              </a:rPr>
              <a:t>hjälp med tobaksavvänjning </a:t>
            </a:r>
            <a:r>
              <a:rPr lang="sv-SE" sz="1800" dirty="0">
                <a:latin typeface="+mj-lt"/>
                <a:cs typeface="Calibri" panose="020F0502020204030204" pitchFamily="34" charset="0"/>
              </a:rPr>
              <a:t>till telefonnummer</a:t>
            </a:r>
            <a:r>
              <a:rPr lang="sv-SE" sz="1800" b="1" dirty="0">
                <a:latin typeface="+mj-lt"/>
                <a:cs typeface="Calibri" panose="020F0502020204030204" pitchFamily="34" charset="0"/>
              </a:rPr>
              <a:t>: 070 </a:t>
            </a:r>
            <a:r>
              <a:rPr lang="sv-SE" sz="1800" b="1" dirty="0" smtClean="0">
                <a:latin typeface="+mj-lt"/>
                <a:cs typeface="Calibri" panose="020F0502020204030204" pitchFamily="34" charset="0"/>
              </a:rPr>
              <a:t>1958902</a:t>
            </a:r>
            <a:r>
              <a:rPr lang="sv-SE" sz="1800" dirty="0">
                <a:latin typeface="+mj-lt"/>
                <a:cs typeface="Calibri" panose="020F0502020204030204" pitchFamily="34" charset="0"/>
              </a:rPr>
              <a:t> </a:t>
            </a:r>
            <a:r>
              <a:rPr lang="sv-SE" sz="1800" dirty="0" smtClean="0">
                <a:latin typeface="+mj-lt"/>
                <a:cs typeface="Calibri" panose="020F0502020204030204" pitchFamily="34" charset="0"/>
              </a:rPr>
              <a:t>(utbytt)</a:t>
            </a:r>
          </a:p>
          <a:p>
            <a:endParaRPr lang="sv-S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488" indent="0">
              <a:buNone/>
            </a:pPr>
            <a:endParaRPr lang="sv-S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360800" y="524415"/>
            <a:ext cx="7099170" cy="940898"/>
          </a:xfrm>
        </p:spPr>
        <p:txBody>
          <a:bodyPr/>
          <a:lstStyle/>
          <a:p>
            <a:r>
              <a:rPr lang="sv-SE" sz="3200" b="1" dirty="0" smtClean="0"/>
              <a:t>Tobak- Corona</a:t>
            </a:r>
            <a:endParaRPr lang="sv-SE" sz="32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03" y="101114"/>
            <a:ext cx="3873258" cy="185891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 flipH="1">
            <a:off x="5969478" y="1960028"/>
            <a:ext cx="30192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rgbClr val="000000"/>
                </a:solidFill>
                <a:latin typeface="&amp;quot"/>
              </a:rPr>
              <a:t>Foto:</a:t>
            </a:r>
          </a:p>
          <a:p>
            <a:r>
              <a:rPr lang="sv-SE" sz="1100" dirty="0">
                <a:solidFill>
                  <a:srgbClr val="000000"/>
                </a:solidFill>
                <a:latin typeface="&amp;quot"/>
              </a:rPr>
              <a:t>CDC/ </a:t>
            </a:r>
            <a:r>
              <a:rPr lang="sv-SE" sz="1100" dirty="0" err="1">
                <a:solidFill>
                  <a:srgbClr val="000000"/>
                </a:solidFill>
                <a:latin typeface="&amp;quot"/>
              </a:rPr>
              <a:t>Alissa</a:t>
            </a:r>
            <a:r>
              <a:rPr lang="sv-SE" sz="1100" dirty="0">
                <a:solidFill>
                  <a:srgbClr val="000000"/>
                </a:solidFill>
                <a:latin typeface="&amp;quot"/>
              </a:rPr>
              <a:t> </a:t>
            </a:r>
            <a:r>
              <a:rPr lang="sv-SE" sz="1100" dirty="0" err="1">
                <a:solidFill>
                  <a:srgbClr val="000000"/>
                </a:solidFill>
                <a:latin typeface="&amp;quot"/>
              </a:rPr>
              <a:t>Eckert</a:t>
            </a:r>
            <a:r>
              <a:rPr lang="sv-SE" sz="1100" dirty="0">
                <a:solidFill>
                  <a:srgbClr val="000000"/>
                </a:solidFill>
                <a:latin typeface="&amp;quot"/>
              </a:rPr>
              <a:t>, MS; Dan Higgins, MAMS</a:t>
            </a:r>
            <a:endParaRPr lang="sv-SE" sz="1100" b="0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16500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7062436" y="937948"/>
            <a:ext cx="7099170" cy="126544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Dagens tema, 2013-01-01, Förnamn Efternamn</a:t>
            </a:r>
            <a:endParaRPr lang="sv-SE" dirty="0"/>
          </a:p>
        </p:txBody>
      </p:sp>
      <p:pic>
        <p:nvPicPr>
          <p:cNvPr id="5" name="Bildobjekt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" y="1736662"/>
            <a:ext cx="2103302" cy="347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Bildobjekt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32" y="142827"/>
            <a:ext cx="23812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objekt 4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59" y="16597"/>
            <a:ext cx="24098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Bildobjekt 3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57" y="3243166"/>
            <a:ext cx="23907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Bildobjekt 5" descr="image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66" y="3362277"/>
            <a:ext cx="24098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7115762" y="872167"/>
            <a:ext cx="2028238" cy="2185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Tobakshjälpen</a:t>
            </a:r>
          </a:p>
          <a:p>
            <a:pPr algn="ctr"/>
            <a:r>
              <a:rPr lang="sv-SE" dirty="0" smtClean="0">
                <a:solidFill>
                  <a:schemeClr val="tx1"/>
                </a:solidFill>
              </a:rPr>
              <a:t>Inlägg </a:t>
            </a:r>
          </a:p>
          <a:p>
            <a:pPr algn="ctr"/>
            <a:r>
              <a:rPr lang="sv-SE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sv-SE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sv-S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4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1382879" y="491145"/>
            <a:ext cx="7099170" cy="1265447"/>
          </a:xfrm>
        </p:spPr>
        <p:txBody>
          <a:bodyPr/>
          <a:lstStyle/>
          <a:p>
            <a:r>
              <a:rPr lang="sv-SE" sz="3200" dirty="0" smtClean="0"/>
              <a:t>Rökfria utomhusmiljöer inom hälso- och sjukvården i Region Östergötland</a:t>
            </a:r>
            <a:endParaRPr lang="sv-SE" sz="32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750786"/>
            <a:ext cx="9144000" cy="3718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ktangel 2"/>
          <p:cNvSpPr/>
          <p:nvPr/>
        </p:nvSpPr>
        <p:spPr>
          <a:xfrm>
            <a:off x="3" y="5469467"/>
            <a:ext cx="9143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>
                <a:hlinkClick r:id="rId4"/>
              </a:rPr>
              <a:t>http://vardgivarwebb.regionostergotland.se/Startsida/Verksamheter/Halso--och-vardutvecklingscentrum/Verksamhetsutveckling-Vard-och-Halsa/Halsoframjande/Tobak/Rokfria-halso--och-sjukvardsmiljoer-utomhus</a:t>
            </a:r>
            <a:r>
              <a:rPr lang="sv-SE" sz="1200" dirty="0" smtClean="0">
                <a:hlinkClick r:id="rId4"/>
              </a:rPr>
              <a:t>/</a:t>
            </a:r>
            <a:r>
              <a:rPr lang="sv-SE" sz="1200" dirty="0" smtClean="0"/>
              <a:t> 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9953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76475"/>
            <a:ext cx="8135937" cy="1470025"/>
          </a:xfrm>
        </p:spPr>
        <p:txBody>
          <a:bodyPr/>
          <a:lstStyle/>
          <a:p>
            <a:pPr algn="ctr" eaLnBrk="1" hangingPunct="1"/>
            <a:r>
              <a:rPr lang="sv-SE" sz="3200" dirty="0" smtClean="0">
                <a:solidFill>
                  <a:schemeClr val="accent2"/>
                </a:solidFill>
              </a:rPr>
              <a:t/>
            </a:r>
            <a:br>
              <a:rPr lang="sv-SE" sz="3200" dirty="0" smtClean="0">
                <a:solidFill>
                  <a:schemeClr val="accent2"/>
                </a:solidFill>
              </a:rPr>
            </a:br>
            <a:r>
              <a:rPr lang="sv-SE" sz="3200" dirty="0" smtClean="0">
                <a:solidFill>
                  <a:schemeClr val="accent2"/>
                </a:solidFill>
              </a:rPr>
              <a:t/>
            </a:r>
            <a:br>
              <a:rPr lang="sv-SE" sz="3200" dirty="0" smtClean="0">
                <a:solidFill>
                  <a:schemeClr val="accent2"/>
                </a:solidFill>
              </a:rPr>
            </a:br>
            <a:r>
              <a:rPr lang="sv-SE" sz="3200" dirty="0">
                <a:solidFill>
                  <a:schemeClr val="accent2"/>
                </a:solidFill>
              </a:rPr>
              <a:t/>
            </a:r>
            <a:br>
              <a:rPr lang="sv-SE" sz="3200" dirty="0">
                <a:solidFill>
                  <a:schemeClr val="accent2"/>
                </a:solidFill>
              </a:rPr>
            </a:br>
            <a:r>
              <a:rPr lang="sv-SE" sz="3200" dirty="0" smtClean="0">
                <a:solidFill>
                  <a:schemeClr val="accent2"/>
                </a:solidFill>
              </a:rPr>
              <a:t/>
            </a:r>
            <a:br>
              <a:rPr lang="sv-SE" sz="3200" dirty="0" smtClean="0">
                <a:solidFill>
                  <a:schemeClr val="accent2"/>
                </a:solidFill>
              </a:rPr>
            </a:br>
            <a:r>
              <a:rPr lang="sv-SE" sz="3200" dirty="0">
                <a:solidFill>
                  <a:schemeClr val="accent2"/>
                </a:solidFill>
              </a:rPr>
              <a:t/>
            </a:r>
            <a:br>
              <a:rPr lang="sv-SE" sz="3200" dirty="0">
                <a:solidFill>
                  <a:schemeClr val="accent2"/>
                </a:solidFill>
              </a:rPr>
            </a:br>
            <a:r>
              <a:rPr lang="sv-SE" sz="3200" dirty="0">
                <a:solidFill>
                  <a:schemeClr val="accent2"/>
                </a:solidFill>
              </a:rPr>
              <a:t/>
            </a:r>
            <a:br>
              <a:rPr lang="sv-SE" sz="3200" dirty="0">
                <a:solidFill>
                  <a:schemeClr val="accent2"/>
                </a:solidFill>
              </a:rPr>
            </a:br>
            <a:r>
              <a:rPr lang="sv-SE" sz="3200" dirty="0" smtClean="0">
                <a:solidFill>
                  <a:schemeClr val="tx1"/>
                </a:solidFill>
              </a:rPr>
              <a:t/>
            </a:r>
            <a:br>
              <a:rPr lang="sv-SE" sz="3200" dirty="0" smtClean="0">
                <a:solidFill>
                  <a:schemeClr val="tx1"/>
                </a:solidFill>
              </a:rPr>
            </a:br>
            <a:r>
              <a:rPr lang="sv-SE" sz="2400" dirty="0">
                <a:solidFill>
                  <a:schemeClr val="accent2"/>
                </a:solidFill>
              </a:rPr>
              <a:t/>
            </a:r>
            <a:br>
              <a:rPr lang="sv-SE" sz="2400" dirty="0">
                <a:solidFill>
                  <a:schemeClr val="accent2"/>
                </a:solidFill>
              </a:rPr>
            </a:br>
            <a:r>
              <a:rPr lang="sv-SE" sz="3200" dirty="0" smtClean="0">
                <a:solidFill>
                  <a:schemeClr val="accent2"/>
                </a:solidFill>
              </a:rPr>
              <a:t/>
            </a:r>
            <a:br>
              <a:rPr lang="sv-SE" sz="3200" dirty="0" smtClean="0">
                <a:solidFill>
                  <a:schemeClr val="accent2"/>
                </a:solidFill>
              </a:rPr>
            </a:br>
            <a:r>
              <a:rPr lang="sv-SE" sz="3200" dirty="0" smtClean="0">
                <a:solidFill>
                  <a:schemeClr val="accent2"/>
                </a:solidFill>
              </a:rPr>
              <a:t/>
            </a:r>
            <a:br>
              <a:rPr lang="sv-SE" sz="3200" dirty="0" smtClean="0">
                <a:solidFill>
                  <a:schemeClr val="accent2"/>
                </a:solidFill>
              </a:rPr>
            </a:br>
            <a:r>
              <a:rPr lang="sv-SE" sz="3200" dirty="0" smtClean="0">
                <a:solidFill>
                  <a:schemeClr val="accent2"/>
                </a:solidFill>
              </a:rPr>
              <a:t/>
            </a:r>
            <a:br>
              <a:rPr lang="sv-SE" sz="3200" dirty="0" smtClean="0">
                <a:solidFill>
                  <a:schemeClr val="accent2"/>
                </a:solidFill>
              </a:rPr>
            </a:br>
            <a:r>
              <a:rPr lang="sv-SE" sz="2800" dirty="0" smtClean="0">
                <a:solidFill>
                  <a:schemeClr val="accent2"/>
                </a:solidFill>
              </a:rPr>
              <a:t/>
            </a:r>
            <a:br>
              <a:rPr lang="sv-SE" sz="2800" dirty="0" smtClean="0">
                <a:solidFill>
                  <a:schemeClr val="accent2"/>
                </a:solidFill>
              </a:rPr>
            </a:br>
            <a:endParaRPr lang="sv-SE" sz="2000" dirty="0" smtClean="0">
              <a:solidFill>
                <a:schemeClr val="accent2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790700"/>
            <a:ext cx="5248910" cy="4038600"/>
          </a:xfrm>
        </p:spPr>
        <p:txBody>
          <a:bodyPr/>
          <a:lstStyle/>
          <a:p>
            <a:pPr algn="l"/>
            <a:r>
              <a:rPr lang="sv-SE" sz="1800" dirty="0"/>
              <a:t>Budskapet fokuserar på den </a:t>
            </a:r>
            <a:r>
              <a:rPr lang="sv-SE" sz="1800" b="1" dirty="0"/>
              <a:t>positiva möjlighet </a:t>
            </a:r>
            <a:r>
              <a:rPr lang="sv-SE" sz="1800" b="1" dirty="0" smtClean="0"/>
              <a:t>       </a:t>
            </a:r>
            <a:r>
              <a:rPr lang="sv-SE" sz="1800" dirty="0" smtClean="0"/>
              <a:t>som </a:t>
            </a:r>
            <a:r>
              <a:rPr lang="sv-SE" sz="1800" b="1" dirty="0"/>
              <a:t>rökfria hälso- och sjukvårdsmiljöer </a:t>
            </a:r>
            <a:r>
              <a:rPr lang="sv-SE" sz="1800" dirty="0"/>
              <a:t>utomhus är. En </a:t>
            </a:r>
            <a:r>
              <a:rPr lang="sv-SE" sz="1800" b="1" dirty="0"/>
              <a:t>möjlighet till rökfrihet </a:t>
            </a:r>
            <a:r>
              <a:rPr lang="sv-SE" sz="1800" dirty="0"/>
              <a:t>för alla och inte ett förbud för vissa. Genom att införa rökfria hälso- och sjukvårdsmiljöer utomhus signalerar vi att vi som organisation tar ansvar och arbetar för att </a:t>
            </a:r>
            <a:r>
              <a:rPr lang="sv-SE" sz="1800" b="1" dirty="0"/>
              <a:t>främja hälsa och undvika sjukdom. </a:t>
            </a:r>
            <a:r>
              <a:rPr lang="sv-SE" sz="1800" dirty="0"/>
              <a:t>Vi medverkar även till att skapa en </a:t>
            </a:r>
            <a:r>
              <a:rPr lang="sv-SE" sz="1800" b="1" dirty="0"/>
              <a:t>tobaksfri</a:t>
            </a:r>
            <a:r>
              <a:rPr lang="sv-SE" sz="1800" dirty="0"/>
              <a:t> norm i samhället, vilket stärker ungdomar i att inte börja med tobak. </a:t>
            </a:r>
          </a:p>
          <a:p>
            <a:pPr algn="l"/>
            <a:r>
              <a:rPr lang="sv-SE" sz="1800" dirty="0"/>
              <a:t> </a:t>
            </a:r>
          </a:p>
          <a:p>
            <a:pPr eaLnBrk="1" hangingPunct="1"/>
            <a:endParaRPr lang="sv-SE" sz="1800" dirty="0" smtClean="0">
              <a:solidFill>
                <a:schemeClr val="accent2"/>
              </a:solidFill>
            </a:endParaRPr>
          </a:p>
        </p:txBody>
      </p:sp>
      <p:sp>
        <p:nvSpPr>
          <p:cNvPr id="2" name="Ellips 1"/>
          <p:cNvSpPr/>
          <p:nvPr/>
        </p:nvSpPr>
        <p:spPr>
          <a:xfrm>
            <a:off x="3472740" y="4663826"/>
            <a:ext cx="2294466" cy="1360124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Framgångsfaktor!</a:t>
            </a:r>
          </a:p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Uppdragsbeskrivning som ger mandat åt frågan.</a:t>
            </a: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11" name="Platshållare för innehåll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1" y="4135800"/>
            <a:ext cx="1761814" cy="2422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ktangel 2"/>
          <p:cNvSpPr/>
          <p:nvPr/>
        </p:nvSpPr>
        <p:spPr>
          <a:xfrm>
            <a:off x="333850" y="5276601"/>
            <a:ext cx="2495006" cy="8792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Beslut av Hälso- och sjukvårdsdirektören</a:t>
            </a:r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Bildobjekt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01" y="303213"/>
            <a:ext cx="2241118" cy="30175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ktangel med rundade hörn 3"/>
          <p:cNvSpPr/>
          <p:nvPr/>
        </p:nvSpPr>
        <p:spPr>
          <a:xfrm>
            <a:off x="1671637" y="314325"/>
            <a:ext cx="4314825" cy="123348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Fortsatt </a:t>
            </a:r>
          </a:p>
          <a:p>
            <a:pPr algn="ctr"/>
            <a:r>
              <a:rPr lang="sv-SE" b="1" dirty="0" smtClean="0">
                <a:solidFill>
                  <a:schemeClr val="tx1"/>
                </a:solidFill>
              </a:rPr>
              <a:t>arbete</a:t>
            </a:r>
          </a:p>
          <a:p>
            <a:pPr algn="ctr"/>
            <a:r>
              <a:rPr lang="sv-SE" b="1" dirty="0" smtClean="0">
                <a:solidFill>
                  <a:schemeClr val="tx1"/>
                </a:solidFill>
              </a:rPr>
              <a:t> med Rökfria utomhusmiljöer</a:t>
            </a:r>
            <a:endParaRPr lang="sv-S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</a:t>
            </a:r>
            <a:r>
              <a:rPr lang="sv-SE" dirty="0" smtClean="0"/>
              <a:t>kyltar/material</a:t>
            </a:r>
            <a:endParaRPr lang="sv-SE" dirty="0"/>
          </a:p>
        </p:txBody>
      </p:sp>
      <p:pic>
        <p:nvPicPr>
          <p:cNvPr id="5" name="Platshållare för innehåll 4" descr="cid:IMG_02141.jpg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9372"/>
            <a:ext cx="2233749" cy="360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 descr="cid:IMG_02111.jpg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48" y="2129372"/>
            <a:ext cx="2233749" cy="360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 descr="cid:IMG_01601.jpg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50" y="2129372"/>
            <a:ext cx="2233749" cy="360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latshållare för innehåll 4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98" y="2129372"/>
            <a:ext cx="2442752" cy="3604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95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79" y="415374"/>
            <a:ext cx="6898972" cy="5594901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63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ostergotland2015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regionostergotland2015</Template>
  <TotalTime>1074</TotalTime>
  <Words>469</Words>
  <Application>Microsoft Office PowerPoint</Application>
  <PresentationFormat>Bildspel på skärmen (4:3)</PresentationFormat>
  <Paragraphs>82</Paragraphs>
  <Slides>12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20" baseType="lpstr">
      <vt:lpstr>&amp;quot</vt:lpstr>
      <vt:lpstr>Arial</vt:lpstr>
      <vt:lpstr>Calibri</vt:lpstr>
      <vt:lpstr>Georgia</vt:lpstr>
      <vt:lpstr>Tahoma</vt:lpstr>
      <vt:lpstr>Times New Roman</vt:lpstr>
      <vt:lpstr>Wingdings</vt:lpstr>
      <vt:lpstr>regionostergotland2015</vt:lpstr>
      <vt:lpstr>PowerPoint-presentation</vt:lpstr>
      <vt:lpstr>Vinster</vt:lpstr>
      <vt:lpstr>Tobak- Corona- det har visat sig att tobaksrökning är en riskfaktor vid  Covid-19  både vid insjuknande och för  allvarlig utgång</vt:lpstr>
      <vt:lpstr>Tobak- Corona</vt:lpstr>
      <vt:lpstr>PowerPoint-presentation</vt:lpstr>
      <vt:lpstr>Rökfria utomhusmiljöer inom hälso- och sjukvården i Region Östergötland</vt:lpstr>
      <vt:lpstr>            </vt:lpstr>
      <vt:lpstr>Skyltar/material</vt:lpstr>
      <vt:lpstr>PowerPoint-presentation</vt:lpstr>
      <vt:lpstr>PowerPoint-presentation</vt:lpstr>
      <vt:lpstr>Fortsättning och framtiden</vt:lpstr>
      <vt:lpstr>Tack!</vt:lpstr>
    </vt:vector>
  </TitlesOfParts>
  <Company>Landstinget i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Karlsson Linda Ev</dc:creator>
  <cp:lastModifiedBy>Karlsson Linda Ev</cp:lastModifiedBy>
  <cp:revision>119</cp:revision>
  <cp:lastPrinted>2018-02-09T14:02:43Z</cp:lastPrinted>
  <dcterms:created xsi:type="dcterms:W3CDTF">2015-01-23T07:50:53Z</dcterms:created>
  <dcterms:modified xsi:type="dcterms:W3CDTF">2020-11-20T14:28:53Z</dcterms:modified>
</cp:coreProperties>
</file>