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518" r:id="rId2"/>
    <p:sldId id="519" r:id="rId3"/>
    <p:sldId id="555" r:id="rId4"/>
    <p:sldId id="520" r:id="rId5"/>
    <p:sldId id="545" r:id="rId6"/>
    <p:sldId id="522" r:id="rId7"/>
    <p:sldId id="556" r:id="rId8"/>
    <p:sldId id="547" r:id="rId9"/>
    <p:sldId id="548" r:id="rId10"/>
    <p:sldId id="550" r:id="rId11"/>
    <p:sldId id="551" r:id="rId12"/>
    <p:sldId id="559" r:id="rId13"/>
    <p:sldId id="553" r:id="rId14"/>
    <p:sldId id="554" r:id="rId15"/>
    <p:sldId id="557" r:id="rId16"/>
    <p:sldId id="558" r:id="rId17"/>
    <p:sldId id="560" r:id="rId18"/>
    <p:sldId id="561" r:id="rId19"/>
    <p:sldId id="527" r:id="rId20"/>
    <p:sldId id="563" r:id="rId21"/>
    <p:sldId id="564" r:id="rId22"/>
    <p:sldId id="566" r:id="rId23"/>
    <p:sldId id="567" r:id="rId24"/>
    <p:sldId id="568" r:id="rId25"/>
    <p:sldId id="569" r:id="rId26"/>
    <p:sldId id="571" r:id="rId27"/>
  </p:sldIdLst>
  <p:sldSz cx="9144000" cy="5143500" type="screen16x9"/>
  <p:notesSz cx="6858000" cy="9144000"/>
  <p:defaultTextStyle>
    <a:defPPr>
      <a:defRPr lang="sv-SE"/>
    </a:defPPr>
    <a:lvl1pPr algn="l"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573"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C5C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03"/>
    <p:restoredTop sz="85211" autoAdjust="0"/>
  </p:normalViewPr>
  <p:slideViewPr>
    <p:cSldViewPr>
      <p:cViewPr varScale="1">
        <p:scale>
          <a:sx n="120" d="100"/>
          <a:sy n="120" d="100"/>
        </p:scale>
        <p:origin x="762" y="108"/>
      </p:cViewPr>
      <p:guideLst>
        <p:guide orient="horz" pos="2573"/>
        <p:guide pos="2880"/>
      </p:guideLst>
    </p:cSldViewPr>
  </p:slideViewPr>
  <p:notesTextViewPr>
    <p:cViewPr>
      <p:scale>
        <a:sx n="100" d="100"/>
        <a:sy n="100" d="100"/>
      </p:scale>
      <p:origin x="0" y="0"/>
    </p:cViewPr>
  </p:notesTextViewPr>
  <p:sorterViewPr>
    <p:cViewPr>
      <p:scale>
        <a:sx n="66" d="100"/>
        <a:sy n="66" d="100"/>
      </p:scale>
      <p:origin x="0" y="6464"/>
    </p:cViewPr>
  </p:sorterViewPr>
  <p:notesViewPr>
    <p:cSldViewPr>
      <p:cViewPr varScale="1">
        <p:scale>
          <a:sx n="54" d="100"/>
          <a:sy n="54" d="100"/>
        </p:scale>
        <p:origin x="249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355E884-0AEF-431D-BBE4-09424FFAF1A9}" type="datetimeFigureOut">
              <a:rPr lang="sv-SE" smtClean="0"/>
              <a:t>2018-11-20</a:t>
            </a:fld>
            <a:endParaRPr lang="sv-SE"/>
          </a:p>
        </p:txBody>
      </p:sp>
      <p:sp>
        <p:nvSpPr>
          <p:cNvPr id="4" name="Platshållare för sidfo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7D35A22-BBBD-4FEA-B4CB-84D7B301F153}" type="slidenum">
              <a:rPr lang="sv-SE" smtClean="0"/>
              <a:t>‹#›</a:t>
            </a:fld>
            <a:endParaRPr lang="sv-SE"/>
          </a:p>
        </p:txBody>
      </p:sp>
    </p:spTree>
    <p:extLst>
      <p:ext uri="{BB962C8B-B14F-4D97-AF65-F5344CB8AC3E}">
        <p14:creationId xmlns:p14="http://schemas.microsoft.com/office/powerpoint/2010/main" val="20977985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2E7E51-567F-2241-B30E-1C42AC63E5D3}" type="datetimeFigureOut">
              <a:rPr lang="sv-SE" smtClean="0"/>
              <a:t>2018-11-20</a:t>
            </a:fld>
            <a:endParaRPr lang="sv-SE"/>
          </a:p>
        </p:txBody>
      </p:sp>
      <p:sp>
        <p:nvSpPr>
          <p:cNvPr id="4" name="Platshållare för bildobjekt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00C878-0BF9-5A48-A466-2E51A27F1E27}" type="slidenum">
              <a:rPr lang="sv-SE" smtClean="0"/>
              <a:t>‹#›</a:t>
            </a:fld>
            <a:endParaRPr lang="sv-SE"/>
          </a:p>
        </p:txBody>
      </p:sp>
    </p:spTree>
    <p:extLst>
      <p:ext uri="{BB962C8B-B14F-4D97-AF65-F5344CB8AC3E}">
        <p14:creationId xmlns:p14="http://schemas.microsoft.com/office/powerpoint/2010/main" val="79501533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sv-SE" altLang="sv-SE" sz="1200" smtClean="0"/>
              <a:t>Karoline Jeppsson 2011-10-07</a:t>
            </a: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sv-SE" smtClean="0">
              <a:latin typeface="Arial" panose="020B0604020202020204" pitchFamily="34" charset="0"/>
            </a:endParaRPr>
          </a:p>
        </p:txBody>
      </p:sp>
    </p:spTree>
    <p:extLst>
      <p:ext uri="{BB962C8B-B14F-4D97-AF65-F5344CB8AC3E}">
        <p14:creationId xmlns:p14="http://schemas.microsoft.com/office/powerpoint/2010/main" val="40615214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economic evaluations,</a:t>
            </a:r>
            <a:r>
              <a:rPr lang="en-US" baseline="0" dirty="0" smtClean="0"/>
              <a:t> a clear specification of the research question and the study perspective provides the foundation for identifying and measuring the costs and consequences/outcomes to be included in the analysis.</a:t>
            </a:r>
          </a:p>
          <a:p>
            <a:r>
              <a:rPr lang="en-US" baseline="0" dirty="0" smtClean="0"/>
              <a:t>The societal perspective is recommended in </a:t>
            </a:r>
            <a:r>
              <a:rPr lang="en-US" baseline="0" dirty="0" err="1" smtClean="0"/>
              <a:t>sweden</a:t>
            </a:r>
            <a:r>
              <a:rPr lang="en-US" baseline="0" dirty="0" smtClean="0"/>
              <a:t> for economic evaluations. </a:t>
            </a:r>
            <a:r>
              <a:rPr lang="en-US" sz="1200" b="0" i="0" u="none" strike="noStrike" kern="1200" baseline="0" dirty="0" smtClean="0">
                <a:solidFill>
                  <a:schemeClr val="tx1"/>
                </a:solidFill>
                <a:latin typeface="+mn-lt"/>
                <a:ea typeface="+mn-ea"/>
                <a:cs typeface="+mn-cs"/>
              </a:rPr>
              <a:t>The recommendation to take a societal perspective recognizes that public health seeks to improve the health and well‐being of the whole population. However, you may see cost analyses from other perspectives such as the perspective of a government entity or an employer. </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Specific payer – health care system (NHS, public sector), municipality, any other institution</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Although a societal perspective is the recommended option for public health economic analyses, it can sometimes be appropriate and helpful to measure and describe costs from other perspectives. One example is when a program conducts a cost analysis to describe in detail what it costs to implement a program. </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2A133820-1AB0-0E44-B3DB-73D7C9C7CA1A}" type="slidenum">
              <a:rPr lang="en-US" smtClean="0"/>
              <a:t>16</a:t>
            </a:fld>
            <a:endParaRPr lang="en-US"/>
          </a:p>
        </p:txBody>
      </p:sp>
    </p:spTree>
    <p:extLst>
      <p:ext uri="{BB962C8B-B14F-4D97-AF65-F5344CB8AC3E}">
        <p14:creationId xmlns:p14="http://schemas.microsoft.com/office/powerpoint/2010/main" val="26692947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Platshållare för bildobjekt 1"/>
          <p:cNvSpPr>
            <a:spLocks noGrp="1" noRot="1" noChangeAspect="1" noTextEdit="1"/>
          </p:cNvSpPr>
          <p:nvPr>
            <p:ph type="sldImg"/>
          </p:nvPr>
        </p:nvSpPr>
        <p:spPr>
          <a:ln/>
        </p:spPr>
      </p:sp>
      <p:sp>
        <p:nvSpPr>
          <p:cNvPr id="43011" name="Platshållare för anteckninga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sv-SE" altLang="sv-SE" smtClean="0">
              <a:latin typeface="Arial" panose="020B0604020202020204" pitchFamily="34" charset="0"/>
            </a:endParaRPr>
          </a:p>
        </p:txBody>
      </p:sp>
      <p:sp>
        <p:nvSpPr>
          <p:cNvPr id="43012" name="Platshållare för bild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532F7974-3A7C-4877-968F-DF1860EFCFC1}" type="slidenum">
              <a:rPr lang="en-US" altLang="sv-SE" sz="1200" smtClean="0"/>
              <a:pPr/>
              <a:t>19</a:t>
            </a:fld>
            <a:endParaRPr lang="en-US" altLang="sv-SE" sz="1200" smtClean="0"/>
          </a:p>
        </p:txBody>
      </p:sp>
    </p:spTree>
    <p:extLst>
      <p:ext uri="{BB962C8B-B14F-4D97-AF65-F5344CB8AC3E}">
        <p14:creationId xmlns:p14="http://schemas.microsoft.com/office/powerpoint/2010/main" val="36248761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defTabSz="928688">
              <a:defRPr>
                <a:solidFill>
                  <a:schemeClr val="tx1"/>
                </a:solidFill>
                <a:latin typeface="Arial" panose="020B0604020202020204" pitchFamily="34" charset="0"/>
              </a:defRPr>
            </a:lvl1pPr>
            <a:lvl2pPr marL="742950" indent="-285750" defTabSz="928688">
              <a:defRPr>
                <a:solidFill>
                  <a:schemeClr val="tx1"/>
                </a:solidFill>
                <a:latin typeface="Arial" panose="020B0604020202020204" pitchFamily="34" charset="0"/>
              </a:defRPr>
            </a:lvl2pPr>
            <a:lvl3pPr marL="1143000" indent="-228600" defTabSz="928688">
              <a:defRPr>
                <a:solidFill>
                  <a:schemeClr val="tx1"/>
                </a:solidFill>
                <a:latin typeface="Arial" panose="020B0604020202020204" pitchFamily="34" charset="0"/>
              </a:defRPr>
            </a:lvl3pPr>
            <a:lvl4pPr marL="1600200" indent="-228600" defTabSz="928688">
              <a:defRPr>
                <a:solidFill>
                  <a:schemeClr val="tx1"/>
                </a:solidFill>
                <a:latin typeface="Arial" panose="020B0604020202020204" pitchFamily="34" charset="0"/>
              </a:defRPr>
            </a:lvl4pPr>
            <a:lvl5pPr marL="2057400" indent="-228600" defTabSz="928688">
              <a:defRPr>
                <a:solidFill>
                  <a:schemeClr val="tx1"/>
                </a:solidFill>
                <a:latin typeface="Arial" panose="020B0604020202020204" pitchFamily="34" charset="0"/>
              </a:defRPr>
            </a:lvl5pPr>
            <a:lvl6pPr marL="2514600" indent="-228600" defTabSz="928688" eaLnBrk="0" fontAlgn="base" hangingPunct="0">
              <a:spcBef>
                <a:spcPct val="0"/>
              </a:spcBef>
              <a:spcAft>
                <a:spcPct val="0"/>
              </a:spcAft>
              <a:defRPr>
                <a:solidFill>
                  <a:schemeClr val="tx1"/>
                </a:solidFill>
                <a:latin typeface="Arial" panose="020B0604020202020204" pitchFamily="34" charset="0"/>
              </a:defRPr>
            </a:lvl6pPr>
            <a:lvl7pPr marL="2971800" indent="-228600" defTabSz="928688" eaLnBrk="0" fontAlgn="base" hangingPunct="0">
              <a:spcBef>
                <a:spcPct val="0"/>
              </a:spcBef>
              <a:spcAft>
                <a:spcPct val="0"/>
              </a:spcAft>
              <a:defRPr>
                <a:solidFill>
                  <a:schemeClr val="tx1"/>
                </a:solidFill>
                <a:latin typeface="Arial" panose="020B0604020202020204" pitchFamily="34" charset="0"/>
              </a:defRPr>
            </a:lvl7pPr>
            <a:lvl8pPr marL="3429000" indent="-228600" defTabSz="928688" eaLnBrk="0" fontAlgn="base" hangingPunct="0">
              <a:spcBef>
                <a:spcPct val="0"/>
              </a:spcBef>
              <a:spcAft>
                <a:spcPct val="0"/>
              </a:spcAft>
              <a:defRPr>
                <a:solidFill>
                  <a:schemeClr val="tx1"/>
                </a:solidFill>
                <a:latin typeface="Arial" panose="020B0604020202020204" pitchFamily="34" charset="0"/>
              </a:defRPr>
            </a:lvl8pPr>
            <a:lvl9pPr marL="3886200" indent="-228600" defTabSz="928688" eaLnBrk="0" fontAlgn="base" hangingPunct="0">
              <a:spcBef>
                <a:spcPct val="0"/>
              </a:spcBef>
              <a:spcAft>
                <a:spcPct val="0"/>
              </a:spcAft>
              <a:defRPr>
                <a:solidFill>
                  <a:schemeClr val="tx1"/>
                </a:solidFill>
                <a:latin typeface="Arial" panose="020B0604020202020204" pitchFamily="34" charset="0"/>
              </a:defRPr>
            </a:lvl9pPr>
          </a:lstStyle>
          <a:p>
            <a:fld id="{1663DA15-7A56-4699-A621-3DA2DE0B766A}" type="slidenum">
              <a:rPr lang="sv-SE" altLang="sv-SE"/>
              <a:pPr/>
              <a:t>23</a:t>
            </a:fld>
            <a:endParaRPr lang="sv-SE" altLang="sv-SE"/>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sv-SE" altLang="sv-SE" smtClean="0"/>
          </a:p>
        </p:txBody>
      </p:sp>
    </p:spTree>
    <p:extLst>
      <p:ext uri="{BB962C8B-B14F-4D97-AF65-F5344CB8AC3E}">
        <p14:creationId xmlns:p14="http://schemas.microsoft.com/office/powerpoint/2010/main" val="2397194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F100C878-0BF9-5A48-A466-2E51A27F1E27}" type="slidenum">
              <a:rPr lang="sv-SE" smtClean="0"/>
              <a:t>2</a:t>
            </a:fld>
            <a:endParaRPr lang="sv-SE"/>
          </a:p>
        </p:txBody>
      </p:sp>
    </p:spTree>
    <p:extLst>
      <p:ext uri="{BB962C8B-B14F-4D97-AF65-F5344CB8AC3E}">
        <p14:creationId xmlns:p14="http://schemas.microsoft.com/office/powerpoint/2010/main" val="1056442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xfrm>
            <a:off x="976313" y="4562475"/>
            <a:ext cx="5362575" cy="4318000"/>
          </a:xfrm>
          <a:noFill/>
        </p:spPr>
        <p:txBody>
          <a:bodyPr/>
          <a:lstStyle/>
          <a:p>
            <a:r>
              <a:rPr lang="sv-SE" altLang="sv-SE" dirty="0" smtClean="0"/>
              <a:t>Och det rena verksamhetsperspektivet är inte heller bra!! Kostnadsdrivande/ineffektivt/misshushållande!</a:t>
            </a:r>
          </a:p>
          <a:p>
            <a:endParaRPr lang="sv-SE" altLang="sv-SE" dirty="0" smtClean="0"/>
          </a:p>
          <a:p>
            <a:r>
              <a:rPr lang="sv-SE" altLang="sv-SE" dirty="0" smtClean="0"/>
              <a:t>Observera! Detta handlar inte om att ett nytt läkemedel diskvalificeras bara </a:t>
            </a:r>
            <a:r>
              <a:rPr lang="sv-SE" altLang="sv-SE" dirty="0" err="1" smtClean="0"/>
              <a:t>pga</a:t>
            </a:r>
            <a:r>
              <a:rPr lang="sv-SE" altLang="sv-SE" dirty="0" smtClean="0"/>
              <a:t> att det är dyrt i sig – det är kostnaden i relation till nyttan som är avgörande.</a:t>
            </a:r>
          </a:p>
          <a:p>
            <a:r>
              <a:rPr lang="sv-SE" altLang="sv-SE" dirty="0" smtClean="0"/>
              <a:t>Ibland räcker det med att det nya är bättre än placebo (med rimliga biverkningar) för att godkännas för behandling. </a:t>
            </a:r>
          </a:p>
        </p:txBody>
      </p:sp>
    </p:spTree>
    <p:extLst>
      <p:ext uri="{BB962C8B-B14F-4D97-AF65-F5344CB8AC3E}">
        <p14:creationId xmlns:p14="http://schemas.microsoft.com/office/powerpoint/2010/main" val="2086369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F100C878-0BF9-5A48-A466-2E51A27F1E27}" type="slidenum">
              <a:rPr lang="sv-SE" smtClean="0"/>
              <a:t>6</a:t>
            </a:fld>
            <a:endParaRPr lang="sv-SE"/>
          </a:p>
        </p:txBody>
      </p:sp>
    </p:spTree>
    <p:extLst>
      <p:ext uri="{BB962C8B-B14F-4D97-AF65-F5344CB8AC3E}">
        <p14:creationId xmlns:p14="http://schemas.microsoft.com/office/powerpoint/2010/main" val="35385102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sv-SE" altLang="sv-SE" sz="1200" smtClean="0"/>
              <a:t>Karoline Jeppsson 2011-10-07</a:t>
            </a:r>
          </a:p>
        </p:txBody>
      </p:sp>
      <p:sp>
        <p:nvSpPr>
          <p:cNvPr id="33795" name="Rectangle 2"/>
          <p:cNvSpPr>
            <a:spLocks noChangeArrowheads="1" noTextEdit="1"/>
          </p:cNvSpPr>
          <p:nvPr>
            <p:ph type="sldImg"/>
          </p:nvPr>
        </p:nvSpPr>
        <p:spPr>
          <a:ln/>
        </p:spPr>
      </p:sp>
      <p:sp>
        <p:nvSpPr>
          <p:cNvPr id="33796" name="Rectangle 3"/>
          <p:cNvSpPr>
            <a:spLocks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sv-SE" smtClean="0">
                <a:latin typeface="Arial" panose="020B0604020202020204" pitchFamily="34" charset="0"/>
              </a:rPr>
              <a:t>DO not calculate on a singel individual!</a:t>
            </a:r>
          </a:p>
        </p:txBody>
      </p:sp>
    </p:spTree>
    <p:extLst>
      <p:ext uri="{BB962C8B-B14F-4D97-AF65-F5344CB8AC3E}">
        <p14:creationId xmlns:p14="http://schemas.microsoft.com/office/powerpoint/2010/main" val="17180674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sv-SE" altLang="sv-SE" sz="1200" smtClean="0"/>
              <a:t>Karoline Jeppsson 2011-10-07</a:t>
            </a: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v-SE" altLang="sv-SE" smtClean="0">
                <a:latin typeface="Arial" panose="020B0604020202020204" pitchFamily="34" charset="0"/>
              </a:rPr>
              <a:t>3^5 kombinationer = 243st + medvetslös +död = 245</a:t>
            </a:r>
          </a:p>
          <a:p>
            <a:endParaRPr lang="sv-SE" altLang="sv-SE" b="1" i="1" smtClean="0">
              <a:latin typeface="Arial" panose="020B0604020202020204" pitchFamily="34" charset="0"/>
            </a:endParaRPr>
          </a:p>
          <a:p>
            <a:r>
              <a:rPr lang="sv-SE" altLang="sv-SE" b="1" i="1" smtClean="0">
                <a:latin typeface="Arial" panose="020B0604020202020204" pitchFamily="34" charset="0"/>
              </a:rPr>
              <a:t>General population value sets vs patient population value sets</a:t>
            </a:r>
          </a:p>
          <a:p>
            <a:r>
              <a:rPr lang="sv-SE" altLang="sv-SE" smtClean="0">
                <a:latin typeface="Arial" panose="020B0604020202020204" pitchFamily="34" charset="0"/>
              </a:rPr>
              <a:t>If you want to undertake a utility analysis you will need to use a value set. Generally</a:t>
            </a:r>
          </a:p>
          <a:p>
            <a:r>
              <a:rPr lang="sv-SE" altLang="sv-SE" smtClean="0">
                <a:latin typeface="Arial" panose="020B0604020202020204" pitchFamily="34" charset="0"/>
              </a:rPr>
              <a:t>speaking utility analysis requires a general population-based value set (as opposed</a:t>
            </a:r>
          </a:p>
          <a:p>
            <a:r>
              <a:rPr lang="sv-SE" altLang="sv-SE" smtClean="0">
                <a:latin typeface="Arial" panose="020B0604020202020204" pitchFamily="34" charset="0"/>
              </a:rPr>
              <a:t>to a patient-based set). The rationale behind this is that the values are supposed to</a:t>
            </a:r>
          </a:p>
          <a:p>
            <a:r>
              <a:rPr lang="sv-SE" altLang="sv-SE" smtClean="0">
                <a:latin typeface="Arial" panose="020B0604020202020204" pitchFamily="34" charset="0"/>
              </a:rPr>
              <a:t>reflect the preferences of local taxpayers and potential receivers of healthcare.</a:t>
            </a:r>
          </a:p>
          <a:p>
            <a:r>
              <a:rPr lang="sv-SE" altLang="sv-SE" smtClean="0">
                <a:latin typeface="Arial" panose="020B0604020202020204" pitchFamily="34" charset="0"/>
              </a:rPr>
              <a:t>Additionally, patients tend to rate their health states higher than the general</a:t>
            </a:r>
          </a:p>
          <a:p>
            <a:r>
              <a:rPr lang="sv-SE" altLang="sv-SE" smtClean="0">
                <a:latin typeface="Arial" panose="020B0604020202020204" pitchFamily="34" charset="0"/>
              </a:rPr>
              <a:t>population because of coping etc, often underestimating their need for healthcare.</a:t>
            </a:r>
          </a:p>
          <a:p>
            <a:r>
              <a:rPr lang="sv-SE" altLang="sv-SE" smtClean="0">
                <a:latin typeface="Arial" panose="020B0604020202020204" pitchFamily="34" charset="0"/>
              </a:rPr>
              <a:t>The EQ-5D value sets are therefore based on the values of the general population.</a:t>
            </a:r>
          </a:p>
          <a:p>
            <a:endParaRPr lang="sv-SE" altLang="sv-SE" smtClean="0">
              <a:latin typeface="Arial" panose="020B0604020202020204" pitchFamily="34" charset="0"/>
            </a:endParaRPr>
          </a:p>
        </p:txBody>
      </p:sp>
    </p:spTree>
    <p:extLst>
      <p:ext uri="{BB962C8B-B14F-4D97-AF65-F5344CB8AC3E}">
        <p14:creationId xmlns:p14="http://schemas.microsoft.com/office/powerpoint/2010/main" val="31577816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Platshållare för bildobjekt 1"/>
          <p:cNvSpPr>
            <a:spLocks noGrp="1" noRot="1" noChangeAspect="1" noTextEdit="1"/>
          </p:cNvSpPr>
          <p:nvPr>
            <p:ph type="sldImg"/>
          </p:nvPr>
        </p:nvSpPr>
        <p:spPr>
          <a:ln/>
        </p:spPr>
      </p:sp>
      <p:sp>
        <p:nvSpPr>
          <p:cNvPr id="25603" name="Platshållare för anteckninga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v-SE" altLang="sv-SE" smtClean="0">
                <a:latin typeface="Arial" panose="020B0604020202020204" pitchFamily="34" charset="0"/>
              </a:rPr>
              <a:t>Nu kommer vi till två viktiga begrepp:  kostnadseffektivitetskvot (CER) och inkrementel kostnadseffektivitetskvot ICER).</a:t>
            </a:r>
          </a:p>
          <a:p>
            <a:r>
              <a:rPr lang="sv-SE" altLang="sv-SE" smtClean="0">
                <a:latin typeface="Arial" panose="020B0604020202020204" pitchFamily="34" charset="0"/>
              </a:rPr>
              <a:t>Syfte med ICER: hur mycket kostar hälsovinst?</a:t>
            </a:r>
          </a:p>
        </p:txBody>
      </p:sp>
      <p:sp>
        <p:nvSpPr>
          <p:cNvPr id="25604" name="Platshållare för bild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A61B16E8-2684-4076-9BDB-0A6CA054DA12}" type="slidenum">
              <a:rPr lang="en-US" altLang="sv-SE" sz="1200" smtClean="0"/>
              <a:pPr/>
              <a:t>11</a:t>
            </a:fld>
            <a:endParaRPr lang="en-US" altLang="sv-SE" sz="1200" smtClean="0"/>
          </a:p>
        </p:txBody>
      </p:sp>
    </p:spTree>
    <p:extLst>
      <p:ext uri="{BB962C8B-B14F-4D97-AF65-F5344CB8AC3E}">
        <p14:creationId xmlns:p14="http://schemas.microsoft.com/office/powerpoint/2010/main" val="3749410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err="1" smtClean="0"/>
              <a:t>We</a:t>
            </a:r>
            <a:r>
              <a:rPr lang="sv-SE" dirty="0" smtClean="0"/>
              <a:t> </a:t>
            </a:r>
            <a:r>
              <a:rPr lang="sv-SE" dirty="0" err="1" smtClean="0"/>
              <a:t>have</a:t>
            </a:r>
            <a:r>
              <a:rPr lang="sv-SE" dirty="0" smtClean="0"/>
              <a:t> to </a:t>
            </a:r>
            <a:r>
              <a:rPr lang="sv-SE" dirty="0" err="1" smtClean="0"/>
              <a:t>know</a:t>
            </a:r>
            <a:r>
              <a:rPr lang="sv-SE" dirty="0" smtClean="0"/>
              <a:t> ”</a:t>
            </a:r>
            <a:r>
              <a:rPr lang="sv-SE" dirty="0" err="1" smtClean="0"/>
              <a:t>williness</a:t>
            </a:r>
            <a:r>
              <a:rPr lang="sv-SE" dirty="0" smtClean="0"/>
              <a:t> to </a:t>
            </a:r>
            <a:r>
              <a:rPr lang="sv-SE" dirty="0" err="1" smtClean="0"/>
              <a:t>pay</a:t>
            </a:r>
            <a:r>
              <a:rPr lang="sv-SE" dirty="0" smtClean="0"/>
              <a:t>”</a:t>
            </a:r>
            <a:endParaRPr lang="sv-SE" dirty="0"/>
          </a:p>
        </p:txBody>
      </p:sp>
      <p:sp>
        <p:nvSpPr>
          <p:cNvPr id="4" name="Platshållare för bildnummer 3"/>
          <p:cNvSpPr>
            <a:spLocks noGrp="1"/>
          </p:cNvSpPr>
          <p:nvPr>
            <p:ph type="sldNum" sz="quarter" idx="10"/>
          </p:nvPr>
        </p:nvSpPr>
        <p:spPr/>
        <p:txBody>
          <a:bodyPr/>
          <a:lstStyle/>
          <a:p>
            <a:fld id="{036B9D77-14AC-154F-98C1-A73E9D557BB2}" type="slidenum">
              <a:rPr lang="en-US" smtClean="0"/>
              <a:t>12</a:t>
            </a:fld>
            <a:endParaRPr lang="en-US"/>
          </a:p>
        </p:txBody>
      </p:sp>
    </p:spTree>
    <p:extLst>
      <p:ext uri="{BB962C8B-B14F-4D97-AF65-F5344CB8AC3E}">
        <p14:creationId xmlns:p14="http://schemas.microsoft.com/office/powerpoint/2010/main" val="5296449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Platshållare för bildobjekt 1"/>
          <p:cNvSpPr>
            <a:spLocks noGrp="1" noRot="1" noChangeAspect="1" noTextEdit="1"/>
          </p:cNvSpPr>
          <p:nvPr>
            <p:ph type="sldImg"/>
          </p:nvPr>
        </p:nvSpPr>
        <p:spPr>
          <a:ln/>
        </p:spPr>
      </p:sp>
      <p:sp>
        <p:nvSpPr>
          <p:cNvPr id="30723" name="Platshållare för anteckninga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v-SE" altLang="sv-SE" smtClean="0">
                <a:latin typeface="Arial" panose="020B0604020202020204" pitchFamily="34" charset="0"/>
              </a:rPr>
              <a:t>Paus, 5 min.</a:t>
            </a:r>
          </a:p>
        </p:txBody>
      </p:sp>
      <p:sp>
        <p:nvSpPr>
          <p:cNvPr id="30724" name="Platshållare för bild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38FF3F8-766A-4E65-8DBC-9EC19BABB750}" type="slidenum">
              <a:rPr lang="en-US" altLang="sv-SE" sz="1200" smtClean="0"/>
              <a:pPr/>
              <a:t>14</a:t>
            </a:fld>
            <a:endParaRPr lang="en-US" altLang="sv-SE" sz="1200" smtClean="0"/>
          </a:p>
        </p:txBody>
      </p:sp>
    </p:spTree>
    <p:extLst>
      <p:ext uri="{BB962C8B-B14F-4D97-AF65-F5344CB8AC3E}">
        <p14:creationId xmlns:p14="http://schemas.microsoft.com/office/powerpoint/2010/main" val="3223504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597819"/>
            <a:ext cx="7772400" cy="1102519"/>
          </a:xfrm>
        </p:spPr>
        <p:txBody>
          <a:bodyPr>
            <a:normAutofit/>
          </a:bodyPr>
          <a:lstStyle>
            <a:lvl1pPr algn="ctr">
              <a:defRPr sz="4400">
                <a:latin typeface="Arial" pitchFamily="34" charset="0"/>
                <a:cs typeface="Arial" pitchFamily="34" charset="0"/>
              </a:defRPr>
            </a:lvl1pPr>
          </a:lstStyle>
          <a:p>
            <a:r>
              <a:rPr lang="sv-SE" smtClean="0"/>
              <a:t>Klicka här för att ändra format</a:t>
            </a:r>
            <a:endParaRPr lang="sv-SE" dirty="0"/>
          </a:p>
        </p:txBody>
      </p:sp>
      <p:sp>
        <p:nvSpPr>
          <p:cNvPr id="3" name="Underrubrik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dirty="0"/>
          </a:p>
        </p:txBody>
      </p:sp>
      <p:sp>
        <p:nvSpPr>
          <p:cNvPr id="5" name="Platshållare för sidfot 4"/>
          <p:cNvSpPr>
            <a:spLocks noGrp="1"/>
          </p:cNvSpPr>
          <p:nvPr>
            <p:ph type="ftr" sz="quarter" idx="11"/>
          </p:nvPr>
        </p:nvSpPr>
        <p:spPr/>
        <p:txBody>
          <a:bodyPr/>
          <a:lstStyle>
            <a:lvl1pPr>
              <a:defRPr/>
            </a:lvl1pPr>
          </a:lstStyle>
          <a:p>
            <a:pPr>
              <a:defRPr/>
            </a:pPr>
            <a:endParaRPr lang="sv-SE" dirty="0"/>
          </a:p>
        </p:txBody>
      </p:sp>
    </p:spTree>
    <p:extLst>
      <p:ext uri="{BB962C8B-B14F-4D97-AF65-F5344CB8AC3E}">
        <p14:creationId xmlns:p14="http://schemas.microsoft.com/office/powerpoint/2010/main" val="612765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a:xfrm>
            <a:off x="2051720" y="205979"/>
            <a:ext cx="6635080" cy="857250"/>
          </a:xfrm>
        </p:spPr>
        <p:txBody>
          <a:bodyPr>
            <a:normAutofit/>
          </a:bodyPr>
          <a:lstStyle>
            <a:lvl1pPr>
              <a:defRPr sz="3600">
                <a:solidFill>
                  <a:schemeClr val="accent2">
                    <a:lumMod val="75000"/>
                  </a:schemeClr>
                </a:solidFill>
                <a:latin typeface="Arial" pitchFamily="34" charset="0"/>
                <a:cs typeface="Arial" pitchFamily="34" charset="0"/>
              </a:defRPr>
            </a:lvl1pPr>
          </a:lstStyle>
          <a:p>
            <a:r>
              <a:rPr lang="sv-SE" dirty="0" smtClean="0"/>
              <a:t>Klicka här för att ändra format</a:t>
            </a:r>
            <a:endParaRPr lang="sv-SE" dirty="0"/>
          </a:p>
        </p:txBody>
      </p:sp>
      <p:sp>
        <p:nvSpPr>
          <p:cNvPr id="3" name="Platshållare för lodrät text 2"/>
          <p:cNvSpPr>
            <a:spLocks noGrp="1"/>
          </p:cNvSpPr>
          <p:nvPr>
            <p:ph type="body" orient="vert" idx="1"/>
          </p:nvPr>
        </p:nvSpPr>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pPr>
              <a:defRPr/>
            </a:pPr>
            <a:fld id="{56C2EEC3-E26E-A24F-A375-222A0B6D016C}" type="datetimeFigureOut">
              <a:rPr lang="sv-SE"/>
              <a:pPr>
                <a:defRPr/>
              </a:pPr>
              <a:t>2018-11-20</a:t>
            </a:fld>
            <a:endParaRPr lang="sv-SE"/>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
        <p:nvSpPr>
          <p:cNvPr id="6" name="Platshållare för bildnummer 5"/>
          <p:cNvSpPr>
            <a:spLocks noGrp="1"/>
          </p:cNvSpPr>
          <p:nvPr>
            <p:ph type="sldNum" sz="quarter" idx="12"/>
          </p:nvPr>
        </p:nvSpPr>
        <p:spPr/>
        <p:txBody>
          <a:bodyPr/>
          <a:lstStyle>
            <a:lvl1pPr>
              <a:defRPr/>
            </a:lvl1pPr>
          </a:lstStyle>
          <a:p>
            <a:pPr>
              <a:defRPr/>
            </a:pPr>
            <a:fld id="{01AFF1A8-796E-124A-8A70-8C93BF45685E}" type="slidenum">
              <a:rPr lang="sv-SE"/>
              <a:pPr>
                <a:defRPr/>
              </a:pPr>
              <a:t>‹#›</a:t>
            </a:fld>
            <a:endParaRPr lang="sv-SE"/>
          </a:p>
        </p:txBody>
      </p:sp>
    </p:spTree>
    <p:extLst>
      <p:ext uri="{BB962C8B-B14F-4D97-AF65-F5344CB8AC3E}">
        <p14:creationId xmlns:p14="http://schemas.microsoft.com/office/powerpoint/2010/main" val="2697601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05979"/>
            <a:ext cx="2057400" cy="4388644"/>
          </a:xfrm>
        </p:spPr>
        <p:txBody>
          <a:bodyPr vert="eaVert">
            <a:normAutofit/>
          </a:bodyPr>
          <a:lstStyle>
            <a:lvl1pPr>
              <a:defRPr sz="3600">
                <a:solidFill>
                  <a:schemeClr val="accent2">
                    <a:lumMod val="75000"/>
                  </a:schemeClr>
                </a:solidFill>
                <a:latin typeface="Arial" pitchFamily="34" charset="0"/>
                <a:cs typeface="Arial" pitchFamily="34" charset="0"/>
              </a:defRPr>
            </a:lvl1pPr>
          </a:lstStyle>
          <a:p>
            <a:r>
              <a:rPr lang="sv-SE" dirty="0" smtClean="0"/>
              <a:t>Klicka här för att ändra format</a:t>
            </a:r>
            <a:endParaRPr lang="sv-SE" dirty="0"/>
          </a:p>
        </p:txBody>
      </p:sp>
      <p:sp>
        <p:nvSpPr>
          <p:cNvPr id="3" name="Platshållare för lodrät text 2"/>
          <p:cNvSpPr>
            <a:spLocks noGrp="1"/>
          </p:cNvSpPr>
          <p:nvPr>
            <p:ph type="body" orient="vert" idx="1"/>
          </p:nvPr>
        </p:nvSpPr>
        <p:spPr>
          <a:xfrm>
            <a:off x="457200" y="205979"/>
            <a:ext cx="6019800" cy="4388644"/>
          </a:xfr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pPr>
              <a:defRPr/>
            </a:pPr>
            <a:fld id="{689A0696-A8DD-6740-AE44-D5A5F555AF29}" type="datetimeFigureOut">
              <a:rPr lang="sv-SE"/>
              <a:pPr>
                <a:defRPr/>
              </a:pPr>
              <a:t>2018-11-20</a:t>
            </a:fld>
            <a:endParaRPr lang="sv-SE"/>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Tree>
    <p:extLst>
      <p:ext uri="{BB962C8B-B14F-4D97-AF65-F5344CB8AC3E}">
        <p14:creationId xmlns:p14="http://schemas.microsoft.com/office/powerpoint/2010/main" val="3000764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1979712" y="364350"/>
            <a:ext cx="6707088" cy="857250"/>
          </a:xfrm>
        </p:spPr>
        <p:txBody>
          <a:bodyPr>
            <a:normAutofit/>
          </a:bodyPr>
          <a:lstStyle>
            <a:lvl1pPr algn="r">
              <a:defRPr sz="3600">
                <a:solidFill>
                  <a:schemeClr val="accent2">
                    <a:lumMod val="75000"/>
                  </a:schemeClr>
                </a:solidFill>
                <a:latin typeface="Arial" pitchFamily="34" charset="0"/>
                <a:cs typeface="Arial" pitchFamily="34" charset="0"/>
              </a:defRPr>
            </a:lvl1pPr>
          </a:lstStyle>
          <a:p>
            <a:r>
              <a:rPr lang="sv-SE" dirty="0" smtClean="0"/>
              <a:t>Klicka här för att ändra format</a:t>
            </a:r>
            <a:endParaRPr lang="sv-SE" dirty="0"/>
          </a:p>
        </p:txBody>
      </p:sp>
      <p:sp>
        <p:nvSpPr>
          <p:cNvPr id="3" name="Platshållare för innehåll 2"/>
          <p:cNvSpPr>
            <a:spLocks noGrp="1"/>
          </p:cNvSpPr>
          <p:nvPr>
            <p:ph idx="1"/>
          </p:nvPr>
        </p:nvSpPr>
        <p:spPr/>
        <p:txBody>
          <a:bodyPr>
            <a:normAutofit/>
          </a:bodyPr>
          <a:lstStyle>
            <a:lvl1pPr>
              <a:defRPr sz="2400">
                <a:latin typeface="Arial" pitchFamily="34" charset="0"/>
                <a:cs typeface="Arial" pitchFamily="34" charset="0"/>
              </a:defRPr>
            </a:lvl1pPr>
            <a:lvl2pPr>
              <a:defRPr sz="2400">
                <a:latin typeface="Arial" pitchFamily="34" charset="0"/>
                <a:cs typeface="Arial" pitchFamily="34" charset="0"/>
              </a:defRPr>
            </a:lvl2pPr>
            <a:lvl3pPr>
              <a:defRPr sz="2400">
                <a:latin typeface="Arial" pitchFamily="34" charset="0"/>
                <a:cs typeface="Arial" pitchFamily="34" charset="0"/>
              </a:defRPr>
            </a:lvl3pPr>
            <a:lvl4pPr>
              <a:defRPr sz="2400">
                <a:latin typeface="Arial" pitchFamily="34" charset="0"/>
                <a:cs typeface="Arial" pitchFamily="34" charset="0"/>
              </a:defRPr>
            </a:lvl4pPr>
            <a:lvl5pPr>
              <a:defRPr sz="2400">
                <a:latin typeface="Arial" pitchFamily="34" charset="0"/>
                <a:cs typeface="Arial" pitchFamily="34" charset="0"/>
              </a:defRPr>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5" name="Platshållare för sidfot 4"/>
          <p:cNvSpPr>
            <a:spLocks noGrp="1"/>
          </p:cNvSpPr>
          <p:nvPr>
            <p:ph type="ftr" sz="quarter" idx="11"/>
          </p:nvPr>
        </p:nvSpPr>
        <p:spPr/>
        <p:txBody>
          <a:bodyPr/>
          <a:lstStyle>
            <a:lvl1pPr>
              <a:defRPr/>
            </a:lvl1pPr>
          </a:lstStyle>
          <a:p>
            <a:pPr>
              <a:defRPr/>
            </a:pPr>
            <a:endParaRPr lang="sv-SE" dirty="0"/>
          </a:p>
        </p:txBody>
      </p:sp>
    </p:spTree>
    <p:extLst>
      <p:ext uri="{BB962C8B-B14F-4D97-AF65-F5344CB8AC3E}">
        <p14:creationId xmlns:p14="http://schemas.microsoft.com/office/powerpoint/2010/main" val="3446602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3305176"/>
            <a:ext cx="7772400" cy="1021556"/>
          </a:xfrm>
        </p:spPr>
        <p:txBody>
          <a:bodyPr anchor="t"/>
          <a:lstStyle>
            <a:lvl1pPr algn="l">
              <a:defRPr sz="4000" b="1" cap="all">
                <a:latin typeface="Arial" pitchFamily="34" charset="0"/>
                <a:cs typeface="Arial" pitchFamily="34" charset="0"/>
              </a:defRPr>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lvl1pPr>
              <a:defRPr/>
            </a:lvl1pPr>
          </a:lstStyle>
          <a:p>
            <a:pPr>
              <a:defRPr/>
            </a:pPr>
            <a:fld id="{4A088B0E-F61E-254B-9A43-F4D6B6EB409E}" type="datetimeFigureOut">
              <a:rPr lang="sv-SE"/>
              <a:pPr>
                <a:defRPr/>
              </a:pPr>
              <a:t>2018-11-20</a:t>
            </a:fld>
            <a:endParaRPr lang="sv-SE" dirty="0"/>
          </a:p>
        </p:txBody>
      </p:sp>
      <p:sp>
        <p:nvSpPr>
          <p:cNvPr id="5" name="Platshållare för sidfot 4"/>
          <p:cNvSpPr>
            <a:spLocks noGrp="1"/>
          </p:cNvSpPr>
          <p:nvPr>
            <p:ph type="ftr" sz="quarter" idx="11"/>
          </p:nvPr>
        </p:nvSpPr>
        <p:spPr/>
        <p:txBody>
          <a:bodyPr/>
          <a:lstStyle>
            <a:lvl1pPr>
              <a:defRPr/>
            </a:lvl1pPr>
          </a:lstStyle>
          <a:p>
            <a:pPr>
              <a:defRPr/>
            </a:pPr>
            <a:endParaRPr lang="sv-SE" dirty="0"/>
          </a:p>
        </p:txBody>
      </p:sp>
    </p:spTree>
    <p:extLst>
      <p:ext uri="{BB962C8B-B14F-4D97-AF65-F5344CB8AC3E}">
        <p14:creationId xmlns:p14="http://schemas.microsoft.com/office/powerpoint/2010/main" val="2056232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1907704" y="364350"/>
            <a:ext cx="6779096" cy="857250"/>
          </a:xfrm>
        </p:spPr>
        <p:txBody>
          <a:bodyPr>
            <a:normAutofit/>
          </a:bodyPr>
          <a:lstStyle>
            <a:lvl1pPr algn="r">
              <a:defRPr sz="3600">
                <a:solidFill>
                  <a:schemeClr val="accent2">
                    <a:lumMod val="75000"/>
                  </a:schemeClr>
                </a:solidFill>
                <a:latin typeface="Arial" pitchFamily="34" charset="0"/>
                <a:cs typeface="Arial" pitchFamily="34" charset="0"/>
              </a:defRPr>
            </a:lvl1pPr>
          </a:lstStyle>
          <a:p>
            <a:r>
              <a:rPr lang="sv-SE" dirty="0" smtClean="0"/>
              <a:t>Klicka här för att ändra format</a:t>
            </a:r>
            <a:endParaRPr lang="sv-SE" dirty="0"/>
          </a:p>
        </p:txBody>
      </p:sp>
      <p:sp>
        <p:nvSpPr>
          <p:cNvPr id="3" name="Platshållare för innehåll 2"/>
          <p:cNvSpPr>
            <a:spLocks noGrp="1"/>
          </p:cNvSpPr>
          <p:nvPr>
            <p:ph sz="half" idx="1"/>
          </p:nvPr>
        </p:nvSpPr>
        <p:spPr>
          <a:xfrm>
            <a:off x="457200" y="1200151"/>
            <a:ext cx="4038600" cy="3394472"/>
          </a:xfrm>
        </p:spPr>
        <p:txBody>
          <a:bodyPr>
            <a:normAutofit/>
          </a:bodyPr>
          <a:lstStyle>
            <a:lvl1pPr>
              <a:defRPr sz="2400">
                <a:latin typeface="Arial" pitchFamily="34" charset="0"/>
                <a:cs typeface="Arial" pitchFamily="34" charset="0"/>
              </a:defRPr>
            </a:lvl1pPr>
            <a:lvl2pPr>
              <a:defRPr sz="2400">
                <a:latin typeface="Arial" pitchFamily="34" charset="0"/>
                <a:cs typeface="Arial" pitchFamily="34" charset="0"/>
              </a:defRPr>
            </a:lvl2pPr>
            <a:lvl3pPr>
              <a:defRPr sz="2400">
                <a:latin typeface="Arial" pitchFamily="34" charset="0"/>
                <a:cs typeface="Arial" pitchFamily="34" charset="0"/>
              </a:defRPr>
            </a:lvl3pPr>
            <a:lvl4pPr>
              <a:defRPr sz="2400">
                <a:latin typeface="Arial" pitchFamily="34" charset="0"/>
                <a:cs typeface="Arial" pitchFamily="34" charset="0"/>
              </a:defRPr>
            </a:lvl4pPr>
            <a:lvl5pPr>
              <a:defRPr sz="2400">
                <a:latin typeface="Arial" pitchFamily="34" charset="0"/>
                <a:cs typeface="Arial" pitchFamily="34" charset="0"/>
              </a:defRPr>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200151"/>
            <a:ext cx="4038600" cy="3394472"/>
          </a:xfrm>
        </p:spPr>
        <p:txBody>
          <a:bodyPr>
            <a:normAutofit/>
          </a:bodyPr>
          <a:lstStyle>
            <a:lvl1pPr>
              <a:defRPr sz="2400">
                <a:latin typeface="Arial" pitchFamily="34" charset="0"/>
                <a:cs typeface="Arial" pitchFamily="34" charset="0"/>
              </a:defRPr>
            </a:lvl1pPr>
            <a:lvl2pPr>
              <a:defRPr sz="2400">
                <a:latin typeface="Arial" pitchFamily="34" charset="0"/>
                <a:cs typeface="Arial" pitchFamily="34" charset="0"/>
              </a:defRPr>
            </a:lvl2pPr>
            <a:lvl3pPr>
              <a:defRPr sz="2400">
                <a:latin typeface="Arial" pitchFamily="34" charset="0"/>
                <a:cs typeface="Arial" pitchFamily="34" charset="0"/>
              </a:defRPr>
            </a:lvl3pPr>
            <a:lvl4pPr>
              <a:defRPr sz="2400">
                <a:latin typeface="Arial" pitchFamily="34" charset="0"/>
                <a:cs typeface="Arial" pitchFamily="34" charset="0"/>
              </a:defRPr>
            </a:lvl4pPr>
            <a:lvl5pPr>
              <a:defRPr sz="2400">
                <a:latin typeface="Arial" pitchFamily="34" charset="0"/>
                <a:cs typeface="Arial" pitchFamily="34" charset="0"/>
              </a:defRPr>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3"/>
          <p:cNvSpPr>
            <a:spLocks noGrp="1"/>
          </p:cNvSpPr>
          <p:nvPr>
            <p:ph type="dt" sz="half" idx="10"/>
          </p:nvPr>
        </p:nvSpPr>
        <p:spPr/>
        <p:txBody>
          <a:bodyPr/>
          <a:lstStyle>
            <a:lvl1pPr>
              <a:defRPr/>
            </a:lvl1pPr>
          </a:lstStyle>
          <a:p>
            <a:pPr>
              <a:defRPr/>
            </a:pPr>
            <a:fld id="{9CFF9829-691F-BF4B-823B-A81762E6EB10}" type="datetimeFigureOut">
              <a:rPr lang="sv-SE"/>
              <a:pPr>
                <a:defRPr/>
              </a:pPr>
              <a:t>2018-11-20</a:t>
            </a:fld>
            <a:endParaRPr lang="sv-SE"/>
          </a:p>
        </p:txBody>
      </p:sp>
      <p:sp>
        <p:nvSpPr>
          <p:cNvPr id="6" name="Platshållare för sidfot 4"/>
          <p:cNvSpPr>
            <a:spLocks noGrp="1"/>
          </p:cNvSpPr>
          <p:nvPr>
            <p:ph type="ftr" sz="quarter" idx="11"/>
          </p:nvPr>
        </p:nvSpPr>
        <p:spPr/>
        <p:txBody>
          <a:bodyPr/>
          <a:lstStyle>
            <a:lvl1pPr>
              <a:defRPr/>
            </a:lvl1pPr>
          </a:lstStyle>
          <a:p>
            <a:pPr>
              <a:defRPr/>
            </a:pPr>
            <a:endParaRPr lang="sv-SE"/>
          </a:p>
        </p:txBody>
      </p:sp>
    </p:spTree>
    <p:extLst>
      <p:ext uri="{BB962C8B-B14F-4D97-AF65-F5344CB8AC3E}">
        <p14:creationId xmlns:p14="http://schemas.microsoft.com/office/powerpoint/2010/main" val="3488584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1979712" y="364350"/>
            <a:ext cx="6707088" cy="857250"/>
          </a:xfrm>
        </p:spPr>
        <p:txBody>
          <a:bodyPr>
            <a:normAutofit/>
          </a:bodyPr>
          <a:lstStyle>
            <a:lvl1pPr>
              <a:defRPr sz="3600">
                <a:latin typeface="Arial" pitchFamily="34" charset="0"/>
                <a:cs typeface="Arial" pitchFamily="34" charset="0"/>
              </a:defRPr>
            </a:lvl1pPr>
          </a:lstStyle>
          <a:p>
            <a:r>
              <a:rPr lang="sv-SE" dirty="0" smtClean="0"/>
              <a:t>Klicka här för att ändra format</a:t>
            </a:r>
            <a:endParaRPr lang="sv-SE" dirty="0"/>
          </a:p>
        </p:txBody>
      </p:sp>
      <p:sp>
        <p:nvSpPr>
          <p:cNvPr id="3" name="Platshållare för text 2"/>
          <p:cNvSpPr>
            <a:spLocks noGrp="1"/>
          </p:cNvSpPr>
          <p:nvPr>
            <p:ph type="body" idx="1"/>
          </p:nvPr>
        </p:nvSpPr>
        <p:spPr>
          <a:xfrm>
            <a:off x="457200" y="1281838"/>
            <a:ext cx="4040188" cy="47982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smtClean="0"/>
              <a:t>Klicka här för att ändra format på bakgrundstexten</a:t>
            </a:r>
          </a:p>
        </p:txBody>
      </p:sp>
      <p:sp>
        <p:nvSpPr>
          <p:cNvPr id="4" name="Platshållare för innehåll 3"/>
          <p:cNvSpPr>
            <a:spLocks noGrp="1"/>
          </p:cNvSpPr>
          <p:nvPr>
            <p:ph sz="half" idx="2"/>
          </p:nvPr>
        </p:nvSpPr>
        <p:spPr>
          <a:xfrm>
            <a:off x="457200" y="1768524"/>
            <a:ext cx="4040188" cy="2963466"/>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5" name="Platshållare för text 4"/>
          <p:cNvSpPr>
            <a:spLocks noGrp="1"/>
          </p:cNvSpPr>
          <p:nvPr>
            <p:ph type="body" sz="quarter" idx="3"/>
          </p:nvPr>
        </p:nvSpPr>
        <p:spPr>
          <a:xfrm>
            <a:off x="4645026" y="1281838"/>
            <a:ext cx="4041775" cy="47982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smtClean="0"/>
              <a:t>Klicka här för att ändra format på bakgrundstexten</a:t>
            </a:r>
          </a:p>
        </p:txBody>
      </p:sp>
      <p:sp>
        <p:nvSpPr>
          <p:cNvPr id="6" name="Platshållare för innehåll 5"/>
          <p:cNvSpPr>
            <a:spLocks noGrp="1"/>
          </p:cNvSpPr>
          <p:nvPr>
            <p:ph sz="quarter" idx="4"/>
          </p:nvPr>
        </p:nvSpPr>
        <p:spPr>
          <a:xfrm>
            <a:off x="4645026" y="1768524"/>
            <a:ext cx="4041775" cy="2963466"/>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7" name="Platshållare för datum 3"/>
          <p:cNvSpPr>
            <a:spLocks noGrp="1"/>
          </p:cNvSpPr>
          <p:nvPr>
            <p:ph type="dt" sz="half" idx="10"/>
          </p:nvPr>
        </p:nvSpPr>
        <p:spPr/>
        <p:txBody>
          <a:bodyPr/>
          <a:lstStyle>
            <a:lvl1pPr>
              <a:defRPr/>
            </a:lvl1pPr>
          </a:lstStyle>
          <a:p>
            <a:pPr>
              <a:defRPr/>
            </a:pPr>
            <a:fld id="{9D8A0DF4-A36B-1F4D-833F-C6766B88D62A}" type="datetimeFigureOut">
              <a:rPr lang="sv-SE"/>
              <a:pPr>
                <a:defRPr/>
              </a:pPr>
              <a:t>2018-11-20</a:t>
            </a:fld>
            <a:endParaRPr lang="sv-SE"/>
          </a:p>
        </p:txBody>
      </p:sp>
      <p:sp>
        <p:nvSpPr>
          <p:cNvPr id="8" name="Platshållare för sidfot 4"/>
          <p:cNvSpPr>
            <a:spLocks noGrp="1"/>
          </p:cNvSpPr>
          <p:nvPr>
            <p:ph type="ftr" sz="quarter" idx="11"/>
          </p:nvPr>
        </p:nvSpPr>
        <p:spPr/>
        <p:txBody>
          <a:bodyPr/>
          <a:lstStyle>
            <a:lvl1pPr>
              <a:defRPr/>
            </a:lvl1pPr>
          </a:lstStyle>
          <a:p>
            <a:pPr>
              <a:defRPr/>
            </a:pPr>
            <a:endParaRPr lang="sv-SE"/>
          </a:p>
        </p:txBody>
      </p:sp>
    </p:spTree>
    <p:extLst>
      <p:ext uri="{BB962C8B-B14F-4D97-AF65-F5344CB8AC3E}">
        <p14:creationId xmlns:p14="http://schemas.microsoft.com/office/powerpoint/2010/main" val="1297455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2051720" y="364350"/>
            <a:ext cx="6635080" cy="857250"/>
          </a:xfrm>
        </p:spPr>
        <p:txBody>
          <a:bodyPr>
            <a:normAutofit/>
          </a:bodyPr>
          <a:lstStyle>
            <a:lvl1pPr>
              <a:defRPr sz="3600">
                <a:solidFill>
                  <a:schemeClr val="accent2">
                    <a:lumMod val="75000"/>
                  </a:schemeClr>
                </a:solidFill>
                <a:latin typeface="Arial" pitchFamily="34" charset="0"/>
                <a:cs typeface="Arial" pitchFamily="34" charset="0"/>
              </a:defRPr>
            </a:lvl1pPr>
          </a:lstStyle>
          <a:p>
            <a:r>
              <a:rPr lang="sv-SE" dirty="0" smtClean="0"/>
              <a:t>Klicka här för att ändra format</a:t>
            </a:r>
            <a:endParaRPr lang="sv-SE" dirty="0"/>
          </a:p>
        </p:txBody>
      </p:sp>
      <p:sp>
        <p:nvSpPr>
          <p:cNvPr id="3" name="Platshållare för datum 3"/>
          <p:cNvSpPr>
            <a:spLocks noGrp="1"/>
          </p:cNvSpPr>
          <p:nvPr>
            <p:ph type="dt" sz="half" idx="10"/>
          </p:nvPr>
        </p:nvSpPr>
        <p:spPr/>
        <p:txBody>
          <a:bodyPr/>
          <a:lstStyle>
            <a:lvl1pPr>
              <a:defRPr/>
            </a:lvl1pPr>
          </a:lstStyle>
          <a:p>
            <a:pPr>
              <a:defRPr/>
            </a:pPr>
            <a:fld id="{1DF9B6BD-EACB-1F47-9C14-1257736447BC}" type="datetimeFigureOut">
              <a:rPr lang="sv-SE"/>
              <a:pPr>
                <a:defRPr/>
              </a:pPr>
              <a:t>2018-11-20</a:t>
            </a:fld>
            <a:endParaRPr lang="sv-SE"/>
          </a:p>
        </p:txBody>
      </p:sp>
      <p:sp>
        <p:nvSpPr>
          <p:cNvPr id="4" name="Platshållare för sidfot 4"/>
          <p:cNvSpPr>
            <a:spLocks noGrp="1"/>
          </p:cNvSpPr>
          <p:nvPr>
            <p:ph type="ftr" sz="quarter" idx="11"/>
          </p:nvPr>
        </p:nvSpPr>
        <p:spPr/>
        <p:txBody>
          <a:bodyPr/>
          <a:lstStyle>
            <a:lvl1pPr>
              <a:defRPr/>
            </a:lvl1pPr>
          </a:lstStyle>
          <a:p>
            <a:pPr>
              <a:defRPr/>
            </a:pPr>
            <a:endParaRPr lang="sv-SE"/>
          </a:p>
        </p:txBody>
      </p:sp>
    </p:spTree>
    <p:extLst>
      <p:ext uri="{BB962C8B-B14F-4D97-AF65-F5344CB8AC3E}">
        <p14:creationId xmlns:p14="http://schemas.microsoft.com/office/powerpoint/2010/main" val="3805364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3"/>
          <p:cNvSpPr>
            <a:spLocks noGrp="1"/>
          </p:cNvSpPr>
          <p:nvPr>
            <p:ph type="dt" sz="half" idx="10"/>
          </p:nvPr>
        </p:nvSpPr>
        <p:spPr/>
        <p:txBody>
          <a:bodyPr/>
          <a:lstStyle>
            <a:lvl1pPr>
              <a:defRPr/>
            </a:lvl1pPr>
          </a:lstStyle>
          <a:p>
            <a:pPr>
              <a:defRPr/>
            </a:pPr>
            <a:fld id="{1886301C-CC15-9A4A-859F-7F8AB514922A}" type="datetimeFigureOut">
              <a:rPr lang="sv-SE"/>
              <a:pPr>
                <a:defRPr/>
              </a:pPr>
              <a:t>2018-11-20</a:t>
            </a:fld>
            <a:endParaRPr lang="sv-SE"/>
          </a:p>
        </p:txBody>
      </p:sp>
      <p:sp>
        <p:nvSpPr>
          <p:cNvPr id="3" name="Platshållare för sidfot 4"/>
          <p:cNvSpPr>
            <a:spLocks noGrp="1"/>
          </p:cNvSpPr>
          <p:nvPr>
            <p:ph type="ftr" sz="quarter" idx="11"/>
          </p:nvPr>
        </p:nvSpPr>
        <p:spPr/>
        <p:txBody>
          <a:bodyPr/>
          <a:lstStyle>
            <a:lvl1pPr>
              <a:defRPr/>
            </a:lvl1pPr>
          </a:lstStyle>
          <a:p>
            <a:pPr>
              <a:defRPr/>
            </a:pPr>
            <a:endParaRPr lang="sv-SE"/>
          </a:p>
        </p:txBody>
      </p:sp>
    </p:spTree>
    <p:extLst>
      <p:ext uri="{BB962C8B-B14F-4D97-AF65-F5344CB8AC3E}">
        <p14:creationId xmlns:p14="http://schemas.microsoft.com/office/powerpoint/2010/main" val="1371818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Innehåll med bildtext">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3563888" y="627534"/>
            <a:ext cx="5122912" cy="4104456"/>
          </a:xfrm>
        </p:spPr>
        <p:txBody>
          <a:bodyPr>
            <a:normAutofit/>
          </a:bodyPr>
          <a:lstStyle>
            <a:lvl1pPr>
              <a:defRPr sz="2400">
                <a:latin typeface="Arial" pitchFamily="34" charset="0"/>
                <a:cs typeface="Arial" pitchFamily="34" charset="0"/>
              </a:defRPr>
            </a:lvl1pPr>
            <a:lvl2pPr>
              <a:defRPr sz="2400">
                <a:latin typeface="Arial" pitchFamily="34" charset="0"/>
                <a:cs typeface="Arial" pitchFamily="34" charset="0"/>
              </a:defRPr>
            </a:lvl2pPr>
            <a:lvl3pPr>
              <a:defRPr sz="2400">
                <a:latin typeface="Arial" pitchFamily="34" charset="0"/>
                <a:cs typeface="Arial" pitchFamily="34" charset="0"/>
              </a:defRPr>
            </a:lvl3pPr>
            <a:lvl4pPr>
              <a:defRPr sz="2400">
                <a:latin typeface="Arial" pitchFamily="34" charset="0"/>
                <a:cs typeface="Arial" pitchFamily="34" charset="0"/>
              </a:defRPr>
            </a:lvl4pPr>
            <a:lvl5pPr>
              <a:defRPr sz="2400">
                <a:latin typeface="Arial" pitchFamily="34" charset="0"/>
                <a:cs typeface="Arial" pitchFamily="34" charset="0"/>
              </a:defRPr>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text 3"/>
          <p:cNvSpPr>
            <a:spLocks noGrp="1"/>
          </p:cNvSpPr>
          <p:nvPr>
            <p:ph type="body" sz="half" idx="2"/>
          </p:nvPr>
        </p:nvSpPr>
        <p:spPr>
          <a:xfrm>
            <a:off x="457201" y="1213693"/>
            <a:ext cx="3008313" cy="3518297"/>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3"/>
          <p:cNvSpPr>
            <a:spLocks noGrp="1"/>
          </p:cNvSpPr>
          <p:nvPr>
            <p:ph type="dt" sz="half" idx="10"/>
          </p:nvPr>
        </p:nvSpPr>
        <p:spPr/>
        <p:txBody>
          <a:bodyPr/>
          <a:lstStyle>
            <a:lvl1pPr>
              <a:defRPr/>
            </a:lvl1pPr>
          </a:lstStyle>
          <a:p>
            <a:pPr>
              <a:defRPr/>
            </a:pPr>
            <a:fld id="{5F98A9EC-BD21-C34A-8308-97537422B2B1}" type="datetimeFigureOut">
              <a:rPr lang="sv-SE"/>
              <a:pPr>
                <a:defRPr/>
              </a:pPr>
              <a:t>2018-11-20</a:t>
            </a:fld>
            <a:endParaRPr lang="sv-SE"/>
          </a:p>
        </p:txBody>
      </p:sp>
      <p:sp>
        <p:nvSpPr>
          <p:cNvPr id="6" name="Platshållare för sidfot 4"/>
          <p:cNvSpPr>
            <a:spLocks noGrp="1"/>
          </p:cNvSpPr>
          <p:nvPr>
            <p:ph type="ftr" sz="quarter" idx="11"/>
          </p:nvPr>
        </p:nvSpPr>
        <p:spPr/>
        <p:txBody>
          <a:bodyPr/>
          <a:lstStyle>
            <a:lvl1pPr>
              <a:defRPr/>
            </a:lvl1pPr>
          </a:lstStyle>
          <a:p>
            <a:pPr>
              <a:defRPr/>
            </a:pPr>
            <a:endParaRPr lang="sv-SE"/>
          </a:p>
        </p:txBody>
      </p:sp>
    </p:spTree>
    <p:extLst>
      <p:ext uri="{BB962C8B-B14F-4D97-AF65-F5344CB8AC3E}">
        <p14:creationId xmlns:p14="http://schemas.microsoft.com/office/powerpoint/2010/main" val="3462582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3600450"/>
            <a:ext cx="5486400" cy="425054"/>
          </a:xfrm>
        </p:spPr>
        <p:txBody>
          <a:bodyPr anchor="b"/>
          <a:lstStyle>
            <a:lvl1pPr algn="l">
              <a:defRPr sz="2000" b="1">
                <a:latin typeface="Arial" pitchFamily="34" charset="0"/>
                <a:cs typeface="Arial" pitchFamily="34" charset="0"/>
              </a:defRPr>
            </a:lvl1pPr>
          </a:lstStyle>
          <a:p>
            <a:r>
              <a:rPr lang="sv-SE" smtClean="0"/>
              <a:t>Klicka här för att ändra format</a:t>
            </a:r>
            <a:endParaRPr lang="sv-SE"/>
          </a:p>
        </p:txBody>
      </p:sp>
      <p:sp>
        <p:nvSpPr>
          <p:cNvPr id="3" name="Platshållare för bild 2"/>
          <p:cNvSpPr>
            <a:spLocks noGrp="1"/>
          </p:cNvSpPr>
          <p:nvPr>
            <p:ph type="pic" idx="1"/>
          </p:nvPr>
        </p:nvSpPr>
        <p:spPr>
          <a:xfrm>
            <a:off x="1792288" y="459581"/>
            <a:ext cx="5486400" cy="3086100"/>
          </a:xfrm>
        </p:spPr>
        <p:txBody>
          <a:bodyPr rtlCol="0">
            <a:normAutofit/>
          </a:bodyPr>
          <a:lstStyle>
            <a:lvl1pPr marL="0" indent="0">
              <a:buNone/>
              <a:defRPr sz="320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v-SE" noProof="0" smtClean="0"/>
              <a:t>Dra bilden till platshållaren eller klicka på ikonen för att lägga till den</a:t>
            </a:r>
            <a:endParaRPr lang="sv-SE" noProof="0"/>
          </a:p>
        </p:txBody>
      </p:sp>
      <p:sp>
        <p:nvSpPr>
          <p:cNvPr id="4" name="Platshållare för text 3"/>
          <p:cNvSpPr>
            <a:spLocks noGrp="1"/>
          </p:cNvSpPr>
          <p:nvPr>
            <p:ph type="body" sz="half" idx="2"/>
          </p:nvPr>
        </p:nvSpPr>
        <p:spPr>
          <a:xfrm>
            <a:off x="1792288" y="4025503"/>
            <a:ext cx="5486400" cy="603647"/>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3"/>
          <p:cNvSpPr>
            <a:spLocks noGrp="1"/>
          </p:cNvSpPr>
          <p:nvPr>
            <p:ph type="dt" sz="half" idx="10"/>
          </p:nvPr>
        </p:nvSpPr>
        <p:spPr/>
        <p:txBody>
          <a:bodyPr/>
          <a:lstStyle>
            <a:lvl1pPr>
              <a:defRPr/>
            </a:lvl1pPr>
          </a:lstStyle>
          <a:p>
            <a:pPr>
              <a:defRPr/>
            </a:pPr>
            <a:fld id="{32A3CCB1-8E30-A84E-823C-46E7BB40FBCA}" type="datetimeFigureOut">
              <a:rPr lang="sv-SE"/>
              <a:pPr>
                <a:defRPr/>
              </a:pPr>
              <a:t>2018-11-20</a:t>
            </a:fld>
            <a:endParaRPr lang="sv-SE"/>
          </a:p>
        </p:txBody>
      </p:sp>
      <p:sp>
        <p:nvSpPr>
          <p:cNvPr id="6" name="Platshållare för sidfot 4"/>
          <p:cNvSpPr>
            <a:spLocks noGrp="1"/>
          </p:cNvSpPr>
          <p:nvPr>
            <p:ph type="ftr" sz="quarter" idx="11"/>
          </p:nvPr>
        </p:nvSpPr>
        <p:spPr/>
        <p:txBody>
          <a:bodyPr/>
          <a:lstStyle>
            <a:lvl1pPr>
              <a:defRPr/>
            </a:lvl1pPr>
          </a:lstStyle>
          <a:p>
            <a:pPr>
              <a:defRPr/>
            </a:pPr>
            <a:endParaRPr lang="sv-SE"/>
          </a:p>
        </p:txBody>
      </p:sp>
    </p:spTree>
    <p:extLst>
      <p:ext uri="{BB962C8B-B14F-4D97-AF65-F5344CB8AC3E}">
        <p14:creationId xmlns:p14="http://schemas.microsoft.com/office/powerpoint/2010/main" val="2088364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Bildobjekt 6"/>
          <p:cNvPicPr>
            <a:picLocks noChangeAspect="1"/>
          </p:cNvPicPr>
          <p:nvPr/>
        </p:nvPicPr>
        <p:blipFill>
          <a:blip r:embed="rId13" cstate="screen">
            <a:extLst>
              <a:ext uri="{28A0092B-C50C-407E-A947-70E740481C1C}">
                <a14:useLocalDpi xmlns:a14="http://schemas.microsoft.com/office/drawing/2010/main"/>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Platshållare för rubrik 1"/>
          <p:cNvSpPr>
            <a:spLocks noGrp="1"/>
          </p:cNvSpPr>
          <p:nvPr>
            <p:ph type="title"/>
          </p:nvPr>
        </p:nvSpPr>
        <p:spPr bwMode="auto">
          <a:xfrm>
            <a:off x="2124076" y="364331"/>
            <a:ext cx="6562725" cy="85725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v-SE" dirty="0"/>
              <a:t>Klicka här för att ändra format</a:t>
            </a:r>
          </a:p>
        </p:txBody>
      </p:sp>
      <p:sp>
        <p:nvSpPr>
          <p:cNvPr id="1028" name="Platshållare för text 2"/>
          <p:cNvSpPr>
            <a:spLocks noGrp="1"/>
          </p:cNvSpPr>
          <p:nvPr>
            <p:ph type="body" idx="1"/>
          </p:nvPr>
        </p:nvSpPr>
        <p:spPr bwMode="auto">
          <a:xfrm>
            <a:off x="457200" y="1200151"/>
            <a:ext cx="8229600" cy="3394472"/>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Arial" pitchFamily="34" charset="0"/>
                <a:ea typeface="+mn-ea"/>
                <a:cs typeface="Arial" pitchFamily="34" charset="0"/>
              </a:defRPr>
            </a:lvl1pPr>
          </a:lstStyle>
          <a:p>
            <a:pPr>
              <a:defRPr/>
            </a:pPr>
            <a:fld id="{F3BD2202-CB15-3B45-B7FE-950A1566061D}" type="datetimeFigureOut">
              <a:rPr lang="sv-SE"/>
              <a:pPr>
                <a:defRPr/>
              </a:pPr>
              <a:t>2018-11-20</a:t>
            </a:fld>
            <a:endParaRPr lang="sv-SE"/>
          </a:p>
        </p:txBody>
      </p:sp>
      <p:sp>
        <p:nvSpPr>
          <p:cNvPr id="5" name="Platshållare för sidfot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pitchFamily="34" charset="0"/>
                <a:ea typeface="+mn-ea"/>
                <a:cs typeface="Arial" pitchFamily="34" charset="0"/>
              </a:defRPr>
            </a:lvl1pPr>
          </a:lstStyle>
          <a:p>
            <a:pPr>
              <a:defRPr/>
            </a:pPr>
            <a:endParaRPr lang="sv-SE"/>
          </a:p>
        </p:txBody>
      </p:sp>
      <p:sp>
        <p:nvSpPr>
          <p:cNvPr id="6" name="Platshållare för bildnumm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Arial" pitchFamily="34" charset="0"/>
                <a:ea typeface="+mn-ea"/>
                <a:cs typeface="Arial" pitchFamily="34" charset="0"/>
              </a:defRPr>
            </a:lvl1pPr>
          </a:lstStyle>
          <a:p>
            <a:pPr>
              <a:defRPr/>
            </a:pPr>
            <a:fld id="{D58A691F-18D9-9B40-A89B-503161F18641}" type="slidenum">
              <a:rPr lang="sv-SE"/>
              <a:pPr>
                <a:defRPr/>
              </a:pPr>
              <a:t>‹#›</a:t>
            </a:fld>
            <a:endParaRPr lang="sv-S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rtl="0" eaLnBrk="1" fontAlgn="base" hangingPunct="1">
        <a:spcBef>
          <a:spcPct val="0"/>
        </a:spcBef>
        <a:spcAft>
          <a:spcPct val="0"/>
        </a:spcAft>
        <a:defRPr sz="3600" kern="1200">
          <a:solidFill>
            <a:schemeClr val="tx1"/>
          </a:solidFill>
          <a:latin typeface="Arial" pitchFamily="34" charset="0"/>
          <a:ea typeface="ＭＳ Ｐゴシック" charset="0"/>
          <a:cs typeface="Arial" pitchFamily="34" charset="0"/>
        </a:defRPr>
      </a:lvl1pPr>
      <a:lvl2pPr algn="r" rtl="0" eaLnBrk="1" fontAlgn="base" hangingPunct="1">
        <a:spcBef>
          <a:spcPct val="0"/>
        </a:spcBef>
        <a:spcAft>
          <a:spcPct val="0"/>
        </a:spcAft>
        <a:defRPr sz="3600">
          <a:solidFill>
            <a:schemeClr val="tx1"/>
          </a:solidFill>
          <a:latin typeface="Arial" charset="0"/>
          <a:ea typeface="ＭＳ Ｐゴシック" charset="0"/>
        </a:defRPr>
      </a:lvl2pPr>
      <a:lvl3pPr algn="r" rtl="0" eaLnBrk="1" fontAlgn="base" hangingPunct="1">
        <a:spcBef>
          <a:spcPct val="0"/>
        </a:spcBef>
        <a:spcAft>
          <a:spcPct val="0"/>
        </a:spcAft>
        <a:defRPr sz="3600">
          <a:solidFill>
            <a:schemeClr val="tx1"/>
          </a:solidFill>
          <a:latin typeface="Arial" charset="0"/>
          <a:ea typeface="ＭＳ Ｐゴシック" charset="0"/>
        </a:defRPr>
      </a:lvl3pPr>
      <a:lvl4pPr algn="r" rtl="0" eaLnBrk="1" fontAlgn="base" hangingPunct="1">
        <a:spcBef>
          <a:spcPct val="0"/>
        </a:spcBef>
        <a:spcAft>
          <a:spcPct val="0"/>
        </a:spcAft>
        <a:defRPr sz="3600">
          <a:solidFill>
            <a:schemeClr val="tx1"/>
          </a:solidFill>
          <a:latin typeface="Arial" charset="0"/>
          <a:ea typeface="ＭＳ Ｐゴシック" charset="0"/>
        </a:defRPr>
      </a:lvl4pPr>
      <a:lvl5pPr algn="r" rtl="0" eaLnBrk="1" fontAlgn="base" hangingPunct="1">
        <a:spcBef>
          <a:spcPct val="0"/>
        </a:spcBef>
        <a:spcAft>
          <a:spcPct val="0"/>
        </a:spcAft>
        <a:defRPr sz="3600">
          <a:solidFill>
            <a:schemeClr val="tx1"/>
          </a:solidFill>
          <a:latin typeface="Arial" charset="0"/>
          <a:ea typeface="ＭＳ Ｐゴシック" charset="0"/>
        </a:defRPr>
      </a:lvl5pPr>
      <a:lvl6pPr marL="457200" algn="r" rtl="0" eaLnBrk="1" fontAlgn="base" hangingPunct="1">
        <a:spcBef>
          <a:spcPct val="0"/>
        </a:spcBef>
        <a:spcAft>
          <a:spcPct val="0"/>
        </a:spcAft>
        <a:defRPr sz="3600">
          <a:solidFill>
            <a:schemeClr val="tx1"/>
          </a:solidFill>
          <a:latin typeface="Arial" charset="0"/>
          <a:ea typeface="ＭＳ Ｐゴシック" charset="0"/>
        </a:defRPr>
      </a:lvl6pPr>
      <a:lvl7pPr marL="914400" algn="r" rtl="0" eaLnBrk="1" fontAlgn="base" hangingPunct="1">
        <a:spcBef>
          <a:spcPct val="0"/>
        </a:spcBef>
        <a:spcAft>
          <a:spcPct val="0"/>
        </a:spcAft>
        <a:defRPr sz="3600">
          <a:solidFill>
            <a:schemeClr val="tx1"/>
          </a:solidFill>
          <a:latin typeface="Arial" charset="0"/>
          <a:ea typeface="ＭＳ Ｐゴシック" charset="0"/>
        </a:defRPr>
      </a:lvl7pPr>
      <a:lvl8pPr marL="1371600" algn="r" rtl="0" eaLnBrk="1" fontAlgn="base" hangingPunct="1">
        <a:spcBef>
          <a:spcPct val="0"/>
        </a:spcBef>
        <a:spcAft>
          <a:spcPct val="0"/>
        </a:spcAft>
        <a:defRPr sz="3600">
          <a:solidFill>
            <a:schemeClr val="tx1"/>
          </a:solidFill>
          <a:latin typeface="Arial" charset="0"/>
          <a:ea typeface="ＭＳ Ｐゴシック" charset="0"/>
        </a:defRPr>
      </a:lvl8pPr>
      <a:lvl9pPr marL="1828800" algn="r" rtl="0" eaLnBrk="1" fontAlgn="base" hangingPunct="1">
        <a:spcBef>
          <a:spcPct val="0"/>
        </a:spcBef>
        <a:spcAft>
          <a:spcPct val="0"/>
        </a:spcAft>
        <a:defRPr sz="3600">
          <a:solidFill>
            <a:schemeClr val="tx1"/>
          </a:solidFill>
          <a:latin typeface="Arial"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2400" kern="12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Font typeface="Arial" charset="0"/>
        <a:buChar char="–"/>
        <a:defRPr sz="2400" kern="1200">
          <a:solidFill>
            <a:schemeClr val="tx1"/>
          </a:solidFill>
          <a:latin typeface="Arial" pitchFamily="34" charset="0"/>
          <a:ea typeface="ＭＳ Ｐゴシック" charset="0"/>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ＭＳ Ｐゴシック" charset="0"/>
          <a:cs typeface="Arial" pitchFamily="34" charset="0"/>
        </a:defRPr>
      </a:lvl3pPr>
      <a:lvl4pPr marL="16002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ＭＳ Ｐゴシック" charset="0"/>
          <a:cs typeface="Arial" pitchFamily="34" charset="0"/>
        </a:defRPr>
      </a:lvl4pPr>
      <a:lvl5pPr marL="20574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ＭＳ Ｐゴシック"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8.wmf"/><Relationship Id="rId4"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8.xml"/><Relationship Id="rId1" Type="http://schemas.openxmlformats.org/officeDocument/2006/relationships/slideLayout" Target="../slideLayouts/slideLayout6.xml"/><Relationship Id="rId5" Type="http://schemas.openxmlformats.org/officeDocument/2006/relationships/image" Target="../media/image11.wmf"/><Relationship Id="rId4" Type="http://schemas.openxmlformats.org/officeDocument/2006/relationships/image" Target="../media/image10.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image" Target="../media/image17.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5.xml"/><Relationship Id="rId1" Type="http://schemas.openxmlformats.org/officeDocument/2006/relationships/vmlDrawing" Target="../drawings/vmlDrawing3.vml"/><Relationship Id="rId4" Type="http://schemas.openxmlformats.org/officeDocument/2006/relationships/image" Target="../media/image22.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ubrik 1"/>
          <p:cNvSpPr>
            <a:spLocks noGrp="1"/>
          </p:cNvSpPr>
          <p:nvPr>
            <p:ph type="ctrTitle"/>
          </p:nvPr>
        </p:nvSpPr>
        <p:spPr>
          <a:xfrm>
            <a:off x="1835696" y="577139"/>
            <a:ext cx="6480720" cy="1454944"/>
          </a:xfrm>
        </p:spPr>
        <p:txBody>
          <a:bodyPr>
            <a:normAutofit/>
          </a:bodyPr>
          <a:lstStyle/>
          <a:p>
            <a:r>
              <a:rPr lang="sv-SE" altLang="sv-SE" b="1" dirty="0" smtClean="0"/>
              <a:t>Att hushålla med begränsade resurser…</a:t>
            </a:r>
            <a:endParaRPr lang="sv-SE" altLang="sv-SE" dirty="0" smtClean="0"/>
          </a:p>
        </p:txBody>
      </p:sp>
      <p:sp>
        <p:nvSpPr>
          <p:cNvPr id="5123" name="Underrubrik 2"/>
          <p:cNvSpPr>
            <a:spLocks noGrp="1"/>
          </p:cNvSpPr>
          <p:nvPr>
            <p:ph type="subTitle" idx="1"/>
          </p:nvPr>
        </p:nvSpPr>
        <p:spPr>
          <a:xfrm>
            <a:off x="2465785" y="1872854"/>
            <a:ext cx="5257800" cy="1293019"/>
          </a:xfrm>
        </p:spPr>
        <p:txBody>
          <a:bodyPr/>
          <a:lstStyle/>
          <a:p>
            <a:pPr algn="ctr" eaLnBrk="1" hangingPunct="1"/>
            <a:endParaRPr lang="sv-SE" altLang="sv-SE" dirty="0" smtClean="0"/>
          </a:p>
          <a:p>
            <a:r>
              <a:rPr lang="sv-SE" altLang="sv-SE" sz="1500" i="1" dirty="0"/>
              <a:t>Hälsoekonomiska analyser som ett stöd för beslutsfattare:</a:t>
            </a:r>
          </a:p>
          <a:p>
            <a:endParaRPr lang="sv-SE" altLang="sv-SE" sz="1500" i="1" dirty="0"/>
          </a:p>
          <a:p>
            <a:pPr algn="ctr" eaLnBrk="1" hangingPunct="1"/>
            <a:endParaRPr lang="sv-SE" altLang="sv-SE" dirty="0" smtClean="0"/>
          </a:p>
          <a:p>
            <a:pPr algn="ctr" eaLnBrk="1" hangingPunct="1"/>
            <a:endParaRPr lang="sv-SE" altLang="sv-SE" sz="1200" dirty="0"/>
          </a:p>
        </p:txBody>
      </p:sp>
      <p:sp>
        <p:nvSpPr>
          <p:cNvPr id="5124" name="Text Box 5"/>
          <p:cNvSpPr txBox="1">
            <a:spLocks noChangeArrowheads="1"/>
          </p:cNvSpPr>
          <p:nvPr/>
        </p:nvSpPr>
        <p:spPr bwMode="auto">
          <a:xfrm>
            <a:off x="6648748" y="3165873"/>
            <a:ext cx="461665" cy="540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marL="342900" indent="-342900">
              <a:spcBef>
                <a:spcPct val="35000"/>
              </a:spcBef>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a:spcBef>
                <a:spcPct val="50000"/>
              </a:spcBef>
            </a:pPr>
            <a:endParaRPr lang="en-US" altLang="sv-SE" sz="1800"/>
          </a:p>
        </p:txBody>
      </p:sp>
      <p:sp>
        <p:nvSpPr>
          <p:cNvPr id="5125" name="Text Box 6"/>
          <p:cNvSpPr txBox="1">
            <a:spLocks noChangeArrowheads="1"/>
          </p:cNvSpPr>
          <p:nvPr/>
        </p:nvSpPr>
        <p:spPr bwMode="auto">
          <a:xfrm>
            <a:off x="3063633" y="3044834"/>
            <a:ext cx="5292329"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35000"/>
              </a:spcBef>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a:spcBef>
                <a:spcPct val="50000"/>
              </a:spcBef>
              <a:buFontTx/>
              <a:buNone/>
            </a:pPr>
            <a:r>
              <a:rPr lang="sv-SE" altLang="sv-SE" sz="1350" dirty="0">
                <a:solidFill>
                  <a:schemeClr val="accent2">
                    <a:lumMod val="75000"/>
                  </a:schemeClr>
                </a:solidFill>
              </a:rPr>
              <a:t>Inna Feldman Hälsoekonom,  PhD</a:t>
            </a:r>
          </a:p>
        </p:txBody>
      </p:sp>
    </p:spTree>
    <p:extLst>
      <p:ext uri="{BB962C8B-B14F-4D97-AF65-F5344CB8AC3E}">
        <p14:creationId xmlns:p14="http://schemas.microsoft.com/office/powerpoint/2010/main" val="2759171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a:xfrm>
            <a:off x="611560" y="1419622"/>
            <a:ext cx="1835944" cy="2431256"/>
          </a:xfrm>
        </p:spPr>
        <p:txBody>
          <a:bodyPr anchor="ctr"/>
          <a:lstStyle/>
          <a:p>
            <a:r>
              <a:rPr lang="en-GB" altLang="sv-SE" dirty="0" smtClean="0">
                <a:latin typeface="Comic Sans MS" panose="030F0702030302020204" pitchFamily="66" charset="0"/>
              </a:rPr>
              <a:t>QALY-</a:t>
            </a:r>
            <a:r>
              <a:rPr lang="en-GB" altLang="sv-SE" dirty="0" err="1" smtClean="0">
                <a:latin typeface="Comic Sans MS" panose="030F0702030302020204" pitchFamily="66" charset="0"/>
              </a:rPr>
              <a:t>vikt</a:t>
            </a:r>
            <a:r>
              <a:rPr lang="en-GB" altLang="sv-SE" b="1" dirty="0" smtClean="0">
                <a:latin typeface="Comic Sans MS" panose="030F0702030302020204" pitchFamily="66" charset="0"/>
              </a:rPr>
              <a:t/>
            </a:r>
            <a:br>
              <a:rPr lang="en-GB" altLang="sv-SE" b="1" dirty="0" smtClean="0">
                <a:latin typeface="Comic Sans MS" panose="030F0702030302020204" pitchFamily="66" charset="0"/>
              </a:rPr>
            </a:br>
            <a:r>
              <a:rPr lang="en-GB" altLang="sv-SE" b="1" dirty="0" smtClean="0">
                <a:latin typeface="Comic Sans MS" panose="030F0702030302020204" pitchFamily="66" charset="0"/>
              </a:rPr>
              <a:t>EQ-5D</a:t>
            </a:r>
          </a:p>
        </p:txBody>
      </p:sp>
      <p:pic>
        <p:nvPicPr>
          <p:cNvPr id="35843" name="Picture 3"/>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059832" y="339502"/>
            <a:ext cx="4157737"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844" name="Text Box 4"/>
          <p:cNvSpPr txBox="1">
            <a:spLocks noChangeArrowheads="1"/>
          </p:cNvSpPr>
          <p:nvPr/>
        </p:nvSpPr>
        <p:spPr bwMode="auto">
          <a:xfrm>
            <a:off x="3383756" y="4569619"/>
            <a:ext cx="383381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35000"/>
              </a:spcBef>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GB" altLang="sv-SE" sz="1800">
                <a:solidFill>
                  <a:schemeClr val="bg1"/>
                </a:solidFill>
                <a:latin typeface="Gill Sans MT" panose="020B0502020104020203" pitchFamily="34" charset="0"/>
                <a:sym typeface="Wingdings" panose="05000000000000000000" pitchFamily="2" charset="2"/>
              </a:rPr>
              <a:t> </a:t>
            </a:r>
            <a:r>
              <a:rPr lang="en-GB" altLang="sv-SE" sz="1800">
                <a:latin typeface="Comic Sans MS" panose="030F0702030302020204" pitchFamily="66" charset="0"/>
              </a:rPr>
              <a:t>3^5 </a:t>
            </a:r>
            <a:r>
              <a:rPr lang="sv-SE" altLang="sv-SE" sz="1800">
                <a:latin typeface="Comic Sans MS" panose="030F0702030302020204" pitchFamily="66" charset="0"/>
              </a:rPr>
              <a:t>kombinationer </a:t>
            </a:r>
            <a:r>
              <a:rPr lang="en-GB" altLang="sv-SE" sz="1800">
                <a:latin typeface="Comic Sans MS" panose="030F0702030302020204" pitchFamily="66" charset="0"/>
              </a:rPr>
              <a:t>= 243   </a:t>
            </a:r>
            <a:endParaRPr lang="en-GB" altLang="sv-SE" sz="1800" b="1">
              <a:latin typeface="Comic Sans MS" panose="030F0702030302020204" pitchFamily="66" charset="0"/>
            </a:endParaRPr>
          </a:p>
        </p:txBody>
      </p:sp>
    </p:spTree>
    <p:extLst>
      <p:ext uri="{BB962C8B-B14F-4D97-AF65-F5344CB8AC3E}">
        <p14:creationId xmlns:p14="http://schemas.microsoft.com/office/powerpoint/2010/main" val="345214137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ubrik 1"/>
          <p:cNvSpPr>
            <a:spLocks noGrp="1"/>
          </p:cNvSpPr>
          <p:nvPr>
            <p:ph type="title"/>
          </p:nvPr>
        </p:nvSpPr>
        <p:spPr/>
        <p:txBody>
          <a:bodyPr>
            <a:normAutofit fontScale="90000"/>
          </a:bodyPr>
          <a:lstStyle/>
          <a:p>
            <a:r>
              <a:rPr lang="sv-SE" altLang="sv-SE" dirty="0" smtClean="0"/>
              <a:t>Inkrementell kostnadseffektivitetskvot: (ICER): </a:t>
            </a:r>
          </a:p>
        </p:txBody>
      </p:sp>
      <p:sp>
        <p:nvSpPr>
          <p:cNvPr id="24582" name="Platshållare för datum 3"/>
          <p:cNvSpPr>
            <a:spLocks noGrp="1"/>
          </p:cNvSpPr>
          <p:nvPr>
            <p:ph type="dt" sz="quarter" idx="429496729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5000"/>
              </a:spcBef>
              <a:buChar char="•"/>
              <a:defRPr sz="2100">
                <a:solidFill>
                  <a:schemeClr val="tx1"/>
                </a:solidFill>
                <a:latin typeface="Arial" panose="020B0604020202020204" pitchFamily="34" charset="0"/>
                <a:ea typeface="MS PGothic" panose="020B0600070205080204" pitchFamily="34" charset="-128"/>
              </a:defRPr>
            </a:lvl1pPr>
            <a:lvl2pPr marL="557213" indent="-214313">
              <a:spcBef>
                <a:spcPct val="20000"/>
              </a:spcBef>
              <a:buChar char="–"/>
              <a:defRPr sz="1800">
                <a:solidFill>
                  <a:schemeClr val="tx1"/>
                </a:solidFill>
                <a:latin typeface="Arial" panose="020B0604020202020204" pitchFamily="34" charset="0"/>
                <a:ea typeface="MS PGothic" panose="020B0600070205080204" pitchFamily="34" charset="-128"/>
              </a:defRPr>
            </a:lvl2pPr>
            <a:lvl3pPr marL="857250" indent="-171450">
              <a:spcBef>
                <a:spcPct val="20000"/>
              </a:spcBef>
              <a:buChar char="•"/>
              <a:defRPr sz="1500">
                <a:solidFill>
                  <a:schemeClr val="tx1"/>
                </a:solidFill>
                <a:latin typeface="Arial" panose="020B0604020202020204" pitchFamily="34" charset="0"/>
                <a:ea typeface="MS PGothic" panose="020B0600070205080204" pitchFamily="34" charset="-128"/>
              </a:defRPr>
            </a:lvl3pPr>
            <a:lvl4pPr marL="1200150" indent="-171450">
              <a:spcBef>
                <a:spcPct val="20000"/>
              </a:spcBef>
              <a:buChar char="–"/>
              <a:defRPr>
                <a:solidFill>
                  <a:schemeClr val="tx1"/>
                </a:solidFill>
                <a:latin typeface="Arial" panose="020B0604020202020204" pitchFamily="34" charset="0"/>
                <a:ea typeface="MS PGothic" panose="020B0600070205080204" pitchFamily="34" charset="-128"/>
              </a:defRPr>
            </a:lvl4pPr>
            <a:lvl5pPr marL="1543050" indent="-171450">
              <a:spcBef>
                <a:spcPct val="20000"/>
              </a:spcBef>
              <a:buChar char="»"/>
              <a:defRPr>
                <a:solidFill>
                  <a:schemeClr val="tx1"/>
                </a:solidFill>
                <a:latin typeface="Arial" panose="020B0604020202020204" pitchFamily="34" charset="0"/>
                <a:ea typeface="MS PGothic" panose="020B0600070205080204" pitchFamily="34" charset="-128"/>
              </a:defRPr>
            </a:lvl5pPr>
            <a:lvl6pPr marL="1885950" indent="-17145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228850" indent="-17145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2571750" indent="-17145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2914650" indent="-17145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C1BC554F-3E6E-4A3D-8EF2-771684CE2C8B}" type="datetime1">
              <a:rPr lang="sv-SE" altLang="sv-SE" sz="900"/>
              <a:pPr>
                <a:spcBef>
                  <a:spcPct val="0"/>
                </a:spcBef>
                <a:buFontTx/>
                <a:buNone/>
              </a:pPr>
              <a:t>2018-11-20</a:t>
            </a:fld>
            <a:endParaRPr lang="sv-SE" altLang="sv-SE" sz="900"/>
          </a:p>
        </p:txBody>
      </p:sp>
      <p:sp>
        <p:nvSpPr>
          <p:cNvPr id="24583" name="Platshållare för bildnummer 4"/>
          <p:cNvSpPr>
            <a:spLocks noGrp="1"/>
          </p:cNvSpPr>
          <p:nvPr>
            <p:ph type="sldNum" sz="quarter" idx="429496729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5000"/>
              </a:spcBef>
              <a:buChar char="•"/>
              <a:defRPr sz="2100">
                <a:solidFill>
                  <a:schemeClr val="tx1"/>
                </a:solidFill>
                <a:latin typeface="Arial" panose="020B0604020202020204" pitchFamily="34" charset="0"/>
                <a:ea typeface="MS PGothic" panose="020B0600070205080204" pitchFamily="34" charset="-128"/>
              </a:defRPr>
            </a:lvl1pPr>
            <a:lvl2pPr marL="557213" indent="-214313">
              <a:spcBef>
                <a:spcPct val="20000"/>
              </a:spcBef>
              <a:buChar char="–"/>
              <a:defRPr sz="1800">
                <a:solidFill>
                  <a:schemeClr val="tx1"/>
                </a:solidFill>
                <a:latin typeface="Arial" panose="020B0604020202020204" pitchFamily="34" charset="0"/>
                <a:ea typeface="MS PGothic" panose="020B0600070205080204" pitchFamily="34" charset="-128"/>
              </a:defRPr>
            </a:lvl2pPr>
            <a:lvl3pPr marL="857250" indent="-171450">
              <a:spcBef>
                <a:spcPct val="20000"/>
              </a:spcBef>
              <a:buChar char="•"/>
              <a:defRPr sz="1500">
                <a:solidFill>
                  <a:schemeClr val="tx1"/>
                </a:solidFill>
                <a:latin typeface="Arial" panose="020B0604020202020204" pitchFamily="34" charset="0"/>
                <a:ea typeface="MS PGothic" panose="020B0600070205080204" pitchFamily="34" charset="-128"/>
              </a:defRPr>
            </a:lvl3pPr>
            <a:lvl4pPr marL="1200150" indent="-171450">
              <a:spcBef>
                <a:spcPct val="20000"/>
              </a:spcBef>
              <a:buChar char="–"/>
              <a:defRPr>
                <a:solidFill>
                  <a:schemeClr val="tx1"/>
                </a:solidFill>
                <a:latin typeface="Arial" panose="020B0604020202020204" pitchFamily="34" charset="0"/>
                <a:ea typeface="MS PGothic" panose="020B0600070205080204" pitchFamily="34" charset="-128"/>
              </a:defRPr>
            </a:lvl4pPr>
            <a:lvl5pPr marL="1543050" indent="-171450">
              <a:spcBef>
                <a:spcPct val="20000"/>
              </a:spcBef>
              <a:buChar char="»"/>
              <a:defRPr>
                <a:solidFill>
                  <a:schemeClr val="tx1"/>
                </a:solidFill>
                <a:latin typeface="Arial" panose="020B0604020202020204" pitchFamily="34" charset="0"/>
                <a:ea typeface="MS PGothic" panose="020B0600070205080204" pitchFamily="34" charset="-128"/>
              </a:defRPr>
            </a:lvl5pPr>
            <a:lvl6pPr marL="1885950" indent="-17145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228850" indent="-17145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2571750" indent="-17145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2914650" indent="-17145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FF943870-ECE3-47BD-9358-C67D51310B3D}" type="slidenum">
              <a:rPr lang="sv-SE" altLang="sv-SE" sz="900"/>
              <a:pPr>
                <a:spcBef>
                  <a:spcPct val="0"/>
                </a:spcBef>
                <a:buFontTx/>
                <a:buNone/>
              </a:pPr>
              <a:t>11</a:t>
            </a:fld>
            <a:endParaRPr lang="sv-SE" altLang="sv-SE" sz="900"/>
          </a:p>
        </p:txBody>
      </p:sp>
      <p:graphicFrame>
        <p:nvGraphicFramePr>
          <p:cNvPr id="6" name="Objekt 5"/>
          <p:cNvGraphicFramePr>
            <a:graphicFrameLocks noChangeAspect="1"/>
          </p:cNvGraphicFramePr>
          <p:nvPr/>
        </p:nvGraphicFramePr>
        <p:xfrm>
          <a:off x="2789635" y="2333626"/>
          <a:ext cx="4752975" cy="756047"/>
        </p:xfrm>
        <a:graphic>
          <a:graphicData uri="http://schemas.openxmlformats.org/presentationml/2006/ole">
            <mc:AlternateContent xmlns:mc="http://schemas.openxmlformats.org/markup-compatibility/2006">
              <mc:Choice xmlns:v="urn:schemas-microsoft-com:vml" Requires="v">
                <p:oleObj spid="_x0000_s5134" name="Equation" r:id="rId4" imgW="2108200" imgH="393700" progId="Equation.DSMT4">
                  <p:embed/>
                </p:oleObj>
              </mc:Choice>
              <mc:Fallback>
                <p:oleObj name="Equation" r:id="rId4" imgW="2108200" imgH="393700" progId="Equation.DSMT4">
                  <p:embed/>
                  <p:pic>
                    <p:nvPicPr>
                      <p:cNvPr id="6" name="Objek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89635" y="2333626"/>
                        <a:ext cx="4752975" cy="756047"/>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ruta 6"/>
          <p:cNvSpPr txBox="1">
            <a:spLocks noChangeArrowheads="1"/>
          </p:cNvSpPr>
          <p:nvPr/>
        </p:nvSpPr>
        <p:spPr bwMode="auto">
          <a:xfrm>
            <a:off x="4069557" y="3577829"/>
            <a:ext cx="248483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5000"/>
              </a:spcBef>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a:spcBef>
                <a:spcPct val="0"/>
              </a:spcBef>
              <a:buFontTx/>
              <a:buNone/>
            </a:pPr>
            <a:r>
              <a:rPr lang="sv-SE" altLang="sv-SE" sz="1800">
                <a:solidFill>
                  <a:srgbClr val="C00000"/>
                </a:solidFill>
              </a:rPr>
              <a:t>Hur mycket kostar hälsovinst?</a:t>
            </a:r>
          </a:p>
        </p:txBody>
      </p:sp>
      <p:sp>
        <p:nvSpPr>
          <p:cNvPr id="24586" name="Text Box 6"/>
          <p:cNvSpPr txBox="1">
            <a:spLocks noChangeArrowheads="1"/>
          </p:cNvSpPr>
          <p:nvPr/>
        </p:nvSpPr>
        <p:spPr bwMode="auto">
          <a:xfrm>
            <a:off x="2059781" y="1281113"/>
            <a:ext cx="2052638" cy="42164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7521" tIns="48761" rIns="97521" bIns="48761">
            <a:spAutoFit/>
          </a:bodyPr>
          <a:lstStyle>
            <a:lvl1pPr>
              <a:spcBef>
                <a:spcPct val="35000"/>
              </a:spcBef>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buFontTx/>
              <a:buNone/>
            </a:pPr>
            <a:r>
              <a:rPr lang="sv-SE" altLang="sv-SE" sz="2100" b="1">
                <a:solidFill>
                  <a:srgbClr val="FF33CC"/>
                </a:solidFill>
                <a:latin typeface="Comic Sans MS" panose="030F0702030302020204" pitchFamily="66" charset="0"/>
              </a:rPr>
              <a:t>Kostnad</a:t>
            </a:r>
          </a:p>
        </p:txBody>
      </p:sp>
      <p:sp>
        <p:nvSpPr>
          <p:cNvPr id="24587" name="Text Box 7"/>
          <p:cNvSpPr txBox="1">
            <a:spLocks noChangeArrowheads="1"/>
          </p:cNvSpPr>
          <p:nvPr/>
        </p:nvSpPr>
        <p:spPr bwMode="auto">
          <a:xfrm>
            <a:off x="2262188" y="1750219"/>
            <a:ext cx="1534716" cy="42164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7521" tIns="48761" rIns="97521" bIns="48761">
            <a:spAutoFit/>
          </a:bodyPr>
          <a:lstStyle>
            <a:lvl1pPr>
              <a:spcBef>
                <a:spcPct val="35000"/>
              </a:spcBef>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buFontTx/>
              <a:buNone/>
            </a:pPr>
            <a:r>
              <a:rPr lang="sv-SE" altLang="sv-SE" sz="2100" b="1">
                <a:solidFill>
                  <a:srgbClr val="00FF00"/>
                </a:solidFill>
              </a:rPr>
              <a:t>Nytta</a:t>
            </a:r>
          </a:p>
        </p:txBody>
      </p:sp>
      <p:sp>
        <p:nvSpPr>
          <p:cNvPr id="24588" name="Line 5"/>
          <p:cNvSpPr>
            <a:spLocks noChangeShapeType="1"/>
          </p:cNvSpPr>
          <p:nvPr/>
        </p:nvSpPr>
        <p:spPr bwMode="auto">
          <a:xfrm>
            <a:off x="2412206" y="1702594"/>
            <a:ext cx="1434704"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7521" tIns="48761" rIns="97521" bIns="48761"/>
          <a:lstStyle/>
          <a:p>
            <a:endParaRPr lang="sv-SE"/>
          </a:p>
        </p:txBody>
      </p:sp>
      <p:sp>
        <p:nvSpPr>
          <p:cNvPr id="24589" name="Text Box 9"/>
          <p:cNvSpPr txBox="1">
            <a:spLocks noChangeArrowheads="1"/>
          </p:cNvSpPr>
          <p:nvPr/>
        </p:nvSpPr>
        <p:spPr bwMode="auto">
          <a:xfrm>
            <a:off x="3846910" y="1534716"/>
            <a:ext cx="446484" cy="375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7521" tIns="48761" rIns="97521" bIns="48761">
            <a:spAutoFit/>
          </a:bodyPr>
          <a:lstStyle>
            <a:lvl1pPr>
              <a:spcBef>
                <a:spcPct val="35000"/>
              </a:spcBef>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sv-SE" altLang="sv-SE" sz="1800" b="1" i="1"/>
              <a:t> =</a:t>
            </a:r>
          </a:p>
        </p:txBody>
      </p:sp>
      <p:sp>
        <p:nvSpPr>
          <p:cNvPr id="24590" name="Text Box 8"/>
          <p:cNvSpPr txBox="1">
            <a:spLocks noChangeArrowheads="1"/>
          </p:cNvSpPr>
          <p:nvPr/>
        </p:nvSpPr>
        <p:spPr bwMode="auto">
          <a:xfrm>
            <a:off x="4292204" y="1346597"/>
            <a:ext cx="2456259" cy="65247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7521" tIns="48761" rIns="97521" bIns="48761">
            <a:spAutoFit/>
          </a:bodyPr>
          <a:lstStyle>
            <a:lvl1pPr>
              <a:spcBef>
                <a:spcPct val="35000"/>
              </a:spcBef>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GB" altLang="sv-SE" sz="1800" b="1">
                <a:solidFill>
                  <a:srgbClr val="0033CC"/>
                </a:solidFill>
                <a:cs typeface="Arial" panose="020B0604020202020204" pitchFamily="34" charset="0"/>
              </a:rPr>
              <a:t>Hälsoekonomisk mått (CER)</a:t>
            </a:r>
          </a:p>
        </p:txBody>
      </p:sp>
    </p:spTree>
    <p:extLst>
      <p:ext uri="{BB962C8B-B14F-4D97-AF65-F5344CB8AC3E}">
        <p14:creationId xmlns:p14="http://schemas.microsoft.com/office/powerpoint/2010/main" val="41240215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sz="3100" dirty="0">
                <a:solidFill>
                  <a:srgbClr val="860000"/>
                </a:solidFill>
              </a:rPr>
              <a:t>Inkrementell analys: Kostnadseffektplan</a:t>
            </a:r>
            <a:r>
              <a:rPr lang="sv-SE" altLang="sv-SE" dirty="0"/>
              <a:t/>
            </a:r>
            <a:br>
              <a:rPr lang="sv-SE" altLang="sv-SE" dirty="0"/>
            </a:br>
            <a:endParaRPr lang="sv-SE" dirty="0"/>
          </a:p>
        </p:txBody>
      </p:sp>
      <p:sp>
        <p:nvSpPr>
          <p:cNvPr id="3" name="Platshållare för datum 2"/>
          <p:cNvSpPr>
            <a:spLocks noGrp="1"/>
          </p:cNvSpPr>
          <p:nvPr>
            <p:ph type="dt" sz="half" idx="10"/>
          </p:nvPr>
        </p:nvSpPr>
        <p:spPr/>
        <p:txBody>
          <a:bodyPr/>
          <a:lstStyle/>
          <a:p>
            <a:fld id="{26841A13-07E7-483D-BF58-1578697802A2}" type="datetime1">
              <a:rPr lang="sv-SE" smtClean="0"/>
              <a:t>2018-11-20</a:t>
            </a:fld>
            <a:endParaRPr lang="sv-SE"/>
          </a:p>
        </p:txBody>
      </p:sp>
      <p:sp>
        <p:nvSpPr>
          <p:cNvPr id="4" name="Platshållare för bildnummer 3"/>
          <p:cNvSpPr>
            <a:spLocks noGrp="1"/>
          </p:cNvSpPr>
          <p:nvPr>
            <p:ph type="sldNum" sz="quarter" idx="4294967295"/>
          </p:nvPr>
        </p:nvSpPr>
        <p:spPr/>
        <p:txBody>
          <a:bodyPr/>
          <a:lstStyle/>
          <a:p>
            <a:fld id="{442D8877-4C7F-427A-9C07-12C41EAEE3A4}" type="slidenum">
              <a:rPr lang="sv-SE" smtClean="0"/>
              <a:t>12</a:t>
            </a:fld>
            <a:endParaRPr lang="sv-SE" dirty="0"/>
          </a:p>
        </p:txBody>
      </p:sp>
      <p:sp>
        <p:nvSpPr>
          <p:cNvPr id="5" name="Line 3"/>
          <p:cNvSpPr>
            <a:spLocks noChangeShapeType="1"/>
          </p:cNvSpPr>
          <p:nvPr/>
        </p:nvSpPr>
        <p:spPr bwMode="auto">
          <a:xfrm>
            <a:off x="4409982" y="1329612"/>
            <a:ext cx="0" cy="2969419"/>
          </a:xfrm>
          <a:prstGeom prst="line">
            <a:avLst/>
          </a:prstGeom>
          <a:noFill/>
          <a:ln w="38100">
            <a:solidFill>
              <a:srgbClr val="FFCC00"/>
            </a:solidFill>
            <a:round/>
            <a:headEnd type="triangle" w="lg" len="med"/>
            <a:tailEnd type="triangle" w="lg"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6" name="Line 4"/>
          <p:cNvSpPr>
            <a:spLocks noChangeShapeType="1"/>
          </p:cNvSpPr>
          <p:nvPr/>
        </p:nvSpPr>
        <p:spPr bwMode="auto">
          <a:xfrm flipH="1">
            <a:off x="2925366" y="2787774"/>
            <a:ext cx="3132535" cy="0"/>
          </a:xfrm>
          <a:prstGeom prst="line">
            <a:avLst/>
          </a:prstGeom>
          <a:noFill/>
          <a:ln w="38100">
            <a:solidFill>
              <a:srgbClr val="FFCC00"/>
            </a:solidFill>
            <a:round/>
            <a:headEnd type="triangle" w="lg" len="med"/>
            <a:tailEnd type="triangle" w="lg"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7" name="Text Box 5"/>
          <p:cNvSpPr txBox="1">
            <a:spLocks noChangeArrowheads="1"/>
          </p:cNvSpPr>
          <p:nvPr/>
        </p:nvSpPr>
        <p:spPr bwMode="auto">
          <a:xfrm>
            <a:off x="3221738" y="897564"/>
            <a:ext cx="2376488" cy="30008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sv-SE" sz="1350" dirty="0" err="1">
                <a:latin typeface="Comic Sans MS" pitchFamily="66" charset="0"/>
              </a:rPr>
              <a:t>Ny</a:t>
            </a:r>
            <a:r>
              <a:rPr lang="en-US" altLang="sv-SE" sz="1350" dirty="0">
                <a:latin typeface="Comic Sans MS" pitchFamily="66" charset="0"/>
              </a:rPr>
              <a:t> </a:t>
            </a:r>
            <a:r>
              <a:rPr lang="en-US" altLang="sv-SE" sz="1350" dirty="0" err="1">
                <a:latin typeface="Comic Sans MS" pitchFamily="66" charset="0"/>
              </a:rPr>
              <a:t>behandling</a:t>
            </a:r>
            <a:r>
              <a:rPr lang="en-US" altLang="sv-SE" sz="1350" dirty="0">
                <a:latin typeface="Comic Sans MS" pitchFamily="66" charset="0"/>
              </a:rPr>
              <a:t>.. </a:t>
            </a:r>
            <a:r>
              <a:rPr lang="en-US" altLang="sv-SE" sz="1350" dirty="0" err="1">
                <a:latin typeface="Comic Sans MS" pitchFamily="66" charset="0"/>
              </a:rPr>
              <a:t>Dyrare</a:t>
            </a:r>
            <a:endParaRPr lang="en-US" altLang="sv-SE" sz="1350" dirty="0">
              <a:latin typeface="Comic Sans MS" pitchFamily="66" charset="0"/>
            </a:endParaRPr>
          </a:p>
        </p:txBody>
      </p:sp>
      <p:sp>
        <p:nvSpPr>
          <p:cNvPr id="8" name="Text Box 6"/>
          <p:cNvSpPr txBox="1">
            <a:spLocks noChangeArrowheads="1"/>
          </p:cNvSpPr>
          <p:nvPr/>
        </p:nvSpPr>
        <p:spPr bwMode="auto">
          <a:xfrm>
            <a:off x="3059813" y="4353949"/>
            <a:ext cx="2700338"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sv-SE" dirty="0" err="1">
                <a:latin typeface="Comic Sans MS" pitchFamily="66" charset="0"/>
              </a:rPr>
              <a:t>Ny</a:t>
            </a:r>
            <a:r>
              <a:rPr lang="en-US" altLang="sv-SE" dirty="0">
                <a:latin typeface="Comic Sans MS" pitchFamily="66" charset="0"/>
              </a:rPr>
              <a:t> </a:t>
            </a:r>
            <a:r>
              <a:rPr lang="en-US" altLang="sv-SE" dirty="0" err="1">
                <a:latin typeface="Comic Sans MS" pitchFamily="66" charset="0"/>
              </a:rPr>
              <a:t>behandling</a:t>
            </a:r>
            <a:r>
              <a:rPr lang="en-US" altLang="sv-SE" dirty="0">
                <a:latin typeface="Comic Sans MS" pitchFamily="66" charset="0"/>
              </a:rPr>
              <a:t>.. </a:t>
            </a:r>
            <a:r>
              <a:rPr lang="en-US" altLang="sv-SE" dirty="0" err="1" smtClean="0">
                <a:latin typeface="Comic Sans MS" pitchFamily="66" charset="0"/>
              </a:rPr>
              <a:t>Biligare</a:t>
            </a:r>
            <a:endParaRPr lang="en-US" altLang="sv-SE" dirty="0">
              <a:latin typeface="Comic Sans MS" pitchFamily="66" charset="0"/>
            </a:endParaRPr>
          </a:p>
        </p:txBody>
      </p:sp>
      <p:sp>
        <p:nvSpPr>
          <p:cNvPr id="9" name="Text Box 8"/>
          <p:cNvSpPr txBox="1">
            <a:spLocks noChangeArrowheads="1"/>
          </p:cNvSpPr>
          <p:nvPr/>
        </p:nvSpPr>
        <p:spPr bwMode="auto">
          <a:xfrm>
            <a:off x="5463778" y="2425912"/>
            <a:ext cx="2376488"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sv-SE" dirty="0" err="1">
                <a:latin typeface="Comic Sans MS" pitchFamily="66" charset="0"/>
              </a:rPr>
              <a:t>Ny</a:t>
            </a:r>
            <a:r>
              <a:rPr lang="en-US" altLang="sv-SE" dirty="0">
                <a:latin typeface="Comic Sans MS" pitchFamily="66" charset="0"/>
              </a:rPr>
              <a:t> </a:t>
            </a:r>
            <a:r>
              <a:rPr lang="en-US" altLang="sv-SE" dirty="0" err="1">
                <a:latin typeface="Comic Sans MS" pitchFamily="66" charset="0"/>
              </a:rPr>
              <a:t>behandling</a:t>
            </a:r>
            <a:r>
              <a:rPr lang="en-US" altLang="sv-SE" dirty="0">
                <a:latin typeface="Comic Sans MS" pitchFamily="66" charset="0"/>
              </a:rPr>
              <a:t>.. </a:t>
            </a:r>
            <a:r>
              <a:rPr lang="en-US" altLang="sv-SE" dirty="0" err="1" smtClean="0">
                <a:latin typeface="Comic Sans MS" pitchFamily="66" charset="0"/>
              </a:rPr>
              <a:t>Mer</a:t>
            </a:r>
            <a:r>
              <a:rPr lang="en-US" altLang="sv-SE" dirty="0" smtClean="0">
                <a:latin typeface="Comic Sans MS" pitchFamily="66" charset="0"/>
              </a:rPr>
              <a:t> </a:t>
            </a:r>
            <a:r>
              <a:rPr lang="en-US" altLang="sv-SE" dirty="0" err="1" smtClean="0">
                <a:latin typeface="Comic Sans MS" pitchFamily="66" charset="0"/>
              </a:rPr>
              <a:t>effektiv</a:t>
            </a:r>
            <a:endParaRPr lang="en-US" altLang="sv-SE" dirty="0">
              <a:latin typeface="Comic Sans MS" pitchFamily="66" charset="0"/>
            </a:endParaRPr>
          </a:p>
        </p:txBody>
      </p:sp>
      <p:sp>
        <p:nvSpPr>
          <p:cNvPr id="10" name="Text Box 8"/>
          <p:cNvSpPr txBox="1">
            <a:spLocks noChangeArrowheads="1"/>
          </p:cNvSpPr>
          <p:nvPr/>
        </p:nvSpPr>
        <p:spPr bwMode="auto">
          <a:xfrm>
            <a:off x="1175478" y="2456662"/>
            <a:ext cx="2376488"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sv-SE" dirty="0" err="1">
                <a:latin typeface="Comic Sans MS" pitchFamily="66" charset="0"/>
              </a:rPr>
              <a:t>Ny</a:t>
            </a:r>
            <a:r>
              <a:rPr lang="en-US" altLang="sv-SE" dirty="0">
                <a:latin typeface="Comic Sans MS" pitchFamily="66" charset="0"/>
              </a:rPr>
              <a:t> </a:t>
            </a:r>
            <a:r>
              <a:rPr lang="en-US" altLang="sv-SE" dirty="0" err="1">
                <a:latin typeface="Comic Sans MS" pitchFamily="66" charset="0"/>
              </a:rPr>
              <a:t>behandling</a:t>
            </a:r>
            <a:r>
              <a:rPr lang="en-US" altLang="sv-SE" dirty="0">
                <a:latin typeface="Comic Sans MS" pitchFamily="66" charset="0"/>
              </a:rPr>
              <a:t>.. </a:t>
            </a:r>
            <a:r>
              <a:rPr lang="en-US" altLang="sv-SE" dirty="0" err="1" smtClean="0">
                <a:latin typeface="Comic Sans MS" pitchFamily="66" charset="0"/>
              </a:rPr>
              <a:t>Mindre</a:t>
            </a:r>
            <a:r>
              <a:rPr lang="en-US" altLang="sv-SE" dirty="0" smtClean="0">
                <a:latin typeface="Comic Sans MS" pitchFamily="66" charset="0"/>
              </a:rPr>
              <a:t> </a:t>
            </a:r>
            <a:r>
              <a:rPr lang="en-US" altLang="sv-SE" dirty="0" err="1" smtClean="0">
                <a:latin typeface="Comic Sans MS" pitchFamily="66" charset="0"/>
              </a:rPr>
              <a:t>effektiv</a:t>
            </a:r>
            <a:endParaRPr lang="en-US" altLang="sv-SE" dirty="0">
              <a:latin typeface="Comic Sans MS" pitchFamily="66" charset="0"/>
            </a:endParaRPr>
          </a:p>
        </p:txBody>
      </p:sp>
      <p:grpSp>
        <p:nvGrpSpPr>
          <p:cNvPr id="11" name="Group 9"/>
          <p:cNvGrpSpPr>
            <a:grpSpLocks/>
          </p:cNvGrpSpPr>
          <p:nvPr/>
        </p:nvGrpSpPr>
        <p:grpSpPr bwMode="auto">
          <a:xfrm>
            <a:off x="3159857" y="1646522"/>
            <a:ext cx="2430066" cy="2105025"/>
            <a:chOff x="1792" y="1787"/>
            <a:chExt cx="2041" cy="1768"/>
          </a:xfrm>
        </p:grpSpPr>
        <p:pic>
          <p:nvPicPr>
            <p:cNvPr id="12" name="Picture 10" descr="MCj04377910000[1]"/>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017" y="2886"/>
              <a:ext cx="816" cy="669"/>
            </a:xfrm>
            <a:prstGeom prst="rect">
              <a:avLst/>
            </a:prstGeom>
            <a:noFill/>
            <a:extLst>
              <a:ext uri="{909E8E84-426E-40dd-AFC4-6F175D3DCCD1}">
                <a14:hiddenFill xmlns="" xmlns:a14="http://schemas.microsoft.com/office/drawing/2010/main">
                  <a:solidFill>
                    <a:srgbClr val="FFFFFF"/>
                  </a:solidFill>
                </a14:hiddenFill>
              </a:ext>
            </a:extLst>
          </p:spPr>
        </p:pic>
        <p:pic>
          <p:nvPicPr>
            <p:cNvPr id="13" name="Picture 11" descr="MCj04404120000[1]"/>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792" y="1787"/>
              <a:ext cx="907" cy="736"/>
            </a:xfrm>
            <a:prstGeom prst="rect">
              <a:avLst/>
            </a:prstGeom>
            <a:noFill/>
            <a:extLst>
              <a:ext uri="{909E8E84-426E-40dd-AFC4-6F175D3DCCD1}">
                <a14:hiddenFill xmlns="" xmlns:a14="http://schemas.microsoft.com/office/drawing/2010/main">
                  <a:solidFill>
                    <a:srgbClr val="FFFFFF"/>
                  </a:solidFill>
                </a14:hiddenFill>
              </a:ext>
            </a:extLst>
          </p:spPr>
        </p:pic>
      </p:grpSp>
      <p:grpSp>
        <p:nvGrpSpPr>
          <p:cNvPr id="14" name="Group 12"/>
          <p:cNvGrpSpPr>
            <a:grpSpLocks/>
          </p:cNvGrpSpPr>
          <p:nvPr/>
        </p:nvGrpSpPr>
        <p:grpSpPr bwMode="auto">
          <a:xfrm>
            <a:off x="3221738" y="1766595"/>
            <a:ext cx="3943350" cy="1964531"/>
            <a:chOff x="1927" y="1752"/>
            <a:chExt cx="3312" cy="1650"/>
          </a:xfrm>
        </p:grpSpPr>
        <p:pic>
          <p:nvPicPr>
            <p:cNvPr id="15" name="Picture 13" descr="MCj04404100000[1]"/>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1927" y="2886"/>
              <a:ext cx="544" cy="516"/>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6" name="Group 14"/>
            <p:cNvGrpSpPr>
              <a:grpSpLocks/>
            </p:cNvGrpSpPr>
            <p:nvPr/>
          </p:nvGrpSpPr>
          <p:grpSpPr bwMode="auto">
            <a:xfrm>
              <a:off x="3061" y="1752"/>
              <a:ext cx="2178" cy="652"/>
              <a:chOff x="3061" y="1752"/>
              <a:chExt cx="2178" cy="652"/>
            </a:xfrm>
          </p:grpSpPr>
          <p:pic>
            <p:nvPicPr>
              <p:cNvPr id="17" name="Picture 15" descr="MCj04404100000[1]"/>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3061" y="1888"/>
                <a:ext cx="544" cy="516"/>
              </a:xfrm>
              <a:prstGeom prst="rect">
                <a:avLst/>
              </a:prstGeom>
              <a:noFill/>
              <a:extLst>
                <a:ext uri="{909E8E84-426E-40dd-AFC4-6F175D3DCCD1}">
                  <a14:hiddenFill xmlns="" xmlns:a14="http://schemas.microsoft.com/office/drawing/2010/main">
                    <a:solidFill>
                      <a:srgbClr val="FFFFFF"/>
                    </a:solidFill>
                  </a14:hiddenFill>
                </a:ext>
              </a:extLst>
            </p:spPr>
          </p:pic>
          <p:sp>
            <p:nvSpPr>
              <p:cNvPr id="18" name="Text Box 16"/>
              <p:cNvSpPr txBox="1">
                <a:spLocks noChangeArrowheads="1"/>
              </p:cNvSpPr>
              <p:nvPr/>
            </p:nvSpPr>
            <p:spPr bwMode="auto">
              <a:xfrm>
                <a:off x="3243" y="1752"/>
                <a:ext cx="1996" cy="25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endParaRPr lang="sv-SE" altLang="sv-SE" sz="1350" i="1">
                  <a:solidFill>
                    <a:srgbClr val="FFCC00"/>
                  </a:solidFill>
                  <a:latin typeface="Comic Sans MS" pitchFamily="66" charset="0"/>
                </a:endParaRPr>
              </a:p>
            </p:txBody>
          </p:sp>
        </p:grpSp>
      </p:grpSp>
      <p:sp>
        <p:nvSpPr>
          <p:cNvPr id="20" name="textruta 19"/>
          <p:cNvSpPr txBox="1"/>
          <p:nvPr/>
        </p:nvSpPr>
        <p:spPr>
          <a:xfrm>
            <a:off x="4039528" y="1251897"/>
            <a:ext cx="324129" cy="553998"/>
          </a:xfrm>
          <a:prstGeom prst="rect">
            <a:avLst/>
          </a:prstGeom>
          <a:noFill/>
        </p:spPr>
        <p:txBody>
          <a:bodyPr wrap="square" rtlCol="0">
            <a:spAutoFit/>
          </a:bodyPr>
          <a:lstStyle/>
          <a:p>
            <a:r>
              <a:rPr lang="en-GB" altLang="sv-SE" b="1" baseline="-25000" dirty="0">
                <a:sym typeface="Wingdings 3" pitchFamily="18" charset="2"/>
              </a:rPr>
              <a:t>C</a:t>
            </a:r>
            <a:endParaRPr lang="sv-SE" dirty="0"/>
          </a:p>
        </p:txBody>
      </p:sp>
      <p:sp>
        <p:nvSpPr>
          <p:cNvPr id="21" name="Rektangel 20"/>
          <p:cNvSpPr/>
          <p:nvPr/>
        </p:nvSpPr>
        <p:spPr>
          <a:xfrm>
            <a:off x="5641899" y="2772160"/>
            <a:ext cx="410690" cy="369332"/>
          </a:xfrm>
          <a:prstGeom prst="rect">
            <a:avLst/>
          </a:prstGeom>
        </p:spPr>
        <p:txBody>
          <a:bodyPr wrap="none">
            <a:spAutoFit/>
          </a:bodyPr>
          <a:lstStyle/>
          <a:p>
            <a:r>
              <a:rPr lang="en-GB" altLang="sv-SE" b="1" baseline="-25000" dirty="0" smtClean="0">
                <a:sym typeface="Wingdings 3" pitchFamily="18" charset="2"/>
              </a:rPr>
              <a:t>E</a:t>
            </a:r>
            <a:endParaRPr lang="sv-SE" dirty="0"/>
          </a:p>
        </p:txBody>
      </p:sp>
      <p:cxnSp>
        <p:nvCxnSpPr>
          <p:cNvPr id="23" name="Rak 22"/>
          <p:cNvCxnSpPr/>
          <p:nvPr/>
        </p:nvCxnSpPr>
        <p:spPr>
          <a:xfrm flipH="1">
            <a:off x="3500697" y="1221600"/>
            <a:ext cx="2035647" cy="2862318"/>
          </a:xfrm>
          <a:prstGeom prst="line">
            <a:avLst/>
          </a:prstGeom>
          <a:ln/>
        </p:spPr>
        <p:style>
          <a:lnRef idx="3">
            <a:schemeClr val="accent2"/>
          </a:lnRef>
          <a:fillRef idx="0">
            <a:schemeClr val="accent2"/>
          </a:fillRef>
          <a:effectRef idx="2">
            <a:schemeClr val="accent2"/>
          </a:effectRef>
          <a:fontRef idx="minor">
            <a:schemeClr val="tx1"/>
          </a:fontRef>
        </p:style>
      </p:cxnSp>
      <p:cxnSp>
        <p:nvCxnSpPr>
          <p:cNvPr id="28" name="Rak 27"/>
          <p:cNvCxnSpPr/>
          <p:nvPr/>
        </p:nvCxnSpPr>
        <p:spPr>
          <a:xfrm>
            <a:off x="5066065" y="1915526"/>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Rak 29"/>
          <p:cNvCxnSpPr/>
          <p:nvPr/>
        </p:nvCxnSpPr>
        <p:spPr>
          <a:xfrm>
            <a:off x="5219607" y="1646522"/>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31" name="textruta 30"/>
          <p:cNvSpPr txBox="1"/>
          <p:nvPr/>
        </p:nvSpPr>
        <p:spPr>
          <a:xfrm>
            <a:off x="5510877" y="1156209"/>
            <a:ext cx="1707417" cy="369332"/>
          </a:xfrm>
          <a:prstGeom prst="rect">
            <a:avLst/>
          </a:prstGeom>
          <a:noFill/>
        </p:spPr>
        <p:txBody>
          <a:bodyPr wrap="square" rtlCol="0">
            <a:spAutoFit/>
          </a:bodyPr>
          <a:lstStyle/>
          <a:p>
            <a:r>
              <a:rPr lang="en-US" dirty="0" err="1" smtClean="0">
                <a:solidFill>
                  <a:srgbClr val="C00000"/>
                </a:solidFill>
              </a:rPr>
              <a:t>Betalningsvilja</a:t>
            </a:r>
            <a:r>
              <a:rPr lang="en-US" dirty="0" smtClean="0">
                <a:solidFill>
                  <a:srgbClr val="C00000"/>
                </a:solidFill>
              </a:rPr>
              <a:t>!</a:t>
            </a:r>
            <a:endParaRPr lang="en-US" dirty="0">
              <a:solidFill>
                <a:srgbClr val="C00000"/>
              </a:solidFill>
            </a:endParaRPr>
          </a:p>
        </p:txBody>
      </p:sp>
      <p:sp>
        <p:nvSpPr>
          <p:cNvPr id="25" name="TextBox 26"/>
          <p:cNvSpPr txBox="1"/>
          <p:nvPr/>
        </p:nvSpPr>
        <p:spPr>
          <a:xfrm>
            <a:off x="1871953" y="1437624"/>
            <a:ext cx="1511915" cy="369332"/>
          </a:xfrm>
          <a:prstGeom prst="rect">
            <a:avLst/>
          </a:prstGeom>
          <a:noFill/>
          <a:ln>
            <a:solidFill>
              <a:schemeClr val="tx1"/>
            </a:solidFill>
          </a:ln>
        </p:spPr>
        <p:txBody>
          <a:bodyPr wrap="square" rtlCol="0">
            <a:spAutoFit/>
          </a:bodyPr>
          <a:lstStyle/>
          <a:p>
            <a:pPr algn="ctr"/>
            <a:r>
              <a:rPr lang="en-US" b="1" dirty="0" smtClean="0">
                <a:solidFill>
                  <a:srgbClr val="800000"/>
                </a:solidFill>
              </a:rPr>
              <a:t>“Dominated”</a:t>
            </a:r>
            <a:endParaRPr lang="en-US" b="1" dirty="0">
              <a:solidFill>
                <a:srgbClr val="800000"/>
              </a:solidFill>
            </a:endParaRPr>
          </a:p>
        </p:txBody>
      </p:sp>
      <p:sp>
        <p:nvSpPr>
          <p:cNvPr id="26" name="TextBox 18"/>
          <p:cNvSpPr txBox="1"/>
          <p:nvPr/>
        </p:nvSpPr>
        <p:spPr>
          <a:xfrm>
            <a:off x="5976156" y="4029912"/>
            <a:ext cx="1476164" cy="369332"/>
          </a:xfrm>
          <a:prstGeom prst="rect">
            <a:avLst/>
          </a:prstGeom>
          <a:noFill/>
          <a:ln>
            <a:solidFill>
              <a:srgbClr val="000000"/>
            </a:solidFill>
          </a:ln>
        </p:spPr>
        <p:txBody>
          <a:bodyPr wrap="square" rtlCol="0">
            <a:spAutoFit/>
          </a:bodyPr>
          <a:lstStyle/>
          <a:p>
            <a:pPr algn="ctr"/>
            <a:r>
              <a:rPr lang="en-US" b="1" dirty="0" smtClean="0">
                <a:solidFill>
                  <a:srgbClr val="800000"/>
                </a:solidFill>
              </a:rPr>
              <a:t>“Dominant”</a:t>
            </a:r>
            <a:endParaRPr lang="en-US" b="1" dirty="0">
              <a:solidFill>
                <a:srgbClr val="800000"/>
              </a:solidFill>
            </a:endParaRPr>
          </a:p>
        </p:txBody>
      </p:sp>
    </p:spTree>
    <p:extLst>
      <p:ext uri="{BB962C8B-B14F-4D97-AF65-F5344CB8AC3E}">
        <p14:creationId xmlns:p14="http://schemas.microsoft.com/office/powerpoint/2010/main" val="4171067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25" grpId="0" animBg="1"/>
      <p:bldP spid="2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ubrik 1"/>
          <p:cNvSpPr>
            <a:spLocks noGrp="1"/>
          </p:cNvSpPr>
          <p:nvPr>
            <p:ph type="title"/>
          </p:nvPr>
        </p:nvSpPr>
        <p:spPr/>
        <p:txBody>
          <a:bodyPr/>
          <a:lstStyle/>
          <a:p>
            <a:r>
              <a:rPr lang="sv-SE" altLang="sv-SE" smtClean="0"/>
              <a:t>Betalningsvilja: kostnad/QALYs</a:t>
            </a:r>
          </a:p>
        </p:txBody>
      </p:sp>
      <p:sp>
        <p:nvSpPr>
          <p:cNvPr id="3" name="Platshållare för innehåll 2"/>
          <p:cNvSpPr>
            <a:spLocks noGrp="1"/>
          </p:cNvSpPr>
          <p:nvPr>
            <p:ph idx="1"/>
          </p:nvPr>
        </p:nvSpPr>
        <p:spPr/>
        <p:txBody>
          <a:bodyPr/>
          <a:lstStyle/>
          <a:p>
            <a:pPr>
              <a:lnSpc>
                <a:spcPct val="90000"/>
              </a:lnSpc>
              <a:buClr>
                <a:schemeClr val="tx1"/>
              </a:buClr>
              <a:buFontTx/>
              <a:buChar char="–"/>
              <a:defRPr/>
            </a:pPr>
            <a:r>
              <a:rPr lang="sv-SE" dirty="0"/>
              <a:t>Kostnaden per vunnet levnadsår ska vara i nivå med vad som i övrigt accepteras i hälso- och </a:t>
            </a:r>
            <a:r>
              <a:rPr lang="sv-SE" dirty="0" smtClean="0"/>
              <a:t>sjukvården</a:t>
            </a:r>
          </a:p>
          <a:p>
            <a:pPr marL="0" indent="0">
              <a:lnSpc>
                <a:spcPct val="90000"/>
              </a:lnSpc>
              <a:buClr>
                <a:schemeClr val="tx1"/>
              </a:buClr>
              <a:buNone/>
              <a:defRPr/>
            </a:pPr>
            <a:r>
              <a:rPr lang="sv-SE" dirty="0"/>
              <a:t/>
            </a:r>
            <a:br>
              <a:rPr lang="sv-SE" dirty="0"/>
            </a:br>
            <a:endParaRPr lang="sv-SE" sz="788" dirty="0"/>
          </a:p>
          <a:p>
            <a:pPr>
              <a:lnSpc>
                <a:spcPct val="90000"/>
              </a:lnSpc>
              <a:buClr>
                <a:schemeClr val="tx1"/>
              </a:buClr>
              <a:buFontTx/>
              <a:buChar char="–"/>
              <a:defRPr/>
            </a:pPr>
            <a:r>
              <a:rPr lang="sv-SE" dirty="0"/>
              <a:t>Finns ingen tydlig gräns – inte sällan accepteras 500 000 kr / levnadsår</a:t>
            </a:r>
          </a:p>
          <a:p>
            <a:pPr>
              <a:lnSpc>
                <a:spcPct val="90000"/>
              </a:lnSpc>
              <a:buClr>
                <a:schemeClr val="tx1"/>
              </a:buClr>
              <a:buFontTx/>
              <a:buNone/>
              <a:defRPr/>
            </a:pPr>
            <a:endParaRPr lang="sv-SE" dirty="0" smtClean="0"/>
          </a:p>
          <a:p>
            <a:pPr>
              <a:lnSpc>
                <a:spcPct val="90000"/>
              </a:lnSpc>
              <a:buClr>
                <a:schemeClr val="tx1"/>
              </a:buClr>
              <a:buFontTx/>
              <a:buNone/>
              <a:defRPr/>
            </a:pPr>
            <a:r>
              <a:rPr lang="sv-SE" dirty="0" smtClean="0"/>
              <a:t>Kostnadseffektivt </a:t>
            </a:r>
            <a:r>
              <a:rPr lang="sv-SE" dirty="0"/>
              <a:t>= acceptabel kostnadseffektivitet</a:t>
            </a:r>
          </a:p>
          <a:p>
            <a:pPr marL="0" indent="0">
              <a:buNone/>
              <a:defRPr/>
            </a:pPr>
            <a:endParaRPr lang="sv-SE" dirty="0"/>
          </a:p>
        </p:txBody>
      </p:sp>
      <p:sp>
        <p:nvSpPr>
          <p:cNvPr id="28676" name="Platshållare för datum 3"/>
          <p:cNvSpPr>
            <a:spLocks noGrp="1"/>
          </p:cNvSpPr>
          <p:nvPr>
            <p:ph type="dt" sz="quarter" idx="429496729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5000"/>
              </a:spcBef>
              <a:buChar char="•"/>
              <a:defRPr sz="2100">
                <a:solidFill>
                  <a:schemeClr val="tx1"/>
                </a:solidFill>
                <a:latin typeface="Arial" panose="020B0604020202020204" pitchFamily="34" charset="0"/>
                <a:ea typeface="MS PGothic" panose="020B0600070205080204" pitchFamily="34" charset="-128"/>
              </a:defRPr>
            </a:lvl1pPr>
            <a:lvl2pPr marL="557213" indent="-214313">
              <a:spcBef>
                <a:spcPct val="20000"/>
              </a:spcBef>
              <a:buChar char="–"/>
              <a:defRPr sz="1800">
                <a:solidFill>
                  <a:schemeClr val="tx1"/>
                </a:solidFill>
                <a:latin typeface="Arial" panose="020B0604020202020204" pitchFamily="34" charset="0"/>
                <a:ea typeface="MS PGothic" panose="020B0600070205080204" pitchFamily="34" charset="-128"/>
              </a:defRPr>
            </a:lvl2pPr>
            <a:lvl3pPr marL="857250" indent="-171450">
              <a:spcBef>
                <a:spcPct val="20000"/>
              </a:spcBef>
              <a:buChar char="•"/>
              <a:defRPr sz="1500">
                <a:solidFill>
                  <a:schemeClr val="tx1"/>
                </a:solidFill>
                <a:latin typeface="Arial" panose="020B0604020202020204" pitchFamily="34" charset="0"/>
                <a:ea typeface="MS PGothic" panose="020B0600070205080204" pitchFamily="34" charset="-128"/>
              </a:defRPr>
            </a:lvl3pPr>
            <a:lvl4pPr marL="1200150" indent="-171450">
              <a:spcBef>
                <a:spcPct val="20000"/>
              </a:spcBef>
              <a:buChar char="–"/>
              <a:defRPr>
                <a:solidFill>
                  <a:schemeClr val="tx1"/>
                </a:solidFill>
                <a:latin typeface="Arial" panose="020B0604020202020204" pitchFamily="34" charset="0"/>
                <a:ea typeface="MS PGothic" panose="020B0600070205080204" pitchFamily="34" charset="-128"/>
              </a:defRPr>
            </a:lvl4pPr>
            <a:lvl5pPr marL="1543050" indent="-171450">
              <a:spcBef>
                <a:spcPct val="20000"/>
              </a:spcBef>
              <a:buChar char="»"/>
              <a:defRPr>
                <a:solidFill>
                  <a:schemeClr val="tx1"/>
                </a:solidFill>
                <a:latin typeface="Arial" panose="020B0604020202020204" pitchFamily="34" charset="0"/>
                <a:ea typeface="MS PGothic" panose="020B0600070205080204" pitchFamily="34" charset="-128"/>
              </a:defRPr>
            </a:lvl5pPr>
            <a:lvl6pPr marL="1885950" indent="-17145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228850" indent="-17145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2571750" indent="-17145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2914650" indent="-17145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D54D389B-CDE9-4925-8D8E-54E430949B21}" type="datetime1">
              <a:rPr lang="sv-SE" altLang="sv-SE" sz="900"/>
              <a:pPr>
                <a:spcBef>
                  <a:spcPct val="0"/>
                </a:spcBef>
                <a:buFontTx/>
                <a:buNone/>
              </a:pPr>
              <a:t>2018-11-20</a:t>
            </a:fld>
            <a:endParaRPr lang="sv-SE" altLang="sv-SE" sz="900"/>
          </a:p>
        </p:txBody>
      </p:sp>
      <p:sp>
        <p:nvSpPr>
          <p:cNvPr id="28677" name="Platshållare för bildnummer 4"/>
          <p:cNvSpPr>
            <a:spLocks noGrp="1"/>
          </p:cNvSpPr>
          <p:nvPr>
            <p:ph type="sldNum" sz="quarter" idx="429496729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5000"/>
              </a:spcBef>
              <a:buChar char="•"/>
              <a:defRPr sz="2100">
                <a:solidFill>
                  <a:schemeClr val="tx1"/>
                </a:solidFill>
                <a:latin typeface="Arial" panose="020B0604020202020204" pitchFamily="34" charset="0"/>
                <a:ea typeface="MS PGothic" panose="020B0600070205080204" pitchFamily="34" charset="-128"/>
              </a:defRPr>
            </a:lvl1pPr>
            <a:lvl2pPr marL="557213" indent="-214313">
              <a:spcBef>
                <a:spcPct val="20000"/>
              </a:spcBef>
              <a:buChar char="–"/>
              <a:defRPr sz="1800">
                <a:solidFill>
                  <a:schemeClr val="tx1"/>
                </a:solidFill>
                <a:latin typeface="Arial" panose="020B0604020202020204" pitchFamily="34" charset="0"/>
                <a:ea typeface="MS PGothic" panose="020B0600070205080204" pitchFamily="34" charset="-128"/>
              </a:defRPr>
            </a:lvl2pPr>
            <a:lvl3pPr marL="857250" indent="-171450">
              <a:spcBef>
                <a:spcPct val="20000"/>
              </a:spcBef>
              <a:buChar char="•"/>
              <a:defRPr sz="1500">
                <a:solidFill>
                  <a:schemeClr val="tx1"/>
                </a:solidFill>
                <a:latin typeface="Arial" panose="020B0604020202020204" pitchFamily="34" charset="0"/>
                <a:ea typeface="MS PGothic" panose="020B0600070205080204" pitchFamily="34" charset="-128"/>
              </a:defRPr>
            </a:lvl3pPr>
            <a:lvl4pPr marL="1200150" indent="-171450">
              <a:spcBef>
                <a:spcPct val="20000"/>
              </a:spcBef>
              <a:buChar char="–"/>
              <a:defRPr>
                <a:solidFill>
                  <a:schemeClr val="tx1"/>
                </a:solidFill>
                <a:latin typeface="Arial" panose="020B0604020202020204" pitchFamily="34" charset="0"/>
                <a:ea typeface="MS PGothic" panose="020B0600070205080204" pitchFamily="34" charset="-128"/>
              </a:defRPr>
            </a:lvl4pPr>
            <a:lvl5pPr marL="1543050" indent="-171450">
              <a:spcBef>
                <a:spcPct val="20000"/>
              </a:spcBef>
              <a:buChar char="»"/>
              <a:defRPr>
                <a:solidFill>
                  <a:schemeClr val="tx1"/>
                </a:solidFill>
                <a:latin typeface="Arial" panose="020B0604020202020204" pitchFamily="34" charset="0"/>
                <a:ea typeface="MS PGothic" panose="020B0600070205080204" pitchFamily="34" charset="-128"/>
              </a:defRPr>
            </a:lvl5pPr>
            <a:lvl6pPr marL="1885950" indent="-17145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228850" indent="-17145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2571750" indent="-17145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2914650" indent="-17145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95A64B7C-9F71-4753-A3C7-64559F056BBE}" type="slidenum">
              <a:rPr lang="sv-SE" altLang="sv-SE" sz="900"/>
              <a:pPr>
                <a:spcBef>
                  <a:spcPct val="0"/>
                </a:spcBef>
                <a:buFontTx/>
                <a:buNone/>
              </a:pPr>
              <a:t>13</a:t>
            </a:fld>
            <a:endParaRPr lang="sv-SE" altLang="sv-SE" sz="900"/>
          </a:p>
        </p:txBody>
      </p:sp>
    </p:spTree>
    <p:extLst>
      <p:ext uri="{BB962C8B-B14F-4D97-AF65-F5344CB8AC3E}">
        <p14:creationId xmlns:p14="http://schemas.microsoft.com/office/powerpoint/2010/main" val="11903035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ubrik 1"/>
          <p:cNvSpPr>
            <a:spLocks noGrp="1"/>
          </p:cNvSpPr>
          <p:nvPr>
            <p:ph type="title"/>
          </p:nvPr>
        </p:nvSpPr>
        <p:spPr/>
        <p:txBody>
          <a:bodyPr/>
          <a:lstStyle/>
          <a:p>
            <a:r>
              <a:rPr lang="sv-SE" altLang="sv-SE" smtClean="0"/>
              <a:t>Kostnad/QALY:</a:t>
            </a:r>
          </a:p>
        </p:txBody>
      </p:sp>
      <p:sp>
        <p:nvSpPr>
          <p:cNvPr id="29699" name="Platshållare för datum 3"/>
          <p:cNvSpPr>
            <a:spLocks noGrp="1"/>
          </p:cNvSpPr>
          <p:nvPr>
            <p:ph type="dt" sz="quarter" idx="429496729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5000"/>
              </a:spcBef>
              <a:buChar char="•"/>
              <a:defRPr sz="2100">
                <a:solidFill>
                  <a:schemeClr val="tx1"/>
                </a:solidFill>
                <a:latin typeface="Arial" panose="020B0604020202020204" pitchFamily="34" charset="0"/>
                <a:ea typeface="MS PGothic" panose="020B0600070205080204" pitchFamily="34" charset="-128"/>
              </a:defRPr>
            </a:lvl1pPr>
            <a:lvl2pPr marL="557213" indent="-214313">
              <a:spcBef>
                <a:spcPct val="20000"/>
              </a:spcBef>
              <a:buChar char="–"/>
              <a:defRPr sz="1800">
                <a:solidFill>
                  <a:schemeClr val="tx1"/>
                </a:solidFill>
                <a:latin typeface="Arial" panose="020B0604020202020204" pitchFamily="34" charset="0"/>
                <a:ea typeface="MS PGothic" panose="020B0600070205080204" pitchFamily="34" charset="-128"/>
              </a:defRPr>
            </a:lvl2pPr>
            <a:lvl3pPr marL="857250" indent="-171450">
              <a:spcBef>
                <a:spcPct val="20000"/>
              </a:spcBef>
              <a:buChar char="•"/>
              <a:defRPr sz="1500">
                <a:solidFill>
                  <a:schemeClr val="tx1"/>
                </a:solidFill>
                <a:latin typeface="Arial" panose="020B0604020202020204" pitchFamily="34" charset="0"/>
                <a:ea typeface="MS PGothic" panose="020B0600070205080204" pitchFamily="34" charset="-128"/>
              </a:defRPr>
            </a:lvl3pPr>
            <a:lvl4pPr marL="1200150" indent="-171450">
              <a:spcBef>
                <a:spcPct val="20000"/>
              </a:spcBef>
              <a:buChar char="–"/>
              <a:defRPr>
                <a:solidFill>
                  <a:schemeClr val="tx1"/>
                </a:solidFill>
                <a:latin typeface="Arial" panose="020B0604020202020204" pitchFamily="34" charset="0"/>
                <a:ea typeface="MS PGothic" panose="020B0600070205080204" pitchFamily="34" charset="-128"/>
              </a:defRPr>
            </a:lvl4pPr>
            <a:lvl5pPr marL="1543050" indent="-171450">
              <a:spcBef>
                <a:spcPct val="20000"/>
              </a:spcBef>
              <a:buChar char="»"/>
              <a:defRPr>
                <a:solidFill>
                  <a:schemeClr val="tx1"/>
                </a:solidFill>
                <a:latin typeface="Arial" panose="020B0604020202020204" pitchFamily="34" charset="0"/>
                <a:ea typeface="MS PGothic" panose="020B0600070205080204" pitchFamily="34" charset="-128"/>
              </a:defRPr>
            </a:lvl5pPr>
            <a:lvl6pPr marL="1885950" indent="-17145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228850" indent="-17145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2571750" indent="-17145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2914650" indent="-17145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D642879D-357F-4DCA-8E97-B431AE583615}" type="datetime1">
              <a:rPr lang="sv-SE" altLang="sv-SE" sz="900"/>
              <a:pPr>
                <a:spcBef>
                  <a:spcPct val="0"/>
                </a:spcBef>
                <a:buFontTx/>
                <a:buNone/>
              </a:pPr>
              <a:t>2018-11-20</a:t>
            </a:fld>
            <a:endParaRPr lang="sv-SE" altLang="sv-SE" sz="900"/>
          </a:p>
        </p:txBody>
      </p:sp>
      <p:sp>
        <p:nvSpPr>
          <p:cNvPr id="29700" name="Platshållare för bildnummer 4"/>
          <p:cNvSpPr>
            <a:spLocks noGrp="1"/>
          </p:cNvSpPr>
          <p:nvPr>
            <p:ph type="sldNum" sz="quarter" idx="429496729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5000"/>
              </a:spcBef>
              <a:buChar char="•"/>
              <a:defRPr sz="2100">
                <a:solidFill>
                  <a:schemeClr val="tx1"/>
                </a:solidFill>
                <a:latin typeface="Arial" panose="020B0604020202020204" pitchFamily="34" charset="0"/>
                <a:ea typeface="MS PGothic" panose="020B0600070205080204" pitchFamily="34" charset="-128"/>
              </a:defRPr>
            </a:lvl1pPr>
            <a:lvl2pPr marL="557213" indent="-214313">
              <a:spcBef>
                <a:spcPct val="20000"/>
              </a:spcBef>
              <a:buChar char="–"/>
              <a:defRPr sz="1800">
                <a:solidFill>
                  <a:schemeClr val="tx1"/>
                </a:solidFill>
                <a:latin typeface="Arial" panose="020B0604020202020204" pitchFamily="34" charset="0"/>
                <a:ea typeface="MS PGothic" panose="020B0600070205080204" pitchFamily="34" charset="-128"/>
              </a:defRPr>
            </a:lvl2pPr>
            <a:lvl3pPr marL="857250" indent="-171450">
              <a:spcBef>
                <a:spcPct val="20000"/>
              </a:spcBef>
              <a:buChar char="•"/>
              <a:defRPr sz="1500">
                <a:solidFill>
                  <a:schemeClr val="tx1"/>
                </a:solidFill>
                <a:latin typeface="Arial" panose="020B0604020202020204" pitchFamily="34" charset="0"/>
                <a:ea typeface="MS PGothic" panose="020B0600070205080204" pitchFamily="34" charset="-128"/>
              </a:defRPr>
            </a:lvl3pPr>
            <a:lvl4pPr marL="1200150" indent="-171450">
              <a:spcBef>
                <a:spcPct val="20000"/>
              </a:spcBef>
              <a:buChar char="–"/>
              <a:defRPr>
                <a:solidFill>
                  <a:schemeClr val="tx1"/>
                </a:solidFill>
                <a:latin typeface="Arial" panose="020B0604020202020204" pitchFamily="34" charset="0"/>
                <a:ea typeface="MS PGothic" panose="020B0600070205080204" pitchFamily="34" charset="-128"/>
              </a:defRPr>
            </a:lvl4pPr>
            <a:lvl5pPr marL="1543050" indent="-171450">
              <a:spcBef>
                <a:spcPct val="20000"/>
              </a:spcBef>
              <a:buChar char="»"/>
              <a:defRPr>
                <a:solidFill>
                  <a:schemeClr val="tx1"/>
                </a:solidFill>
                <a:latin typeface="Arial" panose="020B0604020202020204" pitchFamily="34" charset="0"/>
                <a:ea typeface="MS PGothic" panose="020B0600070205080204" pitchFamily="34" charset="-128"/>
              </a:defRPr>
            </a:lvl5pPr>
            <a:lvl6pPr marL="1885950" indent="-17145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228850" indent="-17145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2571750" indent="-17145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2914650" indent="-17145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B8C6E5E8-F17F-4DCD-97B4-C5990E8818BA}" type="slidenum">
              <a:rPr lang="sv-SE" altLang="sv-SE" sz="900"/>
              <a:pPr>
                <a:spcBef>
                  <a:spcPct val="0"/>
                </a:spcBef>
                <a:buFontTx/>
                <a:buNone/>
              </a:pPr>
              <a:t>14</a:t>
            </a:fld>
            <a:endParaRPr lang="sv-SE" altLang="sv-SE" sz="900"/>
          </a:p>
        </p:txBody>
      </p:sp>
      <p:pic>
        <p:nvPicPr>
          <p:cNvPr id="29701" name="Bildobjekt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47664" y="1221600"/>
            <a:ext cx="6552728" cy="354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61142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7694" y="364350"/>
            <a:ext cx="5994666" cy="857250"/>
          </a:xfrm>
        </p:spPr>
        <p:txBody>
          <a:bodyPr>
            <a:noAutofit/>
          </a:bodyPr>
          <a:lstStyle/>
          <a:p>
            <a:pPr algn="r"/>
            <a:r>
              <a:rPr lang="sv-SE" sz="2400" dirty="0">
                <a:solidFill>
                  <a:srgbClr val="800000"/>
                </a:solidFill>
              </a:rPr>
              <a:t>Vad är viktigt? </a:t>
            </a:r>
            <a:endParaRPr lang="sv-SE" sz="2400" dirty="0">
              <a:solidFill>
                <a:srgbClr val="800000"/>
              </a:solidFill>
            </a:endParaRPr>
          </a:p>
        </p:txBody>
      </p:sp>
      <p:sp>
        <p:nvSpPr>
          <p:cNvPr id="5" name="Content Placeholder 4"/>
          <p:cNvSpPr>
            <a:spLocks noGrp="1"/>
          </p:cNvSpPr>
          <p:nvPr>
            <p:ph idx="1"/>
          </p:nvPr>
        </p:nvSpPr>
        <p:spPr>
          <a:xfrm>
            <a:off x="1871700" y="1653648"/>
            <a:ext cx="1404156" cy="561510"/>
          </a:xfrm>
        </p:spPr>
        <p:txBody>
          <a:bodyPr>
            <a:normAutofit fontScale="92500"/>
          </a:bodyPr>
          <a:lstStyle/>
          <a:p>
            <a:pPr marL="0" indent="0">
              <a:buNone/>
            </a:pPr>
            <a:r>
              <a:rPr lang="en-US" sz="2100" b="1" dirty="0">
                <a:solidFill>
                  <a:srgbClr val="860000"/>
                </a:solidFill>
              </a:rPr>
              <a:t>Kostnader</a:t>
            </a:r>
          </a:p>
          <a:p>
            <a:pPr marL="0" indent="0">
              <a:buNone/>
            </a:pPr>
            <a:endParaRPr lang="en-US" dirty="0"/>
          </a:p>
        </p:txBody>
      </p:sp>
      <p:sp>
        <p:nvSpPr>
          <p:cNvPr id="6" name="Content Placeholder 4"/>
          <p:cNvSpPr txBox="1">
            <a:spLocks/>
          </p:cNvSpPr>
          <p:nvPr/>
        </p:nvSpPr>
        <p:spPr>
          <a:xfrm>
            <a:off x="6138174" y="1653648"/>
            <a:ext cx="1458162" cy="561510"/>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sv-SE" sz="1950" b="1" dirty="0">
                <a:solidFill>
                  <a:srgbClr val="860000"/>
                </a:solidFill>
              </a:rPr>
              <a:t>Hälsoutfall</a:t>
            </a:r>
          </a:p>
          <a:p>
            <a:pPr marL="0" indent="0">
              <a:buNone/>
            </a:pPr>
            <a:endParaRPr lang="en-US" sz="1800" dirty="0"/>
          </a:p>
        </p:txBody>
      </p:sp>
      <p:sp>
        <p:nvSpPr>
          <p:cNvPr id="7" name="Content Placeholder 4"/>
          <p:cNvSpPr txBox="1">
            <a:spLocks/>
          </p:cNvSpPr>
          <p:nvPr/>
        </p:nvSpPr>
        <p:spPr>
          <a:xfrm>
            <a:off x="3633787" y="1632198"/>
            <a:ext cx="1566174" cy="561510"/>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sv-SE" sz="2100" b="1" dirty="0">
                <a:solidFill>
                  <a:srgbClr val="860000"/>
                </a:solidFill>
              </a:rPr>
              <a:t>Perspektiv</a:t>
            </a:r>
          </a:p>
          <a:p>
            <a:pPr marL="0" indent="0">
              <a:buNone/>
            </a:pPr>
            <a:endParaRPr lang="en-US" sz="1800" dirty="0"/>
          </a:p>
        </p:txBody>
      </p:sp>
      <p:pic>
        <p:nvPicPr>
          <p:cNvPr id="8" name="Picture 7" descr="payer.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005826" y="2946761"/>
            <a:ext cx="2788202" cy="1161751"/>
          </a:xfrm>
          <a:prstGeom prst="rect">
            <a:avLst/>
          </a:prstGeom>
        </p:spPr>
      </p:pic>
      <p:pic>
        <p:nvPicPr>
          <p:cNvPr id="9" name="Picture 8" descr="costs.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385646" y="2409732"/>
            <a:ext cx="1782198" cy="1782198"/>
          </a:xfrm>
          <a:prstGeom prst="rect">
            <a:avLst/>
          </a:prstGeom>
        </p:spPr>
      </p:pic>
      <p:pic>
        <p:nvPicPr>
          <p:cNvPr id="10" name="Picture 9" descr="outcomes.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68144" y="2540868"/>
            <a:ext cx="1905000" cy="1543050"/>
          </a:xfrm>
          <a:prstGeom prst="rect">
            <a:avLst/>
          </a:prstGeom>
        </p:spPr>
      </p:pic>
      <p:sp>
        <p:nvSpPr>
          <p:cNvPr id="3" name="Platshållare för datum 2"/>
          <p:cNvSpPr>
            <a:spLocks noGrp="1"/>
          </p:cNvSpPr>
          <p:nvPr>
            <p:ph type="dt" sz="half" idx="4294967295"/>
          </p:nvPr>
        </p:nvSpPr>
        <p:spPr/>
        <p:txBody>
          <a:bodyPr/>
          <a:lstStyle/>
          <a:p>
            <a:fld id="{D70E4E02-26D8-4E01-BE4E-C598A6A34C13}" type="datetime1">
              <a:rPr lang="sv-SE" smtClean="0"/>
              <a:t>2018-11-20</a:t>
            </a:fld>
            <a:endParaRPr lang="sv-SE"/>
          </a:p>
        </p:txBody>
      </p:sp>
      <p:sp>
        <p:nvSpPr>
          <p:cNvPr id="4" name="Platshållare för bildnummer 3"/>
          <p:cNvSpPr>
            <a:spLocks noGrp="1"/>
          </p:cNvSpPr>
          <p:nvPr>
            <p:ph type="sldNum" sz="quarter" idx="4294967295"/>
          </p:nvPr>
        </p:nvSpPr>
        <p:spPr/>
        <p:txBody>
          <a:bodyPr/>
          <a:lstStyle/>
          <a:p>
            <a:fld id="{442D8877-4C7F-427A-9C07-12C41EAEE3A4}" type="slidenum">
              <a:rPr lang="sv-SE" smtClean="0"/>
              <a:t>15</a:t>
            </a:fld>
            <a:endParaRPr lang="sv-SE"/>
          </a:p>
        </p:txBody>
      </p:sp>
    </p:spTree>
    <p:extLst>
      <p:ext uri="{BB962C8B-B14F-4D97-AF65-F5344CB8AC3E}">
        <p14:creationId xmlns:p14="http://schemas.microsoft.com/office/powerpoint/2010/main" val="5780212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sv-SE" sz="2400" dirty="0">
                <a:solidFill>
                  <a:srgbClr val="800000"/>
                </a:solidFill>
              </a:rPr>
              <a:t>Perspektiv</a:t>
            </a:r>
            <a:endParaRPr lang="sv-SE" sz="2400" dirty="0">
              <a:solidFill>
                <a:srgbClr val="800000"/>
              </a:solidFill>
            </a:endParaRPr>
          </a:p>
        </p:txBody>
      </p:sp>
      <p:sp>
        <p:nvSpPr>
          <p:cNvPr id="6" name="Content Placeholder 4"/>
          <p:cNvSpPr>
            <a:spLocks noGrp="1"/>
          </p:cNvSpPr>
          <p:nvPr>
            <p:ph idx="1"/>
          </p:nvPr>
        </p:nvSpPr>
        <p:spPr>
          <a:xfrm>
            <a:off x="1601670" y="1707654"/>
            <a:ext cx="1242138" cy="561510"/>
          </a:xfrm>
        </p:spPr>
        <p:txBody>
          <a:bodyPr>
            <a:normAutofit/>
          </a:bodyPr>
          <a:lstStyle/>
          <a:p>
            <a:pPr marL="0" indent="0">
              <a:buNone/>
            </a:pPr>
            <a:r>
              <a:rPr lang="en-US" b="1" dirty="0" smtClean="0"/>
              <a:t>Patient </a:t>
            </a:r>
          </a:p>
          <a:p>
            <a:pPr marL="0" indent="0">
              <a:buNone/>
            </a:pPr>
            <a:endParaRPr lang="en-US" dirty="0"/>
          </a:p>
        </p:txBody>
      </p:sp>
      <p:sp>
        <p:nvSpPr>
          <p:cNvPr id="7" name="Content Placeholder 4"/>
          <p:cNvSpPr txBox="1">
            <a:spLocks/>
          </p:cNvSpPr>
          <p:nvPr/>
        </p:nvSpPr>
        <p:spPr>
          <a:xfrm>
            <a:off x="6138174" y="1653648"/>
            <a:ext cx="1242138" cy="561510"/>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sv-SE" sz="1800" b="1" dirty="0"/>
              <a:t>Samhälle</a:t>
            </a:r>
          </a:p>
          <a:p>
            <a:pPr marL="0" indent="0">
              <a:buNone/>
            </a:pPr>
            <a:endParaRPr lang="en-US" sz="1800" dirty="0"/>
          </a:p>
        </p:txBody>
      </p:sp>
      <p:sp>
        <p:nvSpPr>
          <p:cNvPr id="8" name="Content Placeholder 4"/>
          <p:cNvSpPr txBox="1">
            <a:spLocks/>
          </p:cNvSpPr>
          <p:nvPr/>
        </p:nvSpPr>
        <p:spPr>
          <a:xfrm>
            <a:off x="3167844" y="1693241"/>
            <a:ext cx="2214246" cy="561510"/>
          </a:xfrm>
          <a:prstGeom prst="rect">
            <a:avLst/>
          </a:prstGeom>
        </p:spPr>
        <p:txBody>
          <a:bodyPr vert="horz" lIns="68580" tIns="34290" rIns="68580" bIns="34290" rtlCol="0">
            <a:normAutofit fontScale="925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sv-SE" sz="1950" b="1" dirty="0"/>
              <a:t>Betalare(</a:t>
            </a:r>
            <a:r>
              <a:rPr lang="sv-SE" sz="1950" b="1" dirty="0" err="1"/>
              <a:t>t.ex</a:t>
            </a:r>
            <a:r>
              <a:rPr lang="en-US" sz="1950" b="1" dirty="0"/>
              <a:t>. HSV)</a:t>
            </a:r>
          </a:p>
          <a:p>
            <a:pPr marL="0" indent="0">
              <a:buNone/>
            </a:pPr>
            <a:endParaRPr lang="en-US" sz="1800" dirty="0"/>
          </a:p>
        </p:txBody>
      </p:sp>
      <p:pic>
        <p:nvPicPr>
          <p:cNvPr id="9" name="Picture 8" descr="NHS_NNUH_entrance.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437875" y="2254751"/>
            <a:ext cx="1800200" cy="1350150"/>
          </a:xfrm>
          <a:prstGeom prst="rect">
            <a:avLst/>
          </a:prstGeom>
        </p:spPr>
      </p:pic>
      <p:pic>
        <p:nvPicPr>
          <p:cNvPr id="10" name="Picture 9" descr="foto-hospital.jp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3501262" y="3712912"/>
            <a:ext cx="1718810" cy="1289108"/>
          </a:xfrm>
          <a:prstGeom prst="rect">
            <a:avLst/>
          </a:prstGeom>
        </p:spPr>
      </p:pic>
      <p:pic>
        <p:nvPicPr>
          <p:cNvPr id="11" name="Picture 10" descr="patient hospital_preview.jpg"/>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1601670" y="2323170"/>
            <a:ext cx="1348740" cy="1897380"/>
          </a:xfrm>
          <a:prstGeom prst="rect">
            <a:avLst/>
          </a:prstGeom>
        </p:spPr>
      </p:pic>
      <p:pic>
        <p:nvPicPr>
          <p:cNvPr id="12" name="Picture 11" descr="T civil soci.jpg"/>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5662148" y="2409732"/>
            <a:ext cx="2108343" cy="1404156"/>
          </a:xfrm>
          <a:prstGeom prst="rect">
            <a:avLst/>
          </a:prstGeom>
        </p:spPr>
      </p:pic>
      <p:sp>
        <p:nvSpPr>
          <p:cNvPr id="3" name="Ellips 2"/>
          <p:cNvSpPr/>
          <p:nvPr/>
        </p:nvSpPr>
        <p:spPr>
          <a:xfrm>
            <a:off x="5814138" y="1491630"/>
            <a:ext cx="1843962" cy="594066"/>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datum 3"/>
          <p:cNvSpPr>
            <a:spLocks noGrp="1"/>
          </p:cNvSpPr>
          <p:nvPr>
            <p:ph type="dt" sz="half" idx="4294967295"/>
          </p:nvPr>
        </p:nvSpPr>
        <p:spPr/>
        <p:txBody>
          <a:bodyPr/>
          <a:lstStyle/>
          <a:p>
            <a:fld id="{6AAADD8C-2A5B-49FE-AA29-7B6309EB3961}" type="datetime1">
              <a:rPr lang="sv-SE" smtClean="0"/>
              <a:t>2018-11-20</a:t>
            </a:fld>
            <a:endParaRPr lang="sv-SE"/>
          </a:p>
        </p:txBody>
      </p:sp>
      <p:sp>
        <p:nvSpPr>
          <p:cNvPr id="5" name="Platshållare för bildnummer 4"/>
          <p:cNvSpPr>
            <a:spLocks noGrp="1"/>
          </p:cNvSpPr>
          <p:nvPr>
            <p:ph type="sldNum" sz="quarter" idx="4294967295"/>
          </p:nvPr>
        </p:nvSpPr>
        <p:spPr/>
        <p:txBody>
          <a:bodyPr/>
          <a:lstStyle/>
          <a:p>
            <a:fld id="{442D8877-4C7F-427A-9C07-12C41EAEE3A4}" type="slidenum">
              <a:rPr lang="sv-SE" smtClean="0"/>
              <a:t>16</a:t>
            </a:fld>
            <a:endParaRPr lang="sv-SE"/>
          </a:p>
        </p:txBody>
      </p:sp>
    </p:spTree>
    <p:extLst>
      <p:ext uri="{BB962C8B-B14F-4D97-AF65-F5344CB8AC3E}">
        <p14:creationId xmlns:p14="http://schemas.microsoft.com/office/powerpoint/2010/main" val="170130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400" dirty="0">
                <a:solidFill>
                  <a:srgbClr val="800000"/>
                </a:solidFill>
              </a:rPr>
              <a:t>Study design</a:t>
            </a:r>
          </a:p>
        </p:txBody>
      </p:sp>
      <p:sp>
        <p:nvSpPr>
          <p:cNvPr id="3" name="Content Placeholder 2"/>
          <p:cNvSpPr>
            <a:spLocks noGrp="1"/>
          </p:cNvSpPr>
          <p:nvPr>
            <p:ph idx="1"/>
          </p:nvPr>
        </p:nvSpPr>
        <p:spPr/>
        <p:txBody>
          <a:bodyPr>
            <a:normAutofit/>
          </a:bodyPr>
          <a:lstStyle/>
          <a:p>
            <a:pPr>
              <a:spcAft>
                <a:spcPts val="900"/>
              </a:spcAft>
            </a:pPr>
            <a:endParaRPr lang="en-GB" sz="675" dirty="0"/>
          </a:p>
          <a:p>
            <a:pPr>
              <a:spcAft>
                <a:spcPts val="900"/>
              </a:spcAft>
            </a:pPr>
            <a:r>
              <a:rPr lang="sv-SE" sz="2100" dirty="0"/>
              <a:t>Primär datainsamling</a:t>
            </a:r>
            <a:r>
              <a:rPr lang="en-GB" sz="2100" dirty="0"/>
              <a:t>– RCT</a:t>
            </a:r>
            <a:endParaRPr lang="en-GB" sz="2100" dirty="0"/>
          </a:p>
          <a:p>
            <a:pPr>
              <a:spcAft>
                <a:spcPts val="900"/>
              </a:spcAft>
            </a:pPr>
            <a:r>
              <a:rPr lang="sv-SE" sz="2100" dirty="0"/>
              <a:t>Sekundär datainsamling</a:t>
            </a:r>
            <a:r>
              <a:rPr lang="en-GB" sz="2100" dirty="0"/>
              <a:t>– Modell</a:t>
            </a:r>
          </a:p>
          <a:p>
            <a:pPr>
              <a:spcAft>
                <a:spcPts val="900"/>
              </a:spcAft>
            </a:pPr>
            <a:r>
              <a:rPr lang="sv-SE" sz="2100" dirty="0"/>
              <a:t>Kombinerad</a:t>
            </a:r>
            <a:r>
              <a:rPr lang="en-GB" sz="2100" dirty="0"/>
              <a:t> – RCT &amp; </a:t>
            </a:r>
            <a:r>
              <a:rPr lang="en-GB" sz="2100" dirty="0" err="1"/>
              <a:t>modell</a:t>
            </a:r>
            <a:endParaRPr lang="en-GB" sz="2100" dirty="0"/>
          </a:p>
          <a:p>
            <a:pPr>
              <a:spcAft>
                <a:spcPts val="900"/>
              </a:spcAft>
            </a:pPr>
            <a:endParaRPr lang="en-GB" sz="675" dirty="0"/>
          </a:p>
          <a:p>
            <a:pPr>
              <a:spcAft>
                <a:spcPts val="900"/>
              </a:spcAft>
            </a:pPr>
            <a:r>
              <a:rPr lang="en-GB" sz="1950" dirty="0"/>
              <a:t>RCT </a:t>
            </a:r>
            <a:r>
              <a:rPr lang="en-GB" sz="1950" dirty="0"/>
              <a:t>⇨ </a:t>
            </a:r>
            <a:r>
              <a:rPr lang="sv-SE" sz="1950" dirty="0"/>
              <a:t>modell – extrapolering eller inkorporering av  </a:t>
            </a:r>
            <a:r>
              <a:rPr lang="en-GB" sz="1950" dirty="0"/>
              <a:t>real-life </a:t>
            </a:r>
            <a:r>
              <a:rPr lang="en-GB" sz="1950" dirty="0"/>
              <a:t>data</a:t>
            </a:r>
          </a:p>
          <a:p>
            <a:pPr>
              <a:spcAft>
                <a:spcPts val="900"/>
              </a:spcAft>
            </a:pPr>
            <a:r>
              <a:rPr lang="en-GB" sz="1950" dirty="0"/>
              <a:t>Modell </a:t>
            </a:r>
            <a:r>
              <a:rPr lang="en-GB" sz="1950" dirty="0"/>
              <a:t>⇨ RCT – </a:t>
            </a:r>
            <a:r>
              <a:rPr lang="en-GB" sz="1950" dirty="0" err="1"/>
              <a:t>att</a:t>
            </a:r>
            <a:r>
              <a:rPr lang="en-GB" sz="1950" dirty="0"/>
              <a:t> </a:t>
            </a:r>
            <a:r>
              <a:rPr lang="en-GB" sz="1950" dirty="0" err="1"/>
              <a:t>stödja</a:t>
            </a:r>
            <a:r>
              <a:rPr lang="en-GB" sz="1950" dirty="0"/>
              <a:t> research grant </a:t>
            </a:r>
            <a:r>
              <a:rPr lang="en-GB" sz="1950" dirty="0" err="1"/>
              <a:t>ansökan</a:t>
            </a:r>
            <a:endParaRPr lang="en-GB" sz="1950" dirty="0"/>
          </a:p>
        </p:txBody>
      </p:sp>
    </p:spTree>
    <p:extLst>
      <p:ext uri="{BB962C8B-B14F-4D97-AF65-F5344CB8AC3E}">
        <p14:creationId xmlns:p14="http://schemas.microsoft.com/office/powerpoint/2010/main" val="3248163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solidFill>
                  <a:srgbClr val="860000"/>
                </a:solidFill>
              </a:rPr>
              <a:t>Hälsoekonomiska modeller: Varför? </a:t>
            </a:r>
            <a:endParaRPr lang="sv-SE" dirty="0">
              <a:solidFill>
                <a:srgbClr val="860000"/>
              </a:solidFill>
            </a:endParaRPr>
          </a:p>
        </p:txBody>
      </p:sp>
      <p:sp>
        <p:nvSpPr>
          <p:cNvPr id="3" name="Platshållare för innehåll 2"/>
          <p:cNvSpPr>
            <a:spLocks noGrp="1"/>
          </p:cNvSpPr>
          <p:nvPr>
            <p:ph idx="1"/>
          </p:nvPr>
        </p:nvSpPr>
        <p:spPr/>
        <p:txBody>
          <a:bodyPr>
            <a:normAutofit fontScale="92500" lnSpcReduction="10000"/>
          </a:bodyPr>
          <a:lstStyle/>
          <a:p>
            <a:r>
              <a:rPr lang="sv-SE" dirty="0"/>
              <a:t>Brist på ekonomiska data eller finala </a:t>
            </a:r>
            <a:r>
              <a:rPr lang="sv-SE" dirty="0" smtClean="0"/>
              <a:t>utfall</a:t>
            </a:r>
          </a:p>
          <a:p>
            <a:endParaRPr lang="sv-SE" dirty="0" smtClean="0"/>
          </a:p>
          <a:p>
            <a:r>
              <a:rPr lang="sv-SE" dirty="0"/>
              <a:t>Olika studier behöver </a:t>
            </a:r>
            <a:r>
              <a:rPr lang="sv-SE" dirty="0" smtClean="0"/>
              <a:t>kombineras</a:t>
            </a:r>
          </a:p>
          <a:p>
            <a:endParaRPr lang="sv-SE" dirty="0" smtClean="0"/>
          </a:p>
          <a:p>
            <a:r>
              <a:rPr lang="sv-SE" dirty="0"/>
              <a:t>Andra </a:t>
            </a:r>
            <a:r>
              <a:rPr lang="sv-SE" dirty="0" smtClean="0"/>
              <a:t>scenarier </a:t>
            </a:r>
            <a:r>
              <a:rPr lang="sv-SE" dirty="0"/>
              <a:t>behöver </a:t>
            </a:r>
            <a:r>
              <a:rPr lang="sv-SE" dirty="0" smtClean="0"/>
              <a:t>undersökas</a:t>
            </a:r>
          </a:p>
          <a:p>
            <a:endParaRPr lang="sv-SE" dirty="0" smtClean="0"/>
          </a:p>
          <a:p>
            <a:r>
              <a:rPr lang="sv-SE" dirty="0"/>
              <a:t>Tidsaspekten behöver </a:t>
            </a:r>
            <a:r>
              <a:rPr lang="sv-SE" dirty="0" smtClean="0"/>
              <a:t>förlängas</a:t>
            </a:r>
          </a:p>
          <a:p>
            <a:endParaRPr lang="sv-SE" dirty="0"/>
          </a:p>
          <a:p>
            <a:r>
              <a:rPr lang="sv-SE" dirty="0"/>
              <a:t>P</a:t>
            </a:r>
            <a:r>
              <a:rPr lang="sv-SE" dirty="0" smtClean="0"/>
              <a:t>opulationsnivå</a:t>
            </a:r>
            <a:endParaRPr lang="sv-SE" dirty="0"/>
          </a:p>
        </p:txBody>
      </p:sp>
      <p:sp>
        <p:nvSpPr>
          <p:cNvPr id="4" name="Platshållare för datum 3"/>
          <p:cNvSpPr>
            <a:spLocks noGrp="1"/>
          </p:cNvSpPr>
          <p:nvPr>
            <p:ph type="dt" sz="half" idx="4294967295"/>
          </p:nvPr>
        </p:nvSpPr>
        <p:spPr/>
        <p:txBody>
          <a:bodyPr/>
          <a:lstStyle/>
          <a:p>
            <a:fld id="{086C28CB-672F-4C62-8F66-E4D5699AEBA2}" type="datetime1">
              <a:rPr lang="sv-SE" smtClean="0"/>
              <a:t>2018-11-20</a:t>
            </a:fld>
            <a:endParaRPr lang="sv-SE"/>
          </a:p>
        </p:txBody>
      </p:sp>
      <p:sp>
        <p:nvSpPr>
          <p:cNvPr id="5" name="Platshållare för bildnummer 4"/>
          <p:cNvSpPr>
            <a:spLocks noGrp="1"/>
          </p:cNvSpPr>
          <p:nvPr>
            <p:ph type="sldNum" sz="quarter" idx="4294967295"/>
          </p:nvPr>
        </p:nvSpPr>
        <p:spPr/>
        <p:txBody>
          <a:bodyPr/>
          <a:lstStyle/>
          <a:p>
            <a:fld id="{442D8877-4C7F-427A-9C07-12C41EAEE3A4}" type="slidenum">
              <a:rPr lang="sv-SE" smtClean="0"/>
              <a:t>18</a:t>
            </a:fld>
            <a:endParaRPr lang="sv-SE"/>
          </a:p>
        </p:txBody>
      </p:sp>
      <p:sp>
        <p:nvSpPr>
          <p:cNvPr id="6" name="textruta 5"/>
          <p:cNvSpPr txBox="1"/>
          <p:nvPr/>
        </p:nvSpPr>
        <p:spPr>
          <a:xfrm>
            <a:off x="3618620" y="4363790"/>
            <a:ext cx="5508612" cy="461665"/>
          </a:xfrm>
          <a:prstGeom prst="rect">
            <a:avLst/>
          </a:prstGeom>
          <a:noFill/>
        </p:spPr>
        <p:txBody>
          <a:bodyPr wrap="square" rtlCol="0">
            <a:spAutoFit/>
          </a:bodyPr>
          <a:lstStyle/>
          <a:p>
            <a:r>
              <a:rPr lang="en-US" sz="2400" dirty="0">
                <a:solidFill>
                  <a:srgbClr val="860000"/>
                </a:solidFill>
              </a:rPr>
              <a:t>All </a:t>
            </a:r>
            <a:r>
              <a:rPr lang="en-US" sz="2400" dirty="0">
                <a:solidFill>
                  <a:srgbClr val="860000"/>
                </a:solidFill>
              </a:rPr>
              <a:t>models are wrong… some are </a:t>
            </a:r>
            <a:r>
              <a:rPr lang="en-US" sz="2400" dirty="0">
                <a:solidFill>
                  <a:srgbClr val="860000"/>
                </a:solidFill>
              </a:rPr>
              <a:t>useful!</a:t>
            </a:r>
            <a:endParaRPr lang="sv-SE" sz="2400" dirty="0">
              <a:solidFill>
                <a:srgbClr val="860000"/>
              </a:solidFill>
            </a:endParaRPr>
          </a:p>
        </p:txBody>
      </p:sp>
    </p:spTree>
    <p:extLst>
      <p:ext uri="{BB962C8B-B14F-4D97-AF65-F5344CB8AC3E}">
        <p14:creationId xmlns:p14="http://schemas.microsoft.com/office/powerpoint/2010/main" val="4064919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ubrik 1"/>
          <p:cNvSpPr>
            <a:spLocks noGrp="1"/>
          </p:cNvSpPr>
          <p:nvPr>
            <p:ph type="title"/>
          </p:nvPr>
        </p:nvSpPr>
        <p:spPr/>
        <p:txBody>
          <a:bodyPr/>
          <a:lstStyle/>
          <a:p>
            <a:r>
              <a:rPr lang="sv-SE" altLang="sv-SE" smtClean="0"/>
              <a:t>”Vårdens svåra val”</a:t>
            </a:r>
          </a:p>
        </p:txBody>
      </p:sp>
      <p:sp>
        <p:nvSpPr>
          <p:cNvPr id="3" name="Platshållare för innehåll 2"/>
          <p:cNvSpPr>
            <a:spLocks noGrp="1"/>
          </p:cNvSpPr>
          <p:nvPr>
            <p:ph idx="1"/>
          </p:nvPr>
        </p:nvSpPr>
        <p:spPr>
          <a:xfrm>
            <a:off x="827584" y="1113235"/>
            <a:ext cx="7344816" cy="3394472"/>
          </a:xfrm>
        </p:spPr>
        <p:txBody>
          <a:bodyPr/>
          <a:lstStyle/>
          <a:p>
            <a:pPr>
              <a:lnSpc>
                <a:spcPct val="90000"/>
              </a:lnSpc>
              <a:buFontTx/>
              <a:buNone/>
              <a:defRPr/>
            </a:pPr>
            <a:r>
              <a:rPr lang="sv-SE" sz="1500" dirty="0" smtClean="0"/>
              <a:t>500 miljarder </a:t>
            </a:r>
            <a:r>
              <a:rPr lang="sv-SE" sz="1500" dirty="0"/>
              <a:t>(11 % av BNP)</a:t>
            </a:r>
            <a:r>
              <a:rPr lang="sv-SE" sz="1500" dirty="0" smtClean="0"/>
              <a:t> </a:t>
            </a:r>
            <a:r>
              <a:rPr lang="sv-SE" sz="1500" dirty="0"/>
              <a:t>satsas på hälso- och sjukvård varje år.</a:t>
            </a:r>
          </a:p>
          <a:p>
            <a:pPr>
              <a:lnSpc>
                <a:spcPct val="90000"/>
              </a:lnSpc>
              <a:buFontTx/>
              <a:buNone/>
              <a:defRPr/>
            </a:pPr>
            <a:endParaRPr lang="sv-SE" sz="1500" dirty="0"/>
          </a:p>
          <a:p>
            <a:pPr>
              <a:lnSpc>
                <a:spcPct val="90000"/>
              </a:lnSpc>
              <a:buFontTx/>
              <a:buNone/>
              <a:defRPr/>
            </a:pPr>
            <a:r>
              <a:rPr lang="sv-SE" sz="1500" dirty="0"/>
              <a:t>Vilka insatser ska dessa pengar satsas på?</a:t>
            </a:r>
          </a:p>
          <a:p>
            <a:pPr lvl="1">
              <a:lnSpc>
                <a:spcPct val="90000"/>
              </a:lnSpc>
              <a:defRPr/>
            </a:pPr>
            <a:r>
              <a:rPr lang="sv-SE" sz="1500" dirty="0"/>
              <a:t>De som ger mest hälsovinster för pengarna?</a:t>
            </a:r>
          </a:p>
          <a:p>
            <a:pPr lvl="1">
              <a:lnSpc>
                <a:spcPct val="90000"/>
              </a:lnSpc>
              <a:defRPr/>
            </a:pPr>
            <a:r>
              <a:rPr lang="sv-SE" sz="1500" dirty="0"/>
              <a:t>De som riktas till de patienter som har störst behov?</a:t>
            </a:r>
          </a:p>
          <a:p>
            <a:pPr marL="0" indent="0">
              <a:buNone/>
              <a:defRPr/>
            </a:pPr>
            <a:endParaRPr lang="sv-SE" sz="1500" dirty="0"/>
          </a:p>
          <a:p>
            <a:pPr marL="0" indent="0">
              <a:buNone/>
              <a:defRPr/>
            </a:pPr>
            <a:r>
              <a:rPr lang="sv-SE" sz="1500" dirty="0"/>
              <a:t>Enligt lagen:</a:t>
            </a:r>
          </a:p>
          <a:p>
            <a:pPr>
              <a:defRPr/>
            </a:pPr>
            <a:r>
              <a:rPr lang="sv-SE" sz="1500" dirty="0"/>
              <a:t>Människovärde</a:t>
            </a:r>
          </a:p>
          <a:p>
            <a:pPr>
              <a:defRPr/>
            </a:pPr>
            <a:r>
              <a:rPr lang="sv-SE" sz="1500" dirty="0"/>
              <a:t>Behovs- och solidaritet</a:t>
            </a:r>
          </a:p>
          <a:p>
            <a:pPr>
              <a:defRPr/>
            </a:pPr>
            <a:r>
              <a:rPr lang="sv-SE" sz="1500" dirty="0"/>
              <a:t>Kostnadseffektivitet           </a:t>
            </a:r>
            <a:r>
              <a:rPr lang="sv-SE" sz="1500" dirty="0">
                <a:solidFill>
                  <a:schemeClr val="accent2">
                    <a:lumMod val="75000"/>
                  </a:schemeClr>
                </a:solidFill>
              </a:rPr>
              <a:t>Hälsoekonomiska analyser</a:t>
            </a:r>
            <a:endParaRPr lang="sv-SE" dirty="0" smtClean="0">
              <a:solidFill>
                <a:schemeClr val="accent2">
                  <a:lumMod val="75000"/>
                </a:schemeClr>
              </a:solidFill>
            </a:endParaRPr>
          </a:p>
          <a:p>
            <a:pPr marL="0" indent="0">
              <a:buNone/>
              <a:defRPr/>
            </a:pPr>
            <a:endParaRPr lang="sv-SE" dirty="0" smtClean="0"/>
          </a:p>
          <a:p>
            <a:pPr marL="0" indent="0">
              <a:buNone/>
              <a:defRPr/>
            </a:pPr>
            <a:endParaRPr lang="sv-SE" dirty="0" smtClean="0"/>
          </a:p>
        </p:txBody>
      </p:sp>
      <p:sp>
        <p:nvSpPr>
          <p:cNvPr id="8" name="Höger 7"/>
          <p:cNvSpPr/>
          <p:nvPr/>
        </p:nvSpPr>
        <p:spPr>
          <a:xfrm>
            <a:off x="3059832" y="3597101"/>
            <a:ext cx="250031" cy="547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2" name="Rektangel 1"/>
          <p:cNvSpPr/>
          <p:nvPr/>
        </p:nvSpPr>
        <p:spPr>
          <a:xfrm>
            <a:off x="4453217" y="2387084"/>
            <a:ext cx="237566" cy="369332"/>
          </a:xfrm>
          <a:prstGeom prst="rect">
            <a:avLst/>
          </a:prstGeom>
        </p:spPr>
        <p:txBody>
          <a:bodyPr wrap="none">
            <a:spAutoFit/>
          </a:bodyPr>
          <a:lstStyle/>
          <a:p>
            <a:r>
              <a:rPr lang="sv-SE" dirty="0"/>
              <a:t> </a:t>
            </a:r>
          </a:p>
        </p:txBody>
      </p:sp>
      <p:sp>
        <p:nvSpPr>
          <p:cNvPr id="4" name="Rektangel 3"/>
          <p:cNvSpPr/>
          <p:nvPr/>
        </p:nvSpPr>
        <p:spPr>
          <a:xfrm>
            <a:off x="4453217" y="2387084"/>
            <a:ext cx="237566" cy="369332"/>
          </a:xfrm>
          <a:prstGeom prst="rect">
            <a:avLst/>
          </a:prstGeom>
        </p:spPr>
        <p:txBody>
          <a:bodyPr wrap="none">
            <a:spAutoFit/>
          </a:bodyPr>
          <a:lstStyle/>
          <a:p>
            <a:r>
              <a:rPr lang="sv-SE" dirty="0"/>
              <a:t> </a:t>
            </a:r>
          </a:p>
        </p:txBody>
      </p:sp>
    </p:spTree>
    <p:extLst>
      <p:ext uri="{BB962C8B-B14F-4D97-AF65-F5344CB8AC3E}">
        <p14:creationId xmlns:p14="http://schemas.microsoft.com/office/powerpoint/2010/main" val="2985811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ubrik 1"/>
          <p:cNvSpPr>
            <a:spLocks noGrp="1"/>
          </p:cNvSpPr>
          <p:nvPr>
            <p:ph type="title"/>
          </p:nvPr>
        </p:nvSpPr>
        <p:spPr/>
        <p:txBody>
          <a:bodyPr>
            <a:normAutofit/>
          </a:bodyPr>
          <a:lstStyle/>
          <a:p>
            <a:r>
              <a:rPr lang="sv-SE" altLang="sv-SE" sz="2700" b="1" dirty="0">
                <a:ea typeface="MS PGothic" panose="020B0600070205080204" pitchFamily="34" charset="-128"/>
              </a:rPr>
              <a:t>Hälsoekonomi:</a:t>
            </a:r>
          </a:p>
        </p:txBody>
      </p:sp>
      <p:sp>
        <p:nvSpPr>
          <p:cNvPr id="3" name="Platshållare för innehåll 2"/>
          <p:cNvSpPr>
            <a:spLocks noGrp="1"/>
          </p:cNvSpPr>
          <p:nvPr>
            <p:ph idx="1"/>
          </p:nvPr>
        </p:nvSpPr>
        <p:spPr/>
        <p:txBody>
          <a:bodyPr/>
          <a:lstStyle/>
          <a:p>
            <a:pPr marL="0" indent="0">
              <a:buNone/>
              <a:defRPr/>
            </a:pPr>
            <a:r>
              <a:rPr lang="sv-SE" dirty="0" smtClean="0"/>
              <a:t>En vetenskaplig metodik som hjälper att:</a:t>
            </a:r>
          </a:p>
          <a:p>
            <a:pPr>
              <a:defRPr/>
            </a:pPr>
            <a:endParaRPr lang="sv-SE" dirty="0"/>
          </a:p>
          <a:p>
            <a:pPr>
              <a:defRPr/>
            </a:pPr>
            <a:r>
              <a:rPr lang="sv-SE" dirty="0" smtClean="0"/>
              <a:t>Spara </a:t>
            </a:r>
            <a:r>
              <a:rPr lang="sv-SE" dirty="0"/>
              <a:t>pengar</a:t>
            </a:r>
          </a:p>
          <a:p>
            <a:pPr>
              <a:defRPr/>
            </a:pPr>
            <a:r>
              <a:rPr lang="sv-SE" dirty="0"/>
              <a:t>Behandla fler patienter</a:t>
            </a:r>
          </a:p>
          <a:p>
            <a:pPr>
              <a:defRPr/>
            </a:pPr>
            <a:r>
              <a:rPr lang="sv-SE" dirty="0"/>
              <a:t>Välja behandlingsmetoder som ger mer hälsa för pengarna</a:t>
            </a:r>
          </a:p>
          <a:p>
            <a:pPr marL="0" indent="0">
              <a:buNone/>
              <a:defRPr/>
            </a:pPr>
            <a:r>
              <a:rPr lang="sv-SE" dirty="0"/>
              <a:t> </a:t>
            </a:r>
          </a:p>
          <a:p>
            <a:pPr>
              <a:defRPr/>
            </a:pPr>
            <a:endParaRPr lang="sv-SE" dirty="0"/>
          </a:p>
        </p:txBody>
      </p:sp>
      <p:sp>
        <p:nvSpPr>
          <p:cNvPr id="4" name="Hjälp 3">
            <a:hlinkClick r:id="" action="ppaction://noaction" highlightClick="1"/>
          </p:cNvPr>
          <p:cNvSpPr>
            <a:spLocks noChangeArrowheads="1"/>
          </p:cNvSpPr>
          <p:nvPr/>
        </p:nvSpPr>
        <p:spPr bwMode="auto">
          <a:xfrm>
            <a:off x="6595864" y="3749625"/>
            <a:ext cx="2548136" cy="1393875"/>
          </a:xfrm>
          <a:prstGeom prst="actionButtonHelp">
            <a:avLst/>
          </a:prstGeom>
          <a:solidFill>
            <a:schemeClr val="accent1">
              <a:alpha val="14902"/>
            </a:schemeClr>
          </a:solidFill>
          <a:ln w="9525">
            <a:solidFill>
              <a:schemeClr val="tx1"/>
            </a:solidFill>
            <a:round/>
            <a:headEnd/>
            <a:tailEnd/>
          </a:ln>
        </p:spPr>
        <p:txBody>
          <a:bodyPr/>
          <a:lstStyle>
            <a:lvl1pPr>
              <a:spcBef>
                <a:spcPct val="35000"/>
              </a:spcBef>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a:spcBef>
                <a:spcPct val="0"/>
              </a:spcBef>
              <a:buFontTx/>
              <a:buNone/>
            </a:pPr>
            <a:endParaRPr lang="en-US" sz="2400"/>
          </a:p>
        </p:txBody>
      </p:sp>
    </p:spTree>
    <p:custDataLst>
      <p:tags r:id="rId1"/>
    </p:custDataLst>
    <p:extLst>
      <p:ext uri="{BB962C8B-B14F-4D97-AF65-F5344CB8AC3E}">
        <p14:creationId xmlns:p14="http://schemas.microsoft.com/office/powerpoint/2010/main" val="2933001174"/>
      </p:ext>
    </p:extLst>
  </p:cSld>
  <p:clrMapOvr>
    <a:masterClrMapping/>
  </p:clrMapOvr>
  <p:transition spd="slow" advTm="4295"/>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Finns det krav på HE analyser vid beslutsfattande? </a:t>
            </a:r>
            <a:endParaRPr lang="sv-SE" dirty="0"/>
          </a:p>
        </p:txBody>
      </p:sp>
      <p:sp>
        <p:nvSpPr>
          <p:cNvPr id="3" name="Platshållare för innehåll 2"/>
          <p:cNvSpPr>
            <a:spLocks noGrp="1"/>
          </p:cNvSpPr>
          <p:nvPr>
            <p:ph idx="1"/>
          </p:nvPr>
        </p:nvSpPr>
        <p:spPr/>
        <p:txBody>
          <a:bodyPr>
            <a:normAutofit fontScale="77500" lnSpcReduction="20000"/>
          </a:bodyPr>
          <a:lstStyle/>
          <a:p>
            <a:r>
              <a:rPr lang="sv-SE" dirty="0"/>
              <a:t>TLV (Tandvårds- och </a:t>
            </a:r>
            <a:r>
              <a:rPr lang="sv-SE" dirty="0" smtClean="0"/>
              <a:t>läkemedelsförmånsverket)</a:t>
            </a:r>
          </a:p>
          <a:p>
            <a:pPr lvl="1"/>
            <a:r>
              <a:rPr lang="sv-SE" dirty="0" smtClean="0"/>
              <a:t>Beslut om </a:t>
            </a:r>
            <a:r>
              <a:rPr lang="sv-SE" b="1" dirty="0"/>
              <a:t>läkemedelsförmånerna </a:t>
            </a:r>
            <a:r>
              <a:rPr lang="sv-SE" dirty="0" smtClean="0"/>
              <a:t>baseras bl. a. på hälsoekonomiska utvärderingar av nya läkemedel, obligatorisk del</a:t>
            </a:r>
          </a:p>
          <a:p>
            <a:r>
              <a:rPr lang="sv-SE" dirty="0" smtClean="0"/>
              <a:t>Socialstyrelsen</a:t>
            </a:r>
          </a:p>
          <a:p>
            <a:pPr lvl="1"/>
            <a:r>
              <a:rPr lang="sv-SE" dirty="0" smtClean="0"/>
              <a:t>Riktlinjer för behandling av olika sjukdomar inkluderar hälsoekonomiska analyser, önskvärd</a:t>
            </a:r>
          </a:p>
          <a:p>
            <a:r>
              <a:rPr lang="sv-SE" dirty="0" smtClean="0"/>
              <a:t>Region/landsting</a:t>
            </a:r>
          </a:p>
          <a:p>
            <a:pPr lvl="1"/>
            <a:r>
              <a:rPr lang="sv-SE" b="1" dirty="0" smtClean="0"/>
              <a:t>Hälso</a:t>
            </a:r>
            <a:r>
              <a:rPr lang="sv-SE" dirty="0" smtClean="0"/>
              <a:t>ekonomiska argument är ganska sälsynda (bara </a:t>
            </a:r>
            <a:r>
              <a:rPr lang="sv-SE" b="1" dirty="0" smtClean="0"/>
              <a:t>ekonomiska</a:t>
            </a:r>
            <a:r>
              <a:rPr lang="sv-SE" dirty="0" smtClean="0"/>
              <a:t>…)</a:t>
            </a:r>
          </a:p>
          <a:p>
            <a:r>
              <a:rPr lang="sv-SE" dirty="0" smtClean="0"/>
              <a:t>Sjukhus/primärvård</a:t>
            </a:r>
          </a:p>
          <a:p>
            <a:pPr lvl="1"/>
            <a:r>
              <a:rPr lang="sv-SE" b="1" dirty="0" smtClean="0"/>
              <a:t>Ibland…</a:t>
            </a:r>
            <a:endParaRPr lang="sv-SE" b="1" dirty="0"/>
          </a:p>
        </p:txBody>
      </p:sp>
      <p:pic>
        <p:nvPicPr>
          <p:cNvPr id="5" name="Bildobjekt 4" descr="AA022774.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758459" y="3704034"/>
            <a:ext cx="2232422" cy="1439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6631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2465786" y="250032"/>
            <a:ext cx="6086544" cy="864394"/>
          </a:xfrm>
        </p:spPr>
        <p:txBody>
          <a:bodyPr/>
          <a:lstStyle/>
          <a:p>
            <a:r>
              <a:rPr lang="sv-SE" sz="2400" dirty="0">
                <a:solidFill>
                  <a:srgbClr val="C00000"/>
                </a:solidFill>
              </a:rPr>
              <a:t>Landstinget. Metabola </a:t>
            </a:r>
            <a:r>
              <a:rPr lang="sv-SE" sz="2400" dirty="0">
                <a:solidFill>
                  <a:srgbClr val="C00000"/>
                </a:solidFill>
              </a:rPr>
              <a:t>projekt </a:t>
            </a:r>
            <a:r>
              <a:rPr lang="sv-SE" sz="2400" dirty="0">
                <a:solidFill>
                  <a:srgbClr val="C00000"/>
                </a:solidFill>
              </a:rPr>
              <a:t>PV i Kalmar</a:t>
            </a:r>
            <a:endParaRPr lang="sv-SE" sz="2400" dirty="0">
              <a:solidFill>
                <a:srgbClr val="C00000"/>
              </a:solidFill>
            </a:endParaRPr>
          </a:p>
        </p:txBody>
      </p:sp>
      <p:sp>
        <p:nvSpPr>
          <p:cNvPr id="51203" name="Text Box 3"/>
          <p:cNvSpPr txBox="1">
            <a:spLocks noChangeArrowheads="1"/>
          </p:cNvSpPr>
          <p:nvPr/>
        </p:nvSpPr>
        <p:spPr bwMode="auto">
          <a:xfrm>
            <a:off x="1270748" y="1137886"/>
            <a:ext cx="7132824" cy="3139321"/>
          </a:xfrm>
          <a:prstGeom prst="rect">
            <a:avLst/>
          </a:prstGeom>
          <a:noFill/>
          <a:ln>
            <a:noFill/>
          </a:ln>
          <a:effectLst/>
          <a:extLst>
            <a:ext uri="{909E8E84-426E-40DD-AFC4-6F175D3DCCD1}">
              <a14:hiddenFill xmlns:a14="http://schemas.microsoft.com/office/drawing/2010/main">
                <a:solidFill>
                  <a:srgbClr val="0000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35000"/>
              </a:spcBef>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a:spcBef>
                <a:spcPct val="0"/>
              </a:spcBef>
              <a:buFontTx/>
              <a:buNone/>
            </a:pPr>
            <a:r>
              <a:rPr lang="sv-SE" sz="1800" dirty="0">
                <a:solidFill>
                  <a:srgbClr val="860000"/>
                </a:solidFill>
                <a:cs typeface="Arial" panose="020B0604020202020204" pitchFamily="34" charset="0"/>
              </a:rPr>
              <a:t>Projektets syfte</a:t>
            </a:r>
            <a:r>
              <a:rPr lang="sv-SE" sz="1800" dirty="0">
                <a:solidFill>
                  <a:srgbClr val="860000"/>
                </a:solidFill>
                <a:cs typeface="Arial" panose="020B0604020202020204" pitchFamily="34" charset="0"/>
              </a:rPr>
              <a:t>:</a:t>
            </a:r>
          </a:p>
          <a:p>
            <a:pPr>
              <a:spcBef>
                <a:spcPct val="0"/>
              </a:spcBef>
              <a:buFontTx/>
              <a:buNone/>
            </a:pPr>
            <a:endParaRPr lang="sv-SE" sz="1800" dirty="0">
              <a:solidFill>
                <a:srgbClr val="860000"/>
              </a:solidFill>
              <a:cs typeface="Arial" panose="020B0604020202020204" pitchFamily="34" charset="0"/>
            </a:endParaRPr>
          </a:p>
          <a:p>
            <a:pPr marL="257175" indent="-257175">
              <a:spcBef>
                <a:spcPct val="0"/>
              </a:spcBef>
              <a:buFont typeface="Wingdings" panose="05000000000000000000" pitchFamily="2" charset="2"/>
              <a:buChar char="Ø"/>
            </a:pPr>
            <a:r>
              <a:rPr lang="sv-SE" sz="1800" dirty="0">
                <a:cs typeface="Arial" panose="020B0604020202020204" pitchFamily="34" charset="0"/>
              </a:rPr>
              <a:t>Att </a:t>
            </a:r>
            <a:r>
              <a:rPr lang="sv-SE" sz="1800" dirty="0">
                <a:cs typeface="Arial" panose="020B0604020202020204" pitchFamily="34" charset="0"/>
              </a:rPr>
              <a:t>utveckla nya metoder för att minska förekomsten av livsstilsrelaterade sjukdomar i Kalmar län</a:t>
            </a:r>
          </a:p>
          <a:p>
            <a:pPr>
              <a:spcBef>
                <a:spcPct val="0"/>
              </a:spcBef>
              <a:buNone/>
            </a:pPr>
            <a:endParaRPr lang="sv-SE" sz="1800" dirty="0">
              <a:cs typeface="Arial" panose="020B0604020202020204" pitchFamily="34" charset="0"/>
            </a:endParaRPr>
          </a:p>
          <a:p>
            <a:pPr marL="257175" indent="-257175">
              <a:spcBef>
                <a:spcPct val="0"/>
              </a:spcBef>
              <a:buFont typeface="Wingdings" panose="05000000000000000000" pitchFamily="2" charset="2"/>
              <a:buChar char="Ø"/>
            </a:pPr>
            <a:r>
              <a:rPr lang="sv-SE" sz="1800" dirty="0">
                <a:cs typeface="Arial" panose="020B0604020202020204" pitchFamily="34" charset="0"/>
              </a:rPr>
              <a:t>Att </a:t>
            </a:r>
            <a:r>
              <a:rPr lang="sv-SE" sz="1800" dirty="0">
                <a:cs typeface="Arial" panose="020B0604020202020204" pitchFamily="34" charset="0"/>
              </a:rPr>
              <a:t>pröva icke-farmakologiska behandlingsmetoder som ex. fysisk aktivitet på recept</a:t>
            </a:r>
          </a:p>
          <a:p>
            <a:pPr>
              <a:spcBef>
                <a:spcPct val="0"/>
              </a:spcBef>
            </a:pPr>
            <a:endParaRPr lang="sv-SE" sz="1800" dirty="0">
              <a:cs typeface="Arial" panose="020B0604020202020204" pitchFamily="34" charset="0"/>
            </a:endParaRPr>
          </a:p>
          <a:p>
            <a:pPr>
              <a:spcBef>
                <a:spcPct val="0"/>
              </a:spcBef>
              <a:buNone/>
            </a:pPr>
            <a:r>
              <a:rPr lang="sv-SE" sz="1800" dirty="0">
                <a:cs typeface="Arial" panose="020B0604020202020204" pitchFamily="34" charset="0"/>
              </a:rPr>
              <a:t>Fråga som ska besvaras:</a:t>
            </a:r>
          </a:p>
          <a:p>
            <a:pPr>
              <a:spcBef>
                <a:spcPct val="0"/>
              </a:spcBef>
              <a:buNone/>
            </a:pPr>
            <a:endParaRPr lang="sv-SE" sz="1800" dirty="0">
              <a:cs typeface="Arial" panose="020B0604020202020204" pitchFamily="34" charset="0"/>
            </a:endParaRPr>
          </a:p>
          <a:p>
            <a:pPr>
              <a:spcBef>
                <a:spcPct val="0"/>
              </a:spcBef>
              <a:buNone/>
            </a:pPr>
            <a:r>
              <a:rPr lang="sv-SE" sz="1800" dirty="0">
                <a:solidFill>
                  <a:srgbClr val="860000"/>
                </a:solidFill>
                <a:cs typeface="Arial" panose="020B0604020202020204" pitchFamily="34" charset="0"/>
              </a:rPr>
              <a:t>Är den nya metoden kostnadseffektiv? – stöd för beslutsfattare*</a:t>
            </a:r>
            <a:endParaRPr lang="en-GB" sz="2100" dirty="0">
              <a:solidFill>
                <a:srgbClr val="860000"/>
              </a:solidFill>
              <a:cs typeface="Arial" panose="020B0604020202020204" pitchFamily="34" charset="0"/>
            </a:endParaRPr>
          </a:p>
        </p:txBody>
      </p:sp>
      <p:sp>
        <p:nvSpPr>
          <p:cNvPr id="2" name="textruta 1"/>
          <p:cNvSpPr txBox="1"/>
          <p:nvPr/>
        </p:nvSpPr>
        <p:spPr>
          <a:xfrm>
            <a:off x="3275856" y="4474594"/>
            <a:ext cx="4644516" cy="369332"/>
          </a:xfrm>
          <a:prstGeom prst="rect">
            <a:avLst/>
          </a:prstGeom>
          <a:noFill/>
        </p:spPr>
        <p:txBody>
          <a:bodyPr wrap="square" rtlCol="0">
            <a:spAutoFit/>
          </a:bodyPr>
          <a:lstStyle/>
          <a:p>
            <a:r>
              <a:rPr lang="sv-SE" sz="900" dirty="0">
                <a:latin typeface="Arial" panose="020B0604020202020204" pitchFamily="34" charset="0"/>
                <a:cs typeface="Arial" panose="020B0604020202020204" pitchFamily="34" charset="0"/>
              </a:rPr>
              <a:t>Feldman et al, 2013. </a:t>
            </a:r>
            <a:r>
              <a:rPr lang="en-US" sz="900" dirty="0">
                <a:latin typeface="Arial" panose="020B0604020202020204" pitchFamily="34" charset="0"/>
                <a:cs typeface="Arial" panose="020B0604020202020204" pitchFamily="34" charset="0"/>
              </a:rPr>
              <a:t>Heterogeneity in cost-effectiveness of lifestyle counseling for metabolic syndrome risk groups -primary care patients in Sweden</a:t>
            </a:r>
            <a:endParaRPr lang="sv-SE"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2662990"/>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p:txBody>
          <a:bodyPr/>
          <a:lstStyle/>
          <a:p>
            <a:r>
              <a:rPr lang="sv-SE" dirty="0">
                <a:solidFill>
                  <a:srgbClr val="C00000"/>
                </a:solidFill>
              </a:rPr>
              <a:t>Landstinget. Metabola projekt PV i Kalmar</a:t>
            </a:r>
            <a:endParaRPr lang="sv-SE" dirty="0" smtClean="0">
              <a:solidFill>
                <a:srgbClr val="C00000"/>
              </a:solidFill>
            </a:endParaRPr>
          </a:p>
        </p:txBody>
      </p:sp>
      <p:sp>
        <p:nvSpPr>
          <p:cNvPr id="68611" name="Rectangle 3"/>
          <p:cNvSpPr>
            <a:spLocks noGrp="1" noChangeArrowheads="1"/>
          </p:cNvSpPr>
          <p:nvPr>
            <p:ph type="body" idx="4294967295"/>
          </p:nvPr>
        </p:nvSpPr>
        <p:spPr>
          <a:xfrm>
            <a:off x="413496" y="1297348"/>
            <a:ext cx="8078321" cy="1586212"/>
          </a:xfrm>
        </p:spPr>
        <p:txBody>
          <a:bodyPr>
            <a:normAutofit fontScale="25000" lnSpcReduction="20000"/>
          </a:bodyPr>
          <a:lstStyle/>
          <a:p>
            <a:pPr>
              <a:buFontTx/>
              <a:buNone/>
            </a:pPr>
            <a:r>
              <a:rPr lang="sv-SE" sz="5600" b="1" dirty="0" smtClean="0"/>
              <a:t>Resultat</a:t>
            </a:r>
          </a:p>
          <a:p>
            <a:pPr>
              <a:buFontTx/>
              <a:buNone/>
            </a:pPr>
            <a:endParaRPr lang="sv-SE" sz="5600" u="sng" dirty="0"/>
          </a:p>
          <a:p>
            <a:pPr>
              <a:buFontTx/>
              <a:buNone/>
            </a:pPr>
            <a:r>
              <a:rPr lang="sv-SE" sz="5600" u="sng" dirty="0">
                <a:latin typeface="+mn-lt"/>
              </a:rPr>
              <a:t>Per deltagare i studien</a:t>
            </a:r>
          </a:p>
          <a:p>
            <a:pPr>
              <a:buFontTx/>
              <a:buNone/>
            </a:pPr>
            <a:endParaRPr lang="sv-SE" sz="5600" dirty="0">
              <a:latin typeface="+mn-lt"/>
            </a:endParaRPr>
          </a:p>
          <a:p>
            <a:pPr marL="0" indent="0">
              <a:buNone/>
            </a:pPr>
            <a:r>
              <a:rPr lang="sv-SE" sz="5600" dirty="0">
                <a:latin typeface="+mn-lt"/>
              </a:rPr>
              <a:t>Kostnader		21 400 kr		</a:t>
            </a:r>
            <a:r>
              <a:rPr lang="sv-SE" sz="5600" dirty="0" smtClean="0">
                <a:latin typeface="+mn-lt"/>
              </a:rPr>
              <a:t>	Relativt </a:t>
            </a:r>
            <a:r>
              <a:rPr lang="sv-SE" sz="5600" dirty="0">
                <a:latin typeface="+mn-lt"/>
              </a:rPr>
              <a:t>låg kostnad</a:t>
            </a:r>
          </a:p>
          <a:p>
            <a:pPr marL="0" indent="0">
              <a:buNone/>
            </a:pPr>
            <a:r>
              <a:rPr lang="sv-SE" sz="5600" dirty="0">
                <a:latin typeface="+mn-lt"/>
              </a:rPr>
              <a:t>Besparingar		16 900 kr		</a:t>
            </a:r>
            <a:r>
              <a:rPr lang="sv-SE" sz="5600" dirty="0" smtClean="0">
                <a:latin typeface="+mn-lt"/>
              </a:rPr>
              <a:t>	Stor </a:t>
            </a:r>
            <a:r>
              <a:rPr lang="sv-SE" sz="5600" dirty="0">
                <a:latin typeface="+mn-lt"/>
              </a:rPr>
              <a:t>påverkan på livskvalitet och 	</a:t>
            </a:r>
            <a:endParaRPr lang="sv-SE" sz="5600" dirty="0">
              <a:latin typeface="+mn-lt"/>
            </a:endParaRPr>
          </a:p>
          <a:p>
            <a:pPr marL="0" indent="0">
              <a:buNone/>
            </a:pPr>
            <a:r>
              <a:rPr lang="sv-SE" sz="5600" dirty="0" smtClean="0">
                <a:latin typeface="+mn-lt"/>
              </a:rPr>
              <a:t>Vunna </a:t>
            </a:r>
            <a:r>
              <a:rPr lang="sv-SE" sz="5600" dirty="0">
                <a:latin typeface="+mn-lt"/>
              </a:rPr>
              <a:t>QALY		0,27 (0,17+0,10) 	</a:t>
            </a:r>
            <a:r>
              <a:rPr lang="sv-SE" sz="5600" dirty="0" smtClean="0">
                <a:latin typeface="+mn-lt"/>
              </a:rPr>
              <a:t>	 </a:t>
            </a:r>
            <a:r>
              <a:rPr lang="sv-SE" sz="5600" dirty="0">
                <a:latin typeface="+mn-lt"/>
              </a:rPr>
              <a:t>medicinska </a:t>
            </a:r>
            <a:r>
              <a:rPr lang="sv-SE" sz="5600" dirty="0">
                <a:latin typeface="+mn-lt"/>
              </a:rPr>
              <a:t>värden</a:t>
            </a:r>
          </a:p>
          <a:p>
            <a:pPr marL="0" indent="0">
              <a:buNone/>
            </a:pPr>
            <a:r>
              <a:rPr lang="sv-SE" sz="4900" dirty="0">
                <a:latin typeface="+mn-lt"/>
              </a:rPr>
              <a:t>									</a:t>
            </a:r>
            <a:r>
              <a:rPr lang="sv-SE" sz="4900" dirty="0"/>
              <a:t>		</a:t>
            </a:r>
            <a:endParaRPr lang="sv-SE" sz="4900" dirty="0">
              <a:latin typeface="+mn-lt"/>
            </a:endParaRPr>
          </a:p>
          <a:p>
            <a:pPr>
              <a:buFontTx/>
              <a:buNone/>
            </a:pPr>
            <a:endParaRPr lang="sv-SE" dirty="0" smtClean="0"/>
          </a:p>
          <a:p>
            <a:pPr>
              <a:buFontTx/>
              <a:buNone/>
            </a:pPr>
            <a:endParaRPr lang="sv-SE" dirty="0" smtClean="0"/>
          </a:p>
        </p:txBody>
      </p:sp>
      <p:sp>
        <p:nvSpPr>
          <p:cNvPr id="2" name="textruta 1"/>
          <p:cNvSpPr txBox="1"/>
          <p:nvPr/>
        </p:nvSpPr>
        <p:spPr>
          <a:xfrm>
            <a:off x="2168307" y="3034339"/>
            <a:ext cx="4590510" cy="646331"/>
          </a:xfrm>
          <a:prstGeom prst="rect">
            <a:avLst/>
          </a:prstGeom>
          <a:noFill/>
          <a:ln>
            <a:solidFill>
              <a:srgbClr val="C00000"/>
            </a:solidFill>
          </a:ln>
        </p:spPr>
        <p:txBody>
          <a:bodyPr wrap="square" rtlCol="0">
            <a:spAutoFit/>
          </a:bodyPr>
          <a:lstStyle/>
          <a:p>
            <a:r>
              <a:rPr lang="sv-SE" dirty="0">
                <a:latin typeface="Arial" panose="020B0604020202020204" pitchFamily="34" charset="0"/>
                <a:cs typeface="Arial" panose="020B0604020202020204" pitchFamily="34" charset="0"/>
              </a:rPr>
              <a:t>Kostnad/QALY		16 700 kr</a:t>
            </a:r>
          </a:p>
          <a:p>
            <a:endParaRPr lang="sv-SE" dirty="0"/>
          </a:p>
        </p:txBody>
      </p:sp>
      <p:sp>
        <p:nvSpPr>
          <p:cNvPr id="3" name="textruta 2"/>
          <p:cNvSpPr txBox="1"/>
          <p:nvPr/>
        </p:nvSpPr>
        <p:spPr>
          <a:xfrm>
            <a:off x="755576" y="4210236"/>
            <a:ext cx="8078321" cy="923330"/>
          </a:xfrm>
          <a:prstGeom prst="rect">
            <a:avLst/>
          </a:prstGeom>
          <a:noFill/>
        </p:spPr>
        <p:txBody>
          <a:bodyPr wrap="square" rtlCol="0">
            <a:spAutoFit/>
          </a:bodyPr>
          <a:lstStyle/>
          <a:p>
            <a:r>
              <a:rPr lang="sv-SE" sz="2700" dirty="0">
                <a:latin typeface="Arial" pitchFamily="34" charset="0"/>
                <a:ea typeface="+mj-ea"/>
                <a:cs typeface="Arial" pitchFamily="34" charset="0"/>
              </a:rPr>
              <a:t>Beslut</a:t>
            </a:r>
            <a:r>
              <a:rPr lang="sv-SE" sz="2700" dirty="0">
                <a:latin typeface="Arial" pitchFamily="34" charset="0"/>
                <a:ea typeface="+mj-ea"/>
                <a:cs typeface="Arial" pitchFamily="34" charset="0"/>
              </a:rPr>
              <a:t>: Implementera MP-metoder som första val vid behandling av metabolt syndrom</a:t>
            </a:r>
            <a:endParaRPr lang="sv-SE" sz="2700" dirty="0">
              <a:latin typeface="Arial" pitchFamily="34" charset="0"/>
              <a:ea typeface="+mj-ea"/>
              <a:cs typeface="Arial" pitchFamily="34" charset="0"/>
            </a:endParaRPr>
          </a:p>
        </p:txBody>
      </p:sp>
      <p:sp>
        <p:nvSpPr>
          <p:cNvPr id="4" name="Rektangel 3"/>
          <p:cNvSpPr/>
          <p:nvPr/>
        </p:nvSpPr>
        <p:spPr>
          <a:xfrm>
            <a:off x="2411760" y="3680670"/>
            <a:ext cx="3870547" cy="369332"/>
          </a:xfrm>
          <a:prstGeom prst="rect">
            <a:avLst/>
          </a:prstGeom>
        </p:spPr>
        <p:txBody>
          <a:bodyPr wrap="none">
            <a:spAutoFit/>
          </a:bodyPr>
          <a:lstStyle/>
          <a:p>
            <a:r>
              <a:rPr lang="sv-SE" dirty="0">
                <a:solidFill>
                  <a:srgbClr val="C00000"/>
                </a:solidFill>
              </a:rPr>
              <a:t>(</a:t>
            </a:r>
            <a:r>
              <a:rPr lang="sv-SE" dirty="0"/>
              <a:t>betalningsvilja  - ca 500 000 SEK/QALY)</a:t>
            </a:r>
          </a:p>
        </p:txBody>
      </p:sp>
    </p:spTree>
    <p:extLst>
      <p:ext uri="{BB962C8B-B14F-4D97-AF65-F5344CB8AC3E}">
        <p14:creationId xmlns:p14="http://schemas.microsoft.com/office/powerpoint/2010/main" val="29590274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r>
              <a:rPr lang="sv-SE" sz="2400" dirty="0">
                <a:solidFill>
                  <a:srgbClr val="860000"/>
                </a:solidFill>
              </a:rPr>
              <a:t>Sjukhus. </a:t>
            </a:r>
            <a:r>
              <a:rPr lang="sv-SE" altLang="sv-SE" sz="2400" dirty="0">
                <a:solidFill>
                  <a:srgbClr val="860000"/>
                </a:solidFill>
              </a:rPr>
              <a:t>Rökstopp inför kirurgiska ingrepp</a:t>
            </a:r>
            <a:endParaRPr lang="sv-SE" sz="2400" dirty="0">
              <a:solidFill>
                <a:srgbClr val="860000"/>
              </a:solidFill>
            </a:endParaRPr>
          </a:p>
        </p:txBody>
      </p:sp>
      <p:sp>
        <p:nvSpPr>
          <p:cNvPr id="4099" name="Rectangle 3"/>
          <p:cNvSpPr>
            <a:spLocks noGrp="1" noChangeArrowheads="1"/>
          </p:cNvSpPr>
          <p:nvPr>
            <p:ph sz="half" idx="1"/>
          </p:nvPr>
        </p:nvSpPr>
        <p:spPr>
          <a:xfrm>
            <a:off x="316007" y="1265261"/>
            <a:ext cx="4038600" cy="3394472"/>
          </a:xfrm>
        </p:spPr>
        <p:txBody>
          <a:bodyPr/>
          <a:lstStyle/>
          <a:p>
            <a:pPr marL="0" indent="0">
              <a:buNone/>
            </a:pPr>
            <a:r>
              <a:rPr lang="sv-SE" altLang="sv-SE" sz="1500" dirty="0"/>
              <a:t>Studie från </a:t>
            </a:r>
            <a:r>
              <a:rPr lang="sv-SE" altLang="sv-SE" sz="1500" dirty="0" err="1"/>
              <a:t>Bispebjergs</a:t>
            </a:r>
            <a:r>
              <a:rPr lang="sv-SE" altLang="sv-SE" sz="1500" dirty="0"/>
              <a:t> sjukhus i Danmark, höft- och knäoperationer, minskade:</a:t>
            </a:r>
          </a:p>
          <a:p>
            <a:pPr marL="0" indent="0">
              <a:buNone/>
            </a:pPr>
            <a:r>
              <a:rPr lang="sv-SE" altLang="sv-SE" sz="1500" dirty="0"/>
              <a:t>Totala komplikationsfrekvenser från 52% till 18%</a:t>
            </a:r>
          </a:p>
          <a:p>
            <a:pPr marL="619125" lvl="1"/>
            <a:r>
              <a:rPr lang="sv-SE" altLang="sv-SE" sz="1350" dirty="0"/>
              <a:t>Sårrelaterade komplikationer från 31% till 5%</a:t>
            </a:r>
          </a:p>
          <a:p>
            <a:pPr marL="619125" lvl="1"/>
            <a:r>
              <a:rPr lang="sv-SE" altLang="sv-SE" sz="1350" dirty="0"/>
              <a:t>Hjärt- kärl komplikationer från 10% till 0%</a:t>
            </a:r>
          </a:p>
          <a:p>
            <a:pPr marL="619125" lvl="1"/>
            <a:r>
              <a:rPr lang="sv-SE" altLang="sv-SE" sz="1350" dirty="0"/>
              <a:t>Risken att göra om operationen från 15% till 4%</a:t>
            </a:r>
          </a:p>
          <a:p>
            <a:pPr marL="619125" lvl="1"/>
            <a:r>
              <a:rPr lang="sv-SE" altLang="sv-SE" sz="1350" dirty="0"/>
              <a:t>Vårddagar i genomsnitt från13 till 11</a:t>
            </a:r>
          </a:p>
        </p:txBody>
      </p:sp>
      <p:sp>
        <p:nvSpPr>
          <p:cNvPr id="3" name="Platshållare för innehåll 2"/>
          <p:cNvSpPr>
            <a:spLocks noGrp="1"/>
          </p:cNvSpPr>
          <p:nvPr>
            <p:ph sz="half" idx="2"/>
          </p:nvPr>
        </p:nvSpPr>
        <p:spPr>
          <a:xfrm>
            <a:off x="4523570" y="1265260"/>
            <a:ext cx="4038600" cy="2470898"/>
          </a:xfrm>
        </p:spPr>
        <p:txBody>
          <a:bodyPr/>
          <a:lstStyle/>
          <a:p>
            <a:pPr marL="0" indent="0">
              <a:buNone/>
            </a:pPr>
            <a:r>
              <a:rPr lang="sv-SE" altLang="sv-SE" sz="1500" dirty="0"/>
              <a:t>I </a:t>
            </a:r>
            <a:r>
              <a:rPr lang="sv-SE" altLang="sv-SE" sz="1500" dirty="0"/>
              <a:t>Uppsala län genomförs årligen ca 1000 höft- och knäoperationer. 130 patienter (13%) bedöms som rökare</a:t>
            </a:r>
          </a:p>
          <a:p>
            <a:pPr marL="0" indent="0">
              <a:buNone/>
            </a:pPr>
            <a:endParaRPr lang="sv-SE" altLang="sv-SE" sz="1500" dirty="0"/>
          </a:p>
          <a:p>
            <a:pPr marL="0" indent="0">
              <a:buNone/>
            </a:pPr>
            <a:r>
              <a:rPr lang="sv-SE" altLang="sv-SE" sz="1500" dirty="0"/>
              <a:t>Om 50% (60 patienter) slutar röka vinner HSV </a:t>
            </a:r>
            <a:r>
              <a:rPr lang="sv-SE" altLang="sv-SE" sz="1500" dirty="0"/>
              <a:t>: </a:t>
            </a:r>
            <a:r>
              <a:rPr lang="sv-SE" altLang="sv-SE" sz="1500" dirty="0"/>
              <a:t>120 vårddagar eller  2,5 miljoner kronor</a:t>
            </a:r>
          </a:p>
          <a:p>
            <a:pPr marL="0" indent="0">
              <a:buNone/>
            </a:pPr>
            <a:endParaRPr lang="sv-SE" dirty="0"/>
          </a:p>
        </p:txBody>
      </p:sp>
      <p:sp>
        <p:nvSpPr>
          <p:cNvPr id="4" name="textruta 3"/>
          <p:cNvSpPr txBox="1"/>
          <p:nvPr/>
        </p:nvSpPr>
        <p:spPr>
          <a:xfrm>
            <a:off x="1553135" y="3865660"/>
            <a:ext cx="6777074" cy="1200329"/>
          </a:xfrm>
          <a:prstGeom prst="rect">
            <a:avLst/>
          </a:prstGeom>
          <a:noFill/>
        </p:spPr>
        <p:txBody>
          <a:bodyPr wrap="square" rtlCol="0">
            <a:spAutoFit/>
          </a:bodyPr>
          <a:lstStyle/>
          <a:p>
            <a:r>
              <a:rPr lang="sv-SE" sz="2400" dirty="0">
                <a:solidFill>
                  <a:srgbClr val="860000"/>
                </a:solidFill>
                <a:latin typeface="Arial" pitchFamily="34" charset="0"/>
                <a:ea typeface="+mj-ea"/>
                <a:cs typeface="Arial" pitchFamily="34" charset="0"/>
              </a:rPr>
              <a:t>Beslut: Erbjuda rökavvänjning för alla rökare innan ortopedisk ingrepp. INGA </a:t>
            </a:r>
            <a:r>
              <a:rPr lang="sv-SE" sz="2400" dirty="0">
                <a:solidFill>
                  <a:srgbClr val="860000"/>
                </a:solidFill>
                <a:latin typeface="Arial" pitchFamily="34" charset="0"/>
                <a:ea typeface="+mj-ea"/>
                <a:cs typeface="Arial" pitchFamily="34" charset="0"/>
              </a:rPr>
              <a:t>operationer </a:t>
            </a:r>
            <a:r>
              <a:rPr lang="sv-SE" sz="2400" dirty="0">
                <a:solidFill>
                  <a:srgbClr val="860000"/>
                </a:solidFill>
                <a:latin typeface="Arial" pitchFamily="34" charset="0"/>
                <a:ea typeface="+mj-ea"/>
                <a:cs typeface="Arial" pitchFamily="34" charset="0"/>
              </a:rPr>
              <a:t>för dagligrökare!</a:t>
            </a:r>
          </a:p>
        </p:txBody>
      </p:sp>
    </p:spTree>
    <p:extLst>
      <p:ext uri="{BB962C8B-B14F-4D97-AF65-F5344CB8AC3E}">
        <p14:creationId xmlns:p14="http://schemas.microsoft.com/office/powerpoint/2010/main" val="22661774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Primärvård. </a:t>
            </a:r>
            <a:r>
              <a:rPr lang="sv-SE" altLang="sv-SE" dirty="0"/>
              <a:t>Artrosskola i vårdcentral</a:t>
            </a:r>
            <a:endParaRPr lang="sv-SE" dirty="0"/>
          </a:p>
        </p:txBody>
      </p:sp>
      <p:sp>
        <p:nvSpPr>
          <p:cNvPr id="6" name="Platshållare för innehåll 5"/>
          <p:cNvSpPr>
            <a:spLocks noGrp="1"/>
          </p:cNvSpPr>
          <p:nvPr>
            <p:ph sz="half" idx="2"/>
          </p:nvPr>
        </p:nvSpPr>
        <p:spPr>
          <a:xfrm>
            <a:off x="4648200" y="1050151"/>
            <a:ext cx="4038600" cy="3864120"/>
          </a:xfrm>
        </p:spPr>
        <p:txBody>
          <a:bodyPr>
            <a:normAutofit fontScale="92500" lnSpcReduction="20000"/>
          </a:bodyPr>
          <a:lstStyle/>
          <a:p>
            <a:pPr marL="0" indent="0">
              <a:buNone/>
            </a:pPr>
            <a:r>
              <a:rPr lang="sv-SE" dirty="0">
                <a:solidFill>
                  <a:srgbClr val="990000"/>
                </a:solidFill>
                <a:latin typeface="+mn-lt"/>
              </a:rPr>
              <a:t>Hälsoekonomisk </a:t>
            </a:r>
            <a:r>
              <a:rPr lang="sv-SE" dirty="0" smtClean="0">
                <a:solidFill>
                  <a:srgbClr val="990000"/>
                </a:solidFill>
                <a:latin typeface="+mn-lt"/>
              </a:rPr>
              <a:t>utvärdering</a:t>
            </a:r>
          </a:p>
          <a:p>
            <a:r>
              <a:rPr lang="sv-SE" altLang="sv-SE" dirty="0">
                <a:latin typeface="+mj-lt"/>
              </a:rPr>
              <a:t>Patienterna hade sökt vårdcentralen med symptom från knäled och/eller höftled.</a:t>
            </a:r>
          </a:p>
          <a:p>
            <a:r>
              <a:rPr lang="sv-SE" altLang="sv-SE" dirty="0">
                <a:latin typeface="+mj-lt"/>
              </a:rPr>
              <a:t>Ålder: 49-85 år</a:t>
            </a:r>
          </a:p>
          <a:p>
            <a:r>
              <a:rPr lang="sv-SE" altLang="sv-SE" dirty="0">
                <a:latin typeface="+mj-lt"/>
              </a:rPr>
              <a:t>Kön: 31 kvinnor och 9 män</a:t>
            </a:r>
          </a:p>
          <a:p>
            <a:r>
              <a:rPr lang="sv-SE" altLang="sv-SE" dirty="0">
                <a:latin typeface="+mj-lt"/>
              </a:rPr>
              <a:t>Symptom: 25 </a:t>
            </a:r>
            <a:r>
              <a:rPr lang="sv-SE" altLang="sv-SE" dirty="0" err="1">
                <a:latin typeface="+mj-lt"/>
              </a:rPr>
              <a:t>st</a:t>
            </a:r>
            <a:r>
              <a:rPr lang="sv-SE" altLang="sv-SE" dirty="0">
                <a:latin typeface="+mj-lt"/>
              </a:rPr>
              <a:t> knä, 12 </a:t>
            </a:r>
            <a:r>
              <a:rPr lang="sv-SE" altLang="sv-SE" dirty="0" err="1">
                <a:latin typeface="+mj-lt"/>
              </a:rPr>
              <a:t>st</a:t>
            </a:r>
            <a:r>
              <a:rPr lang="sv-SE" altLang="sv-SE" dirty="0">
                <a:latin typeface="+mj-lt"/>
              </a:rPr>
              <a:t> höft, 3 </a:t>
            </a:r>
            <a:r>
              <a:rPr lang="sv-SE" altLang="sv-SE" dirty="0" err="1">
                <a:latin typeface="+mj-lt"/>
              </a:rPr>
              <a:t>st</a:t>
            </a:r>
            <a:r>
              <a:rPr lang="sv-SE" altLang="sv-SE" dirty="0">
                <a:latin typeface="+mj-lt"/>
              </a:rPr>
              <a:t> höft + knä</a:t>
            </a:r>
          </a:p>
          <a:p>
            <a:pPr>
              <a:buNone/>
            </a:pPr>
            <a:endParaRPr lang="sv-SE" altLang="sv-SE" dirty="0" smtClean="0">
              <a:latin typeface="+mj-lt"/>
            </a:endParaRPr>
          </a:p>
          <a:p>
            <a:pPr>
              <a:buFont typeface="Wingdings" panose="05000000000000000000" pitchFamily="2" charset="2"/>
              <a:buChar char="Ø"/>
            </a:pPr>
            <a:r>
              <a:rPr lang="sv-SE" altLang="sv-SE" dirty="0" smtClean="0">
                <a:latin typeface="+mj-lt"/>
              </a:rPr>
              <a:t>Kostnader</a:t>
            </a:r>
          </a:p>
          <a:p>
            <a:pPr>
              <a:buFont typeface="Wingdings" panose="05000000000000000000" pitchFamily="2" charset="2"/>
              <a:buChar char="Ø"/>
            </a:pPr>
            <a:r>
              <a:rPr lang="sv-SE" altLang="sv-SE" dirty="0" smtClean="0">
                <a:latin typeface="+mj-lt"/>
              </a:rPr>
              <a:t>Hälsoeffekter EQ-5D, 6 månader</a:t>
            </a:r>
            <a:endParaRPr lang="sv-SE" altLang="sv-SE" dirty="0">
              <a:latin typeface="+mj-lt"/>
            </a:endParaRPr>
          </a:p>
          <a:p>
            <a:pPr marL="0" indent="0">
              <a:buNone/>
            </a:pPr>
            <a:endParaRPr lang="sv-SE" dirty="0">
              <a:solidFill>
                <a:srgbClr val="990000"/>
              </a:solidFill>
              <a:latin typeface="+mn-lt"/>
            </a:endParaRPr>
          </a:p>
        </p:txBody>
      </p:sp>
      <p:pic>
        <p:nvPicPr>
          <p:cNvPr id="4" name="Picture 3"/>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06590" y="1221601"/>
            <a:ext cx="3088481" cy="3402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05633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2"/>
          <p:cNvSpPr>
            <a:spLocks noGrp="1" noChangeArrowheads="1"/>
          </p:cNvSpPr>
          <p:nvPr>
            <p:ph type="title"/>
          </p:nvPr>
        </p:nvSpPr>
        <p:spPr/>
        <p:txBody>
          <a:bodyPr vert="horz" wrap="square" lIns="68580" tIns="34290" rIns="68580" bIns="34290" numCol="1" rtlCol="0" anchor="ctr" anchorCtr="0" compatLnSpc="1">
            <a:prstTxWarp prst="textNoShape">
              <a:avLst/>
            </a:prstTxWarp>
            <a:normAutofit fontScale="90000"/>
          </a:bodyPr>
          <a:lstStyle/>
          <a:p>
            <a:r>
              <a:rPr lang="sv-SE" dirty="0"/>
              <a:t>Primärvård. </a:t>
            </a:r>
            <a:r>
              <a:rPr lang="sv-SE" altLang="sv-SE" dirty="0"/>
              <a:t>Artrosskola i vårdcentral</a:t>
            </a:r>
            <a:endParaRPr lang="sv-SE" altLang="sv-SE" dirty="0" smtClean="0">
              <a:latin typeface="Comic Sans MS" panose="030F0702030302020204" pitchFamily="66" charset="0"/>
            </a:endParaRPr>
          </a:p>
        </p:txBody>
      </p:sp>
      <p:sp>
        <p:nvSpPr>
          <p:cNvPr id="3" name="Platshållare för innehåll 2"/>
          <p:cNvSpPr>
            <a:spLocks noGrp="1"/>
          </p:cNvSpPr>
          <p:nvPr>
            <p:ph sz="half" idx="2"/>
          </p:nvPr>
        </p:nvSpPr>
        <p:spPr>
          <a:xfrm>
            <a:off x="4753536" y="1279787"/>
            <a:ext cx="4040188" cy="2963466"/>
          </a:xfrm>
        </p:spPr>
        <p:txBody>
          <a:bodyPr>
            <a:normAutofit fontScale="85000" lnSpcReduction="20000"/>
          </a:bodyPr>
          <a:lstStyle/>
          <a:p>
            <a:r>
              <a:rPr lang="sv-SE" altLang="sv-SE" dirty="0">
                <a:latin typeface="Calibri" panose="020F0502020204030204" pitchFamily="34" charset="0"/>
                <a:cs typeface="Calibri" panose="020F0502020204030204" pitchFamily="34" charset="0"/>
              </a:rPr>
              <a:t>Beräknad kostnad per vunnet QALY cirka 26 000 kr.</a:t>
            </a:r>
          </a:p>
          <a:p>
            <a:endParaRPr lang="sv-SE" altLang="sv-SE" dirty="0">
              <a:latin typeface="Calibri" panose="020F0502020204030204" pitchFamily="34" charset="0"/>
              <a:cs typeface="Calibri" panose="020F0502020204030204" pitchFamily="34" charset="0"/>
            </a:endParaRPr>
          </a:p>
          <a:p>
            <a:r>
              <a:rPr lang="sv-SE" altLang="sv-SE" dirty="0">
                <a:latin typeface="Calibri" panose="020F0502020204030204" pitchFamily="34" charset="0"/>
                <a:cs typeface="Calibri" panose="020F0502020204030204" pitchFamily="34" charset="0"/>
              </a:rPr>
              <a:t>Kostnaden för Artrosskolan i förhållande till rapporterad hälsovinst bedöms vara låg.  </a:t>
            </a:r>
          </a:p>
          <a:p>
            <a:endParaRPr lang="sv-SE" altLang="sv-SE" dirty="0">
              <a:latin typeface="Calibri" panose="020F0502020204030204" pitchFamily="34" charset="0"/>
              <a:cs typeface="Calibri" panose="020F0502020204030204" pitchFamily="34" charset="0"/>
            </a:endParaRPr>
          </a:p>
          <a:p>
            <a:r>
              <a:rPr lang="sv-SE" altLang="sv-SE" dirty="0">
                <a:latin typeface="Calibri" panose="020F0502020204030204" pitchFamily="34" charset="0"/>
                <a:cs typeface="Calibri" panose="020F0502020204030204" pitchFamily="34" charset="0"/>
              </a:rPr>
              <a:t>Mycket hög kostnadseffektivitet</a:t>
            </a:r>
          </a:p>
          <a:p>
            <a:endParaRPr lang="sv-SE" altLang="sv-SE" dirty="0">
              <a:latin typeface="Calibri" panose="020F0502020204030204" pitchFamily="34" charset="0"/>
              <a:cs typeface="Calibri" panose="020F0502020204030204" pitchFamily="34" charset="0"/>
            </a:endParaRPr>
          </a:p>
          <a:p>
            <a:pPr algn="ctr">
              <a:buNone/>
            </a:pPr>
            <a:r>
              <a:rPr lang="sv-SE" altLang="sv-SE" dirty="0">
                <a:latin typeface="Calibri" panose="020F0502020204030204" pitchFamily="34" charset="0"/>
                <a:cs typeface="Calibri" panose="020F0502020204030204" pitchFamily="34" charset="0"/>
              </a:rPr>
              <a:t>Bra grund för prioritering?</a:t>
            </a:r>
          </a:p>
          <a:p>
            <a:endParaRPr lang="sv-SE" dirty="0"/>
          </a:p>
        </p:txBody>
      </p:sp>
      <p:graphicFrame>
        <p:nvGraphicFramePr>
          <p:cNvPr id="9" name="Object 3"/>
          <p:cNvGraphicFramePr>
            <a:graphicFrameLocks noGrp="1" noChangeAspect="1"/>
          </p:cNvGraphicFramePr>
          <p:nvPr>
            <p:ph sz="quarter" idx="4"/>
            <p:extLst/>
          </p:nvPr>
        </p:nvGraphicFramePr>
        <p:xfrm>
          <a:off x="370846" y="1240345"/>
          <a:ext cx="4042172" cy="3117782"/>
        </p:xfrm>
        <a:graphic>
          <a:graphicData uri="http://schemas.openxmlformats.org/presentationml/2006/ole">
            <mc:AlternateContent xmlns:mc="http://schemas.openxmlformats.org/markup-compatibility/2006">
              <mc:Choice xmlns:v="urn:schemas-microsoft-com:vml" Requires="v">
                <p:oleObj spid="_x0000_s6149" name="Diagram" r:id="rId3" imgW="7800975" imgH="3809976" progId="Excel.Chart.8">
                  <p:embed/>
                </p:oleObj>
              </mc:Choice>
              <mc:Fallback>
                <p:oleObj name="Diagram" r:id="rId3" imgW="7800975" imgH="3809976" progId="Excel.Chart.8">
                  <p:embed/>
                  <p:pic>
                    <p:nvPicPr>
                      <p:cNvPr id="9" name="Object 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846" y="1240345"/>
                        <a:ext cx="4042172" cy="3117782"/>
                      </a:xfrm>
                      <a:prstGeom prst="rect">
                        <a:avLst/>
                      </a:prstGeom>
                      <a:noFill/>
                      <a:ln>
                        <a:noFill/>
                      </a:ln>
                      <a:effectLst/>
                      <a:extLst/>
                    </p:spPr>
                  </p:pic>
                </p:oleObj>
              </mc:Fallback>
            </mc:AlternateContent>
          </a:graphicData>
        </a:graphic>
      </p:graphicFrame>
      <p:sp>
        <p:nvSpPr>
          <p:cNvPr id="10" name="textruta 9"/>
          <p:cNvSpPr txBox="1"/>
          <p:nvPr/>
        </p:nvSpPr>
        <p:spPr>
          <a:xfrm>
            <a:off x="1047389" y="4243253"/>
            <a:ext cx="7069792" cy="923330"/>
          </a:xfrm>
          <a:prstGeom prst="rect">
            <a:avLst/>
          </a:prstGeom>
          <a:noFill/>
        </p:spPr>
        <p:txBody>
          <a:bodyPr wrap="square" rtlCol="0">
            <a:spAutoFit/>
          </a:bodyPr>
          <a:lstStyle/>
          <a:p>
            <a:r>
              <a:rPr lang="sv-SE" sz="2700" dirty="0">
                <a:solidFill>
                  <a:srgbClr val="860000"/>
                </a:solidFill>
                <a:latin typeface="Arial" pitchFamily="34" charset="0"/>
                <a:ea typeface="+mj-ea"/>
                <a:cs typeface="Arial" pitchFamily="34" charset="0"/>
              </a:rPr>
              <a:t>Beslut</a:t>
            </a:r>
            <a:r>
              <a:rPr lang="sv-SE" sz="2700" dirty="0">
                <a:solidFill>
                  <a:srgbClr val="860000"/>
                </a:solidFill>
                <a:latin typeface="Arial" pitchFamily="34" charset="0"/>
                <a:ea typeface="+mj-ea"/>
                <a:cs typeface="Arial" pitchFamily="34" charset="0"/>
              </a:rPr>
              <a:t>: Implementera Artrosskola som första val vid behandling av artros</a:t>
            </a:r>
            <a:endParaRPr lang="sv-SE" sz="2700" dirty="0">
              <a:solidFill>
                <a:srgbClr val="860000"/>
              </a:solidFill>
              <a:latin typeface="Arial" pitchFamily="34" charset="0"/>
              <a:ea typeface="+mj-ea"/>
              <a:cs typeface="Arial" pitchFamily="34" charset="0"/>
            </a:endParaRPr>
          </a:p>
        </p:txBody>
      </p:sp>
      <p:sp>
        <p:nvSpPr>
          <p:cNvPr id="11" name="Rektangel 10"/>
          <p:cNvSpPr/>
          <p:nvPr/>
        </p:nvSpPr>
        <p:spPr>
          <a:xfrm>
            <a:off x="4998037" y="1824477"/>
            <a:ext cx="3870547" cy="369332"/>
          </a:xfrm>
          <a:prstGeom prst="rect">
            <a:avLst/>
          </a:prstGeom>
        </p:spPr>
        <p:txBody>
          <a:bodyPr wrap="none">
            <a:spAutoFit/>
          </a:bodyPr>
          <a:lstStyle/>
          <a:p>
            <a:r>
              <a:rPr lang="sv-SE" dirty="0">
                <a:solidFill>
                  <a:srgbClr val="C00000"/>
                </a:solidFill>
              </a:rPr>
              <a:t>(betalningsvilja  - ca 500 000 SEK/QALY)</a:t>
            </a:r>
          </a:p>
        </p:txBody>
      </p:sp>
    </p:spTree>
    <p:extLst>
      <p:ext uri="{BB962C8B-B14F-4D97-AF65-F5344CB8AC3E}">
        <p14:creationId xmlns:p14="http://schemas.microsoft.com/office/powerpoint/2010/main" val="1221191732"/>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Platshållare för bildnummer 3"/>
          <p:cNvSpPr txBox="1">
            <a:spLocks noGrp="1"/>
          </p:cNvSpPr>
          <p:nvPr/>
        </p:nvSpPr>
        <p:spPr bwMode="auto">
          <a:xfrm>
            <a:off x="6057900" y="4683919"/>
            <a:ext cx="160020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5000"/>
              </a:spcBef>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algn="r" eaLnBrk="1" hangingPunct="1">
              <a:spcBef>
                <a:spcPct val="0"/>
              </a:spcBef>
              <a:buFontTx/>
              <a:buNone/>
            </a:pPr>
            <a:fld id="{3A8C82E3-56BA-4513-9F23-56D1820D61B6}" type="slidenum">
              <a:rPr lang="sv-SE" sz="1050"/>
              <a:pPr algn="r" eaLnBrk="1" hangingPunct="1">
                <a:spcBef>
                  <a:spcPct val="0"/>
                </a:spcBef>
                <a:buFontTx/>
                <a:buNone/>
              </a:pPr>
              <a:t>26</a:t>
            </a:fld>
            <a:endParaRPr lang="sv-SE" sz="1050"/>
          </a:p>
        </p:txBody>
      </p:sp>
      <p:sp>
        <p:nvSpPr>
          <p:cNvPr id="83971" name="Rectangle 2"/>
          <p:cNvSpPr>
            <a:spLocks noGrp="1" noChangeArrowheads="1"/>
          </p:cNvSpPr>
          <p:nvPr>
            <p:ph type="title" idx="4294967295"/>
          </p:nvPr>
        </p:nvSpPr>
        <p:spPr/>
        <p:txBody>
          <a:bodyPr vert="horz" wrap="square" lIns="91440" tIns="45720" rIns="91440" bIns="34290" numCol="1" anchor="ctr" anchorCtr="0" compatLnSpc="1">
            <a:prstTxWarp prst="textNoShape">
              <a:avLst/>
            </a:prstTxWarp>
          </a:bodyPr>
          <a:lstStyle/>
          <a:p>
            <a:pPr eaLnBrk="1" hangingPunct="1"/>
            <a:r>
              <a:rPr lang="sv-SE" dirty="0" smtClean="0">
                <a:solidFill>
                  <a:srgbClr val="860000"/>
                </a:solidFill>
              </a:rPr>
              <a:t>Ett argument till?</a:t>
            </a:r>
          </a:p>
        </p:txBody>
      </p:sp>
      <p:sp>
        <p:nvSpPr>
          <p:cNvPr id="83972" name="Rectangle 3"/>
          <p:cNvSpPr>
            <a:spLocks noGrp="1" noChangeArrowheads="1"/>
          </p:cNvSpPr>
          <p:nvPr>
            <p:ph type="body" idx="4294967295"/>
          </p:nvPr>
        </p:nvSpPr>
        <p:spPr>
          <a:xfrm>
            <a:off x="1331640" y="1221581"/>
            <a:ext cx="6696744" cy="3314700"/>
          </a:xfrm>
        </p:spPr>
        <p:txBody>
          <a:bodyPr>
            <a:normAutofit/>
          </a:bodyPr>
          <a:lstStyle/>
          <a:p>
            <a:pPr eaLnBrk="1" hangingPunct="1">
              <a:lnSpc>
                <a:spcPct val="90000"/>
              </a:lnSpc>
              <a:buClr>
                <a:srgbClr val="990000"/>
              </a:buClr>
            </a:pPr>
            <a:r>
              <a:rPr lang="sv-SE" sz="1800" dirty="0" smtClean="0"/>
              <a:t>Hälsoekonomiska </a:t>
            </a:r>
            <a:r>
              <a:rPr lang="sv-SE" sz="1800" dirty="0"/>
              <a:t>argument kan vara kraftfulla incitament för att satsa resurser på ett annorlunda </a:t>
            </a:r>
            <a:r>
              <a:rPr lang="sv-SE" sz="1800" dirty="0" smtClean="0"/>
              <a:t>sätt</a:t>
            </a:r>
          </a:p>
          <a:p>
            <a:pPr eaLnBrk="1" hangingPunct="1">
              <a:lnSpc>
                <a:spcPct val="90000"/>
              </a:lnSpc>
              <a:buClr>
                <a:srgbClr val="990000"/>
              </a:buClr>
            </a:pPr>
            <a:endParaRPr lang="sv-SE" sz="1800" dirty="0" smtClean="0"/>
          </a:p>
          <a:p>
            <a:pPr>
              <a:lnSpc>
                <a:spcPct val="90000"/>
              </a:lnSpc>
              <a:buClr>
                <a:srgbClr val="990000"/>
              </a:buClr>
            </a:pPr>
            <a:r>
              <a:rPr lang="sv-SE" sz="1800" dirty="0"/>
              <a:t>Förebyggande  insatser är ibland mer kostnadseffektiva än behandlande och rehabiliterande </a:t>
            </a:r>
            <a:r>
              <a:rPr lang="sv-SE" sz="1800" dirty="0" smtClean="0"/>
              <a:t>insatser </a:t>
            </a:r>
          </a:p>
          <a:p>
            <a:pPr>
              <a:lnSpc>
                <a:spcPct val="90000"/>
              </a:lnSpc>
              <a:buClr>
                <a:srgbClr val="990000"/>
              </a:buClr>
            </a:pPr>
            <a:endParaRPr lang="sv-SE" sz="1800" dirty="0"/>
          </a:p>
          <a:p>
            <a:pPr>
              <a:lnSpc>
                <a:spcPct val="90000"/>
              </a:lnSpc>
              <a:buClr>
                <a:srgbClr val="990000"/>
              </a:buClr>
            </a:pPr>
            <a:r>
              <a:rPr lang="sv-SE" sz="1800" dirty="0"/>
              <a:t>O</a:t>
            </a:r>
            <a:r>
              <a:rPr lang="sv-SE" sz="1800" dirty="0" smtClean="0"/>
              <a:t>m </a:t>
            </a:r>
            <a:r>
              <a:rPr lang="sv-SE" sz="1800" dirty="0"/>
              <a:t>hälsofrämjande och sjukdomsförebyggande insatser ska tillmätas större vikt, måste vi hitta sätt att tillämpa hälsoekonomiska metoder för att bedöma dessa insatsers kostnadseffektivitet</a:t>
            </a:r>
            <a:endParaRPr lang="sv-SE" sz="1800" dirty="0"/>
          </a:p>
          <a:p>
            <a:pPr eaLnBrk="1" hangingPunct="1">
              <a:lnSpc>
                <a:spcPct val="90000"/>
              </a:lnSpc>
              <a:buClr>
                <a:srgbClr val="990000"/>
              </a:buClr>
            </a:pPr>
            <a:endParaRPr lang="sv-SE" sz="1800" dirty="0"/>
          </a:p>
        </p:txBody>
      </p:sp>
    </p:spTree>
    <p:extLst>
      <p:ext uri="{BB962C8B-B14F-4D97-AF65-F5344CB8AC3E}">
        <p14:creationId xmlns:p14="http://schemas.microsoft.com/office/powerpoint/2010/main" val="185193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Line 2"/>
          <p:cNvSpPr>
            <a:spLocks noChangeShapeType="1"/>
          </p:cNvSpPr>
          <p:nvPr/>
        </p:nvSpPr>
        <p:spPr bwMode="auto">
          <a:xfrm flipV="1">
            <a:off x="2789635" y="1707356"/>
            <a:ext cx="0" cy="2705100"/>
          </a:xfrm>
          <a:prstGeom prst="line">
            <a:avLst/>
          </a:prstGeom>
          <a:noFill/>
          <a:ln w="9525">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sv-SE"/>
          </a:p>
        </p:txBody>
      </p:sp>
      <p:sp>
        <p:nvSpPr>
          <p:cNvPr id="8195" name="Text Box 3"/>
          <p:cNvSpPr txBox="1">
            <a:spLocks noChangeArrowheads="1"/>
          </p:cNvSpPr>
          <p:nvPr/>
        </p:nvSpPr>
        <p:spPr bwMode="auto">
          <a:xfrm>
            <a:off x="1763316" y="1820466"/>
            <a:ext cx="1028700" cy="923330"/>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bg1"/>
                </a:solidFill>
                <a:latin typeface="Gill Sans MT" pitchFamily="34" charset="0"/>
              </a:defRPr>
            </a:lvl1pPr>
            <a:lvl2pPr marL="742950" indent="-285750" eaLnBrk="0" hangingPunct="0">
              <a:spcBef>
                <a:spcPct val="20000"/>
              </a:spcBef>
              <a:buChar char="–"/>
              <a:defRPr sz="2800">
                <a:solidFill>
                  <a:schemeClr val="bg1"/>
                </a:solidFill>
                <a:latin typeface="Gill Sans MT" pitchFamily="34" charset="0"/>
              </a:defRPr>
            </a:lvl2pPr>
            <a:lvl3pPr marL="1143000" indent="-228600" eaLnBrk="0" hangingPunct="0">
              <a:spcBef>
                <a:spcPct val="20000"/>
              </a:spcBef>
              <a:buChar char="•"/>
              <a:defRPr sz="2400">
                <a:solidFill>
                  <a:schemeClr val="bg1"/>
                </a:solidFill>
                <a:latin typeface="Gill Sans MT" pitchFamily="34" charset="0"/>
              </a:defRPr>
            </a:lvl3pPr>
            <a:lvl4pPr marL="1600200" indent="-228600" eaLnBrk="0" hangingPunct="0">
              <a:spcBef>
                <a:spcPct val="20000"/>
              </a:spcBef>
              <a:buChar char="–"/>
              <a:defRPr sz="2000">
                <a:solidFill>
                  <a:schemeClr val="bg1"/>
                </a:solidFill>
                <a:latin typeface="Gill Sans MT" pitchFamily="34" charset="0"/>
              </a:defRPr>
            </a:lvl4pPr>
            <a:lvl5pPr marL="2057400" indent="-228600" eaLnBrk="0" hangingPunct="0">
              <a:spcBef>
                <a:spcPct val="20000"/>
              </a:spcBef>
              <a:buChar char="»"/>
              <a:defRPr sz="2000">
                <a:solidFill>
                  <a:schemeClr val="bg1"/>
                </a:solidFill>
                <a:latin typeface="Gill Sans MT" pitchFamily="34" charset="0"/>
              </a:defRPr>
            </a:lvl5pPr>
            <a:lvl6pPr marL="2514600" indent="-228600" eaLnBrk="0" fontAlgn="base" hangingPunct="0">
              <a:spcBef>
                <a:spcPct val="20000"/>
              </a:spcBef>
              <a:spcAft>
                <a:spcPct val="0"/>
              </a:spcAft>
              <a:buChar char="»"/>
              <a:defRPr sz="2000">
                <a:solidFill>
                  <a:schemeClr val="bg1"/>
                </a:solidFill>
                <a:latin typeface="Gill Sans MT" pitchFamily="34" charset="0"/>
              </a:defRPr>
            </a:lvl6pPr>
            <a:lvl7pPr marL="2971800" indent="-228600" eaLnBrk="0" fontAlgn="base" hangingPunct="0">
              <a:spcBef>
                <a:spcPct val="20000"/>
              </a:spcBef>
              <a:spcAft>
                <a:spcPct val="0"/>
              </a:spcAft>
              <a:buChar char="»"/>
              <a:defRPr sz="2000">
                <a:solidFill>
                  <a:schemeClr val="bg1"/>
                </a:solidFill>
                <a:latin typeface="Gill Sans MT" pitchFamily="34" charset="0"/>
              </a:defRPr>
            </a:lvl7pPr>
            <a:lvl8pPr marL="3429000" indent="-228600" eaLnBrk="0" fontAlgn="base" hangingPunct="0">
              <a:spcBef>
                <a:spcPct val="20000"/>
              </a:spcBef>
              <a:spcAft>
                <a:spcPct val="0"/>
              </a:spcAft>
              <a:buChar char="»"/>
              <a:defRPr sz="2000">
                <a:solidFill>
                  <a:schemeClr val="bg1"/>
                </a:solidFill>
                <a:latin typeface="Gill Sans MT" pitchFamily="34" charset="0"/>
              </a:defRPr>
            </a:lvl8pPr>
            <a:lvl9pPr marL="3886200" indent="-228600" eaLnBrk="0" fontAlgn="base" hangingPunct="0">
              <a:spcBef>
                <a:spcPct val="20000"/>
              </a:spcBef>
              <a:spcAft>
                <a:spcPct val="0"/>
              </a:spcAft>
              <a:buChar char="»"/>
              <a:defRPr sz="2000">
                <a:solidFill>
                  <a:schemeClr val="bg1"/>
                </a:solidFill>
                <a:latin typeface="Gill Sans MT" pitchFamily="34" charset="0"/>
              </a:defRPr>
            </a:lvl9pPr>
          </a:lstStyle>
          <a:p>
            <a:pPr eaLnBrk="1" hangingPunct="1">
              <a:spcBef>
                <a:spcPct val="0"/>
              </a:spcBef>
              <a:buFontTx/>
              <a:buNone/>
            </a:pPr>
            <a:r>
              <a:rPr lang="en-GB" altLang="sv-SE" sz="1200" b="1" i="1" dirty="0">
                <a:latin typeface="Arial" charset="0"/>
              </a:rPr>
              <a:t>NYTTA &amp;</a:t>
            </a:r>
          </a:p>
          <a:p>
            <a:pPr eaLnBrk="1" hangingPunct="1">
              <a:spcBef>
                <a:spcPct val="0"/>
              </a:spcBef>
              <a:buFontTx/>
              <a:buNone/>
            </a:pPr>
            <a:r>
              <a:rPr lang="en-GB" altLang="sv-SE" sz="1200" b="1" i="1" dirty="0">
                <a:latin typeface="Arial" charset="0"/>
              </a:rPr>
              <a:t>Kostnad</a:t>
            </a:r>
          </a:p>
          <a:p>
            <a:pPr eaLnBrk="1" hangingPunct="1">
              <a:spcBef>
                <a:spcPct val="0"/>
              </a:spcBef>
              <a:buFontTx/>
              <a:buNone/>
            </a:pPr>
            <a:endParaRPr lang="en-GB" altLang="sv-SE" sz="1200" b="1" i="1" dirty="0">
              <a:latin typeface="Arial" charset="0"/>
            </a:endParaRPr>
          </a:p>
          <a:p>
            <a:pPr>
              <a:spcBef>
                <a:spcPct val="0"/>
              </a:spcBef>
              <a:buFontTx/>
              <a:buNone/>
            </a:pPr>
            <a:r>
              <a:rPr lang="en-GB" altLang="sv-SE" sz="900" dirty="0">
                <a:latin typeface="Arial" charset="0"/>
                <a:cs typeface="Times New Roman" pitchFamily="18" charset="0"/>
              </a:rPr>
              <a:t> </a:t>
            </a:r>
          </a:p>
          <a:p>
            <a:pPr>
              <a:spcBef>
                <a:spcPct val="0"/>
              </a:spcBef>
              <a:buFontTx/>
              <a:buNone/>
            </a:pPr>
            <a:endParaRPr lang="en-GB" altLang="sv-SE" sz="900" dirty="0">
              <a:latin typeface="Arial" charset="0"/>
            </a:endParaRPr>
          </a:p>
        </p:txBody>
      </p:sp>
      <p:sp>
        <p:nvSpPr>
          <p:cNvPr id="8196" name="Line 4"/>
          <p:cNvSpPr>
            <a:spLocks noChangeShapeType="1"/>
          </p:cNvSpPr>
          <p:nvPr/>
        </p:nvSpPr>
        <p:spPr bwMode="auto">
          <a:xfrm>
            <a:off x="2789635" y="4412456"/>
            <a:ext cx="417195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464901" name="Text Box 5"/>
          <p:cNvSpPr txBox="1">
            <a:spLocks noChangeArrowheads="1"/>
          </p:cNvSpPr>
          <p:nvPr/>
        </p:nvSpPr>
        <p:spPr bwMode="auto">
          <a:xfrm>
            <a:off x="2508448" y="3159063"/>
            <a:ext cx="1065398" cy="1511952"/>
          </a:xfrm>
          <a:prstGeom prst="rect">
            <a:avLst/>
          </a:prstGeom>
          <a:solidFill>
            <a:srgbClr val="0000FF"/>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bg1"/>
                </a:solidFill>
                <a:latin typeface="Gill Sans MT" pitchFamily="34" charset="0"/>
              </a:defRPr>
            </a:lvl1pPr>
            <a:lvl2pPr marL="742950" indent="-285750" eaLnBrk="0" hangingPunct="0">
              <a:spcBef>
                <a:spcPct val="20000"/>
              </a:spcBef>
              <a:buChar char="–"/>
              <a:defRPr sz="2800">
                <a:solidFill>
                  <a:schemeClr val="bg1"/>
                </a:solidFill>
                <a:latin typeface="Gill Sans MT" pitchFamily="34" charset="0"/>
              </a:defRPr>
            </a:lvl2pPr>
            <a:lvl3pPr marL="1143000" indent="-228600" eaLnBrk="0" hangingPunct="0">
              <a:spcBef>
                <a:spcPct val="20000"/>
              </a:spcBef>
              <a:buChar char="•"/>
              <a:defRPr sz="2400">
                <a:solidFill>
                  <a:schemeClr val="bg1"/>
                </a:solidFill>
                <a:latin typeface="Gill Sans MT" pitchFamily="34" charset="0"/>
              </a:defRPr>
            </a:lvl3pPr>
            <a:lvl4pPr marL="1600200" indent="-228600" eaLnBrk="0" hangingPunct="0">
              <a:spcBef>
                <a:spcPct val="20000"/>
              </a:spcBef>
              <a:buChar char="–"/>
              <a:defRPr sz="2000">
                <a:solidFill>
                  <a:schemeClr val="bg1"/>
                </a:solidFill>
                <a:latin typeface="Gill Sans MT" pitchFamily="34" charset="0"/>
              </a:defRPr>
            </a:lvl4pPr>
            <a:lvl5pPr marL="2057400" indent="-228600" eaLnBrk="0" hangingPunct="0">
              <a:spcBef>
                <a:spcPct val="20000"/>
              </a:spcBef>
              <a:buChar char="»"/>
              <a:defRPr sz="2000">
                <a:solidFill>
                  <a:schemeClr val="bg1"/>
                </a:solidFill>
                <a:latin typeface="Gill Sans MT" pitchFamily="34" charset="0"/>
              </a:defRPr>
            </a:lvl5pPr>
            <a:lvl6pPr marL="2514600" indent="-228600" eaLnBrk="0" fontAlgn="base" hangingPunct="0">
              <a:spcBef>
                <a:spcPct val="20000"/>
              </a:spcBef>
              <a:spcAft>
                <a:spcPct val="0"/>
              </a:spcAft>
              <a:buChar char="»"/>
              <a:defRPr sz="2000">
                <a:solidFill>
                  <a:schemeClr val="bg1"/>
                </a:solidFill>
                <a:latin typeface="Gill Sans MT" pitchFamily="34" charset="0"/>
              </a:defRPr>
            </a:lvl6pPr>
            <a:lvl7pPr marL="2971800" indent="-228600" eaLnBrk="0" fontAlgn="base" hangingPunct="0">
              <a:spcBef>
                <a:spcPct val="20000"/>
              </a:spcBef>
              <a:spcAft>
                <a:spcPct val="0"/>
              </a:spcAft>
              <a:buChar char="»"/>
              <a:defRPr sz="2000">
                <a:solidFill>
                  <a:schemeClr val="bg1"/>
                </a:solidFill>
                <a:latin typeface="Gill Sans MT" pitchFamily="34" charset="0"/>
              </a:defRPr>
            </a:lvl7pPr>
            <a:lvl8pPr marL="3429000" indent="-228600" eaLnBrk="0" fontAlgn="base" hangingPunct="0">
              <a:spcBef>
                <a:spcPct val="20000"/>
              </a:spcBef>
              <a:spcAft>
                <a:spcPct val="0"/>
              </a:spcAft>
              <a:buChar char="»"/>
              <a:defRPr sz="2000">
                <a:solidFill>
                  <a:schemeClr val="bg1"/>
                </a:solidFill>
                <a:latin typeface="Gill Sans MT" pitchFamily="34" charset="0"/>
              </a:defRPr>
            </a:lvl8pPr>
            <a:lvl9pPr marL="3886200" indent="-228600" eaLnBrk="0" fontAlgn="base" hangingPunct="0">
              <a:spcBef>
                <a:spcPct val="20000"/>
              </a:spcBef>
              <a:spcAft>
                <a:spcPct val="0"/>
              </a:spcAft>
              <a:buChar char="»"/>
              <a:defRPr sz="2000">
                <a:solidFill>
                  <a:schemeClr val="bg1"/>
                </a:solidFill>
                <a:latin typeface="Gill Sans MT" pitchFamily="34" charset="0"/>
              </a:defRPr>
            </a:lvl9pPr>
          </a:lstStyle>
          <a:p>
            <a:pPr algn="ctr" eaLnBrk="1" hangingPunct="1">
              <a:spcBef>
                <a:spcPct val="50000"/>
              </a:spcBef>
              <a:buNone/>
            </a:pPr>
            <a:r>
              <a:rPr lang="sv-SE" altLang="sv-SE" sz="1350" b="1" dirty="0"/>
              <a:t> Metod, material, insats</a:t>
            </a:r>
          </a:p>
          <a:p>
            <a:pPr algn="ctr" eaLnBrk="1" hangingPunct="1">
              <a:spcBef>
                <a:spcPct val="50000"/>
              </a:spcBef>
              <a:buFontTx/>
              <a:buNone/>
            </a:pPr>
            <a:r>
              <a:rPr lang="sv-SE" altLang="sv-SE" sz="1350" b="1" dirty="0"/>
              <a:t>Y</a:t>
            </a:r>
            <a:r>
              <a:rPr lang="sv-SE" altLang="sv-SE" sz="1050" b="1" dirty="0"/>
              <a:t> </a:t>
            </a:r>
            <a:endParaRPr lang="sv-SE" altLang="sv-SE" sz="1050" b="1" dirty="0"/>
          </a:p>
          <a:p>
            <a:pPr algn="ctr" eaLnBrk="1" hangingPunct="1">
              <a:spcBef>
                <a:spcPct val="50000"/>
              </a:spcBef>
              <a:buFontTx/>
              <a:buNone/>
            </a:pPr>
            <a:endParaRPr lang="sv-SE" altLang="sv-SE" sz="1050" b="1" dirty="0"/>
          </a:p>
          <a:p>
            <a:pPr algn="ctr" eaLnBrk="1" hangingPunct="1">
              <a:spcBef>
                <a:spcPct val="50000"/>
              </a:spcBef>
              <a:buFontTx/>
              <a:buNone/>
            </a:pPr>
            <a:endParaRPr lang="sv-SE" altLang="sv-SE" sz="1050" b="1" dirty="0"/>
          </a:p>
        </p:txBody>
      </p:sp>
      <p:sp>
        <p:nvSpPr>
          <p:cNvPr id="8198" name="Text Box 6"/>
          <p:cNvSpPr txBox="1">
            <a:spLocks noChangeArrowheads="1"/>
          </p:cNvSpPr>
          <p:nvPr/>
        </p:nvSpPr>
        <p:spPr bwMode="auto">
          <a:xfrm>
            <a:off x="1426172" y="3401437"/>
            <a:ext cx="1079897" cy="1269578"/>
          </a:xfrm>
          <a:prstGeom prst="rect">
            <a:avLst/>
          </a:prstGeom>
          <a:solidFill>
            <a:srgbClr val="333399"/>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bg1"/>
                </a:solidFill>
                <a:latin typeface="Gill Sans MT" pitchFamily="34" charset="0"/>
              </a:defRPr>
            </a:lvl1pPr>
            <a:lvl2pPr marL="742950" indent="-285750" eaLnBrk="0" hangingPunct="0">
              <a:spcBef>
                <a:spcPct val="20000"/>
              </a:spcBef>
              <a:buChar char="–"/>
              <a:defRPr sz="2800">
                <a:solidFill>
                  <a:schemeClr val="bg1"/>
                </a:solidFill>
                <a:latin typeface="Gill Sans MT" pitchFamily="34" charset="0"/>
              </a:defRPr>
            </a:lvl2pPr>
            <a:lvl3pPr marL="1143000" indent="-228600" eaLnBrk="0" hangingPunct="0">
              <a:spcBef>
                <a:spcPct val="20000"/>
              </a:spcBef>
              <a:buChar char="•"/>
              <a:defRPr sz="2400">
                <a:solidFill>
                  <a:schemeClr val="bg1"/>
                </a:solidFill>
                <a:latin typeface="Gill Sans MT" pitchFamily="34" charset="0"/>
              </a:defRPr>
            </a:lvl3pPr>
            <a:lvl4pPr marL="1600200" indent="-228600" eaLnBrk="0" hangingPunct="0">
              <a:spcBef>
                <a:spcPct val="20000"/>
              </a:spcBef>
              <a:buChar char="–"/>
              <a:defRPr sz="2000">
                <a:solidFill>
                  <a:schemeClr val="bg1"/>
                </a:solidFill>
                <a:latin typeface="Gill Sans MT" pitchFamily="34" charset="0"/>
              </a:defRPr>
            </a:lvl4pPr>
            <a:lvl5pPr marL="2057400" indent="-228600" eaLnBrk="0" hangingPunct="0">
              <a:spcBef>
                <a:spcPct val="20000"/>
              </a:spcBef>
              <a:buChar char="»"/>
              <a:defRPr sz="2000">
                <a:solidFill>
                  <a:schemeClr val="bg1"/>
                </a:solidFill>
                <a:latin typeface="Gill Sans MT" pitchFamily="34" charset="0"/>
              </a:defRPr>
            </a:lvl5pPr>
            <a:lvl6pPr marL="2514600" indent="-228600" eaLnBrk="0" fontAlgn="base" hangingPunct="0">
              <a:spcBef>
                <a:spcPct val="20000"/>
              </a:spcBef>
              <a:spcAft>
                <a:spcPct val="0"/>
              </a:spcAft>
              <a:buChar char="»"/>
              <a:defRPr sz="2000">
                <a:solidFill>
                  <a:schemeClr val="bg1"/>
                </a:solidFill>
                <a:latin typeface="Gill Sans MT" pitchFamily="34" charset="0"/>
              </a:defRPr>
            </a:lvl6pPr>
            <a:lvl7pPr marL="2971800" indent="-228600" eaLnBrk="0" fontAlgn="base" hangingPunct="0">
              <a:spcBef>
                <a:spcPct val="20000"/>
              </a:spcBef>
              <a:spcAft>
                <a:spcPct val="0"/>
              </a:spcAft>
              <a:buChar char="»"/>
              <a:defRPr sz="2000">
                <a:solidFill>
                  <a:schemeClr val="bg1"/>
                </a:solidFill>
                <a:latin typeface="Gill Sans MT" pitchFamily="34" charset="0"/>
              </a:defRPr>
            </a:lvl7pPr>
            <a:lvl8pPr marL="3429000" indent="-228600" eaLnBrk="0" fontAlgn="base" hangingPunct="0">
              <a:spcBef>
                <a:spcPct val="20000"/>
              </a:spcBef>
              <a:spcAft>
                <a:spcPct val="0"/>
              </a:spcAft>
              <a:buChar char="»"/>
              <a:defRPr sz="2000">
                <a:solidFill>
                  <a:schemeClr val="bg1"/>
                </a:solidFill>
                <a:latin typeface="Gill Sans MT" pitchFamily="34" charset="0"/>
              </a:defRPr>
            </a:lvl8pPr>
            <a:lvl9pPr marL="3886200" indent="-228600" eaLnBrk="0" fontAlgn="base" hangingPunct="0">
              <a:spcBef>
                <a:spcPct val="20000"/>
              </a:spcBef>
              <a:spcAft>
                <a:spcPct val="0"/>
              </a:spcAft>
              <a:buChar char="»"/>
              <a:defRPr sz="2000">
                <a:solidFill>
                  <a:schemeClr val="bg1"/>
                </a:solidFill>
                <a:latin typeface="Gill Sans MT" pitchFamily="34" charset="0"/>
              </a:defRPr>
            </a:lvl9pPr>
          </a:lstStyle>
          <a:p>
            <a:pPr algn="ctr" eaLnBrk="1" hangingPunct="1">
              <a:spcBef>
                <a:spcPct val="50000"/>
              </a:spcBef>
              <a:buFontTx/>
              <a:buNone/>
            </a:pPr>
            <a:r>
              <a:rPr lang="sv-SE" altLang="sv-SE" sz="1350" b="1" dirty="0"/>
              <a:t>Metod, material, </a:t>
            </a:r>
            <a:r>
              <a:rPr lang="sv-SE" altLang="sv-SE" sz="1350" b="1" dirty="0"/>
              <a:t>insats</a:t>
            </a:r>
          </a:p>
          <a:p>
            <a:pPr algn="ctr" eaLnBrk="1" hangingPunct="1">
              <a:spcBef>
                <a:spcPct val="50000"/>
              </a:spcBef>
              <a:buFontTx/>
              <a:buNone/>
            </a:pPr>
            <a:r>
              <a:rPr lang="sv-SE" altLang="sv-SE" sz="1350" b="1" dirty="0"/>
              <a:t> </a:t>
            </a:r>
            <a:r>
              <a:rPr lang="sv-SE" altLang="sv-SE" sz="1350" b="1" dirty="0"/>
              <a:t>X </a:t>
            </a:r>
            <a:endParaRPr lang="sv-SE" altLang="sv-SE" sz="750" b="1" dirty="0"/>
          </a:p>
          <a:p>
            <a:pPr algn="ctr" eaLnBrk="1" hangingPunct="1">
              <a:spcBef>
                <a:spcPct val="50000"/>
              </a:spcBef>
              <a:buFontTx/>
              <a:buNone/>
            </a:pPr>
            <a:endParaRPr lang="sv-SE" altLang="sv-SE" sz="1050" b="1" dirty="0"/>
          </a:p>
        </p:txBody>
      </p:sp>
      <p:sp>
        <p:nvSpPr>
          <p:cNvPr id="464903" name="Text Box 7"/>
          <p:cNvSpPr txBox="1">
            <a:spLocks noChangeArrowheads="1"/>
          </p:cNvSpPr>
          <p:nvPr/>
        </p:nvSpPr>
        <p:spPr bwMode="auto">
          <a:xfrm>
            <a:off x="4728867" y="2283718"/>
            <a:ext cx="1079897" cy="2377574"/>
          </a:xfrm>
          <a:prstGeom prst="rect">
            <a:avLst/>
          </a:prstGeom>
          <a:solidFill>
            <a:srgbClr val="E20000"/>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bg1"/>
                </a:solidFill>
                <a:latin typeface="Gill Sans MT" pitchFamily="34" charset="0"/>
              </a:defRPr>
            </a:lvl1pPr>
            <a:lvl2pPr marL="742950" indent="-285750" eaLnBrk="0" hangingPunct="0">
              <a:spcBef>
                <a:spcPct val="20000"/>
              </a:spcBef>
              <a:buChar char="–"/>
              <a:defRPr sz="2800">
                <a:solidFill>
                  <a:schemeClr val="bg1"/>
                </a:solidFill>
                <a:latin typeface="Gill Sans MT" pitchFamily="34" charset="0"/>
              </a:defRPr>
            </a:lvl2pPr>
            <a:lvl3pPr marL="1143000" indent="-228600" eaLnBrk="0" hangingPunct="0">
              <a:spcBef>
                <a:spcPct val="20000"/>
              </a:spcBef>
              <a:buChar char="•"/>
              <a:defRPr sz="2400">
                <a:solidFill>
                  <a:schemeClr val="bg1"/>
                </a:solidFill>
                <a:latin typeface="Gill Sans MT" pitchFamily="34" charset="0"/>
              </a:defRPr>
            </a:lvl3pPr>
            <a:lvl4pPr marL="1600200" indent="-228600" eaLnBrk="0" hangingPunct="0">
              <a:spcBef>
                <a:spcPct val="20000"/>
              </a:spcBef>
              <a:buChar char="–"/>
              <a:defRPr sz="2000">
                <a:solidFill>
                  <a:schemeClr val="bg1"/>
                </a:solidFill>
                <a:latin typeface="Gill Sans MT" pitchFamily="34" charset="0"/>
              </a:defRPr>
            </a:lvl4pPr>
            <a:lvl5pPr marL="2057400" indent="-228600" eaLnBrk="0" hangingPunct="0">
              <a:spcBef>
                <a:spcPct val="20000"/>
              </a:spcBef>
              <a:buChar char="»"/>
              <a:defRPr sz="2000">
                <a:solidFill>
                  <a:schemeClr val="bg1"/>
                </a:solidFill>
                <a:latin typeface="Gill Sans MT" pitchFamily="34" charset="0"/>
              </a:defRPr>
            </a:lvl5pPr>
            <a:lvl6pPr marL="2514600" indent="-228600" eaLnBrk="0" fontAlgn="base" hangingPunct="0">
              <a:spcBef>
                <a:spcPct val="20000"/>
              </a:spcBef>
              <a:spcAft>
                <a:spcPct val="0"/>
              </a:spcAft>
              <a:buChar char="»"/>
              <a:defRPr sz="2000">
                <a:solidFill>
                  <a:schemeClr val="bg1"/>
                </a:solidFill>
                <a:latin typeface="Gill Sans MT" pitchFamily="34" charset="0"/>
              </a:defRPr>
            </a:lvl6pPr>
            <a:lvl7pPr marL="2971800" indent="-228600" eaLnBrk="0" fontAlgn="base" hangingPunct="0">
              <a:spcBef>
                <a:spcPct val="20000"/>
              </a:spcBef>
              <a:spcAft>
                <a:spcPct val="0"/>
              </a:spcAft>
              <a:buChar char="»"/>
              <a:defRPr sz="2000">
                <a:solidFill>
                  <a:schemeClr val="bg1"/>
                </a:solidFill>
                <a:latin typeface="Gill Sans MT" pitchFamily="34" charset="0"/>
              </a:defRPr>
            </a:lvl7pPr>
            <a:lvl8pPr marL="3429000" indent="-228600" eaLnBrk="0" fontAlgn="base" hangingPunct="0">
              <a:spcBef>
                <a:spcPct val="20000"/>
              </a:spcBef>
              <a:spcAft>
                <a:spcPct val="0"/>
              </a:spcAft>
              <a:buChar char="»"/>
              <a:defRPr sz="2000">
                <a:solidFill>
                  <a:schemeClr val="bg1"/>
                </a:solidFill>
                <a:latin typeface="Gill Sans MT" pitchFamily="34" charset="0"/>
              </a:defRPr>
            </a:lvl8pPr>
            <a:lvl9pPr marL="3886200" indent="-228600" eaLnBrk="0" fontAlgn="base" hangingPunct="0">
              <a:spcBef>
                <a:spcPct val="20000"/>
              </a:spcBef>
              <a:spcAft>
                <a:spcPct val="0"/>
              </a:spcAft>
              <a:buChar char="»"/>
              <a:defRPr sz="2000">
                <a:solidFill>
                  <a:schemeClr val="bg1"/>
                </a:solidFill>
                <a:latin typeface="Gill Sans MT" pitchFamily="34" charset="0"/>
              </a:defRPr>
            </a:lvl9pPr>
          </a:lstStyle>
          <a:p>
            <a:pPr algn="ctr" eaLnBrk="1" hangingPunct="1">
              <a:spcBef>
                <a:spcPct val="50000"/>
              </a:spcBef>
              <a:buFontTx/>
              <a:buNone/>
            </a:pPr>
            <a:r>
              <a:rPr lang="sv-SE" altLang="sv-SE" sz="1350" b="1" dirty="0"/>
              <a:t>KOSTNAD</a:t>
            </a:r>
          </a:p>
          <a:p>
            <a:pPr algn="ctr" eaLnBrk="1" hangingPunct="1">
              <a:spcBef>
                <a:spcPct val="50000"/>
              </a:spcBef>
              <a:buFontTx/>
              <a:buNone/>
            </a:pPr>
            <a:r>
              <a:rPr lang="sv-SE" altLang="sv-SE" sz="1350" b="1" dirty="0"/>
              <a:t>NY metod …</a:t>
            </a:r>
          </a:p>
          <a:p>
            <a:pPr algn="ctr" eaLnBrk="1" hangingPunct="1">
              <a:spcBef>
                <a:spcPct val="50000"/>
              </a:spcBef>
              <a:buFontTx/>
              <a:buNone/>
            </a:pPr>
            <a:r>
              <a:rPr lang="sv-SE" altLang="sv-SE" sz="1350" b="1" dirty="0"/>
              <a:t> Y </a:t>
            </a:r>
          </a:p>
          <a:p>
            <a:pPr algn="ctr" eaLnBrk="1" hangingPunct="1">
              <a:spcBef>
                <a:spcPct val="50000"/>
              </a:spcBef>
              <a:buFontTx/>
              <a:buNone/>
            </a:pPr>
            <a:endParaRPr lang="sv-SE" altLang="sv-SE" sz="1350" b="1" dirty="0"/>
          </a:p>
          <a:p>
            <a:pPr algn="ctr" eaLnBrk="1" hangingPunct="1">
              <a:spcBef>
                <a:spcPct val="50000"/>
              </a:spcBef>
              <a:buFontTx/>
              <a:buNone/>
            </a:pPr>
            <a:r>
              <a:rPr lang="sv-SE" altLang="sv-SE" sz="1050" b="1" dirty="0"/>
              <a:t>  </a:t>
            </a:r>
            <a:endParaRPr lang="sv-SE" altLang="sv-SE" sz="1050" b="1" dirty="0"/>
          </a:p>
          <a:p>
            <a:pPr algn="ctr" eaLnBrk="1" hangingPunct="1">
              <a:spcBef>
                <a:spcPct val="50000"/>
              </a:spcBef>
              <a:buFontTx/>
              <a:buNone/>
            </a:pPr>
            <a:endParaRPr lang="sv-SE" altLang="sv-SE" sz="1050" b="1" dirty="0"/>
          </a:p>
          <a:p>
            <a:pPr algn="ctr" eaLnBrk="1" hangingPunct="1">
              <a:spcBef>
                <a:spcPct val="50000"/>
              </a:spcBef>
              <a:buFontTx/>
              <a:buNone/>
            </a:pPr>
            <a:endParaRPr lang="sv-SE" altLang="sv-SE" sz="1050" b="1" dirty="0"/>
          </a:p>
        </p:txBody>
      </p:sp>
      <p:sp>
        <p:nvSpPr>
          <p:cNvPr id="8200" name="Text Box 8"/>
          <p:cNvSpPr txBox="1">
            <a:spLocks noChangeArrowheads="1"/>
          </p:cNvSpPr>
          <p:nvPr/>
        </p:nvSpPr>
        <p:spPr bwMode="auto">
          <a:xfrm>
            <a:off x="3817791" y="3291830"/>
            <a:ext cx="1079897" cy="1373453"/>
          </a:xfrm>
          <a:prstGeom prst="rect">
            <a:avLst/>
          </a:prstGeom>
          <a:solidFill>
            <a:srgbClr val="800000"/>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bg1"/>
                </a:solidFill>
                <a:latin typeface="Gill Sans MT" pitchFamily="34" charset="0"/>
              </a:defRPr>
            </a:lvl1pPr>
            <a:lvl2pPr marL="742950" indent="-285750" eaLnBrk="0" hangingPunct="0">
              <a:spcBef>
                <a:spcPct val="20000"/>
              </a:spcBef>
              <a:buChar char="–"/>
              <a:defRPr sz="2800">
                <a:solidFill>
                  <a:schemeClr val="bg1"/>
                </a:solidFill>
                <a:latin typeface="Gill Sans MT" pitchFamily="34" charset="0"/>
              </a:defRPr>
            </a:lvl2pPr>
            <a:lvl3pPr marL="1143000" indent="-228600" eaLnBrk="0" hangingPunct="0">
              <a:spcBef>
                <a:spcPct val="20000"/>
              </a:spcBef>
              <a:buChar char="•"/>
              <a:defRPr sz="2400">
                <a:solidFill>
                  <a:schemeClr val="bg1"/>
                </a:solidFill>
                <a:latin typeface="Gill Sans MT" pitchFamily="34" charset="0"/>
              </a:defRPr>
            </a:lvl3pPr>
            <a:lvl4pPr marL="1600200" indent="-228600" eaLnBrk="0" hangingPunct="0">
              <a:spcBef>
                <a:spcPct val="20000"/>
              </a:spcBef>
              <a:buChar char="–"/>
              <a:defRPr sz="2000">
                <a:solidFill>
                  <a:schemeClr val="bg1"/>
                </a:solidFill>
                <a:latin typeface="Gill Sans MT" pitchFamily="34" charset="0"/>
              </a:defRPr>
            </a:lvl4pPr>
            <a:lvl5pPr marL="2057400" indent="-228600" eaLnBrk="0" hangingPunct="0">
              <a:spcBef>
                <a:spcPct val="20000"/>
              </a:spcBef>
              <a:buChar char="»"/>
              <a:defRPr sz="2000">
                <a:solidFill>
                  <a:schemeClr val="bg1"/>
                </a:solidFill>
                <a:latin typeface="Gill Sans MT" pitchFamily="34" charset="0"/>
              </a:defRPr>
            </a:lvl5pPr>
            <a:lvl6pPr marL="2514600" indent="-228600" eaLnBrk="0" fontAlgn="base" hangingPunct="0">
              <a:spcBef>
                <a:spcPct val="20000"/>
              </a:spcBef>
              <a:spcAft>
                <a:spcPct val="0"/>
              </a:spcAft>
              <a:buChar char="»"/>
              <a:defRPr sz="2000">
                <a:solidFill>
                  <a:schemeClr val="bg1"/>
                </a:solidFill>
                <a:latin typeface="Gill Sans MT" pitchFamily="34" charset="0"/>
              </a:defRPr>
            </a:lvl6pPr>
            <a:lvl7pPr marL="2971800" indent="-228600" eaLnBrk="0" fontAlgn="base" hangingPunct="0">
              <a:spcBef>
                <a:spcPct val="20000"/>
              </a:spcBef>
              <a:spcAft>
                <a:spcPct val="0"/>
              </a:spcAft>
              <a:buChar char="»"/>
              <a:defRPr sz="2000">
                <a:solidFill>
                  <a:schemeClr val="bg1"/>
                </a:solidFill>
                <a:latin typeface="Gill Sans MT" pitchFamily="34" charset="0"/>
              </a:defRPr>
            </a:lvl7pPr>
            <a:lvl8pPr marL="3429000" indent="-228600" eaLnBrk="0" fontAlgn="base" hangingPunct="0">
              <a:spcBef>
                <a:spcPct val="20000"/>
              </a:spcBef>
              <a:spcAft>
                <a:spcPct val="0"/>
              </a:spcAft>
              <a:buChar char="»"/>
              <a:defRPr sz="2000">
                <a:solidFill>
                  <a:schemeClr val="bg1"/>
                </a:solidFill>
                <a:latin typeface="Gill Sans MT" pitchFamily="34" charset="0"/>
              </a:defRPr>
            </a:lvl8pPr>
            <a:lvl9pPr marL="3886200" indent="-228600" eaLnBrk="0" fontAlgn="base" hangingPunct="0">
              <a:spcBef>
                <a:spcPct val="20000"/>
              </a:spcBef>
              <a:spcAft>
                <a:spcPct val="0"/>
              </a:spcAft>
              <a:buChar char="»"/>
              <a:defRPr sz="2000">
                <a:solidFill>
                  <a:schemeClr val="bg1"/>
                </a:solidFill>
                <a:latin typeface="Gill Sans MT" pitchFamily="34" charset="0"/>
              </a:defRPr>
            </a:lvl9pPr>
          </a:lstStyle>
          <a:p>
            <a:pPr algn="ctr" eaLnBrk="1" hangingPunct="1">
              <a:spcBef>
                <a:spcPct val="50000"/>
              </a:spcBef>
              <a:buFontTx/>
              <a:buNone/>
            </a:pPr>
            <a:r>
              <a:rPr lang="sv-SE" altLang="sv-SE" sz="1350" b="1" dirty="0"/>
              <a:t>KOSTNAD</a:t>
            </a:r>
          </a:p>
          <a:p>
            <a:pPr algn="ctr" eaLnBrk="1" hangingPunct="1">
              <a:spcBef>
                <a:spcPct val="50000"/>
              </a:spcBef>
              <a:buFontTx/>
              <a:buNone/>
            </a:pPr>
            <a:r>
              <a:rPr lang="sv-SE" altLang="sv-SE" sz="1350" b="1" dirty="0"/>
              <a:t>X </a:t>
            </a:r>
          </a:p>
          <a:p>
            <a:pPr algn="ctr" eaLnBrk="1" hangingPunct="1">
              <a:spcBef>
                <a:spcPct val="50000"/>
              </a:spcBef>
              <a:buFontTx/>
              <a:buNone/>
            </a:pPr>
            <a:endParaRPr lang="sv-SE" altLang="sv-SE" sz="1350" b="1" dirty="0"/>
          </a:p>
          <a:p>
            <a:pPr algn="ctr" eaLnBrk="1" hangingPunct="1">
              <a:spcBef>
                <a:spcPct val="50000"/>
              </a:spcBef>
              <a:buFontTx/>
              <a:buNone/>
            </a:pPr>
            <a:endParaRPr lang="sv-SE" altLang="sv-SE" sz="1050" b="1" dirty="0"/>
          </a:p>
        </p:txBody>
      </p:sp>
      <p:sp>
        <p:nvSpPr>
          <p:cNvPr id="8201" name="Rectangle 9"/>
          <p:cNvSpPr>
            <a:spLocks noChangeArrowheads="1"/>
          </p:cNvSpPr>
          <p:nvPr/>
        </p:nvSpPr>
        <p:spPr bwMode="auto">
          <a:xfrm>
            <a:off x="1494830" y="505450"/>
            <a:ext cx="6210300" cy="5941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7521" tIns="48761" rIns="97521" bIns="48761"/>
          <a:lstStyle>
            <a:lvl1pPr eaLnBrk="0" hangingPunct="0">
              <a:spcBef>
                <a:spcPct val="20000"/>
              </a:spcBef>
              <a:buChar char="•"/>
              <a:defRPr sz="3200">
                <a:solidFill>
                  <a:schemeClr val="bg1"/>
                </a:solidFill>
                <a:latin typeface="Gill Sans MT" pitchFamily="34" charset="0"/>
              </a:defRPr>
            </a:lvl1pPr>
            <a:lvl2pPr marL="742950" indent="-285750" eaLnBrk="0" hangingPunct="0">
              <a:spcBef>
                <a:spcPct val="20000"/>
              </a:spcBef>
              <a:buChar char="–"/>
              <a:defRPr sz="2800">
                <a:solidFill>
                  <a:schemeClr val="bg1"/>
                </a:solidFill>
                <a:latin typeface="Gill Sans MT" pitchFamily="34" charset="0"/>
              </a:defRPr>
            </a:lvl2pPr>
            <a:lvl3pPr marL="1143000" indent="-228600" eaLnBrk="0" hangingPunct="0">
              <a:spcBef>
                <a:spcPct val="20000"/>
              </a:spcBef>
              <a:buChar char="•"/>
              <a:defRPr sz="2400">
                <a:solidFill>
                  <a:schemeClr val="bg1"/>
                </a:solidFill>
                <a:latin typeface="Gill Sans MT" pitchFamily="34" charset="0"/>
              </a:defRPr>
            </a:lvl3pPr>
            <a:lvl4pPr marL="1600200" indent="-228600" eaLnBrk="0" hangingPunct="0">
              <a:spcBef>
                <a:spcPct val="20000"/>
              </a:spcBef>
              <a:buChar char="–"/>
              <a:defRPr sz="2000">
                <a:solidFill>
                  <a:schemeClr val="bg1"/>
                </a:solidFill>
                <a:latin typeface="Gill Sans MT" pitchFamily="34" charset="0"/>
              </a:defRPr>
            </a:lvl4pPr>
            <a:lvl5pPr marL="2057400" indent="-228600" eaLnBrk="0" hangingPunct="0">
              <a:spcBef>
                <a:spcPct val="20000"/>
              </a:spcBef>
              <a:buChar char="»"/>
              <a:defRPr sz="2000">
                <a:solidFill>
                  <a:schemeClr val="bg1"/>
                </a:solidFill>
                <a:latin typeface="Gill Sans MT" pitchFamily="34" charset="0"/>
              </a:defRPr>
            </a:lvl5pPr>
            <a:lvl6pPr marL="2514600" indent="-228600" eaLnBrk="0" fontAlgn="base" hangingPunct="0">
              <a:spcBef>
                <a:spcPct val="20000"/>
              </a:spcBef>
              <a:spcAft>
                <a:spcPct val="0"/>
              </a:spcAft>
              <a:buChar char="»"/>
              <a:defRPr sz="2000">
                <a:solidFill>
                  <a:schemeClr val="bg1"/>
                </a:solidFill>
                <a:latin typeface="Gill Sans MT" pitchFamily="34" charset="0"/>
              </a:defRPr>
            </a:lvl6pPr>
            <a:lvl7pPr marL="2971800" indent="-228600" eaLnBrk="0" fontAlgn="base" hangingPunct="0">
              <a:spcBef>
                <a:spcPct val="20000"/>
              </a:spcBef>
              <a:spcAft>
                <a:spcPct val="0"/>
              </a:spcAft>
              <a:buChar char="»"/>
              <a:defRPr sz="2000">
                <a:solidFill>
                  <a:schemeClr val="bg1"/>
                </a:solidFill>
                <a:latin typeface="Gill Sans MT" pitchFamily="34" charset="0"/>
              </a:defRPr>
            </a:lvl7pPr>
            <a:lvl8pPr marL="3429000" indent="-228600" eaLnBrk="0" fontAlgn="base" hangingPunct="0">
              <a:spcBef>
                <a:spcPct val="20000"/>
              </a:spcBef>
              <a:spcAft>
                <a:spcPct val="0"/>
              </a:spcAft>
              <a:buChar char="»"/>
              <a:defRPr sz="2000">
                <a:solidFill>
                  <a:schemeClr val="bg1"/>
                </a:solidFill>
                <a:latin typeface="Gill Sans MT" pitchFamily="34" charset="0"/>
              </a:defRPr>
            </a:lvl8pPr>
            <a:lvl9pPr marL="3886200" indent="-228600" eaLnBrk="0" fontAlgn="base" hangingPunct="0">
              <a:spcBef>
                <a:spcPct val="20000"/>
              </a:spcBef>
              <a:spcAft>
                <a:spcPct val="0"/>
              </a:spcAft>
              <a:buChar char="»"/>
              <a:defRPr sz="2000">
                <a:solidFill>
                  <a:schemeClr val="bg1"/>
                </a:solidFill>
                <a:latin typeface="Gill Sans MT" pitchFamily="34" charset="0"/>
              </a:defRPr>
            </a:lvl9pPr>
          </a:lstStyle>
          <a:p>
            <a:pPr algn="r">
              <a:spcBef>
                <a:spcPct val="0"/>
              </a:spcBef>
              <a:buFontTx/>
              <a:buNone/>
            </a:pPr>
            <a:r>
              <a:rPr lang="sv-SE" altLang="sv-SE" sz="2400" dirty="0">
                <a:solidFill>
                  <a:srgbClr val="800000"/>
                </a:solidFill>
                <a:latin typeface="Arial" pitchFamily="34" charset="0"/>
                <a:ea typeface="+mj-ea"/>
                <a:cs typeface="Arial" pitchFamily="34" charset="0"/>
              </a:rPr>
              <a:t>Olika perspektiv:</a:t>
            </a:r>
            <a:r>
              <a:rPr lang="sv-SE" altLang="sv-SE" sz="2400" dirty="0">
                <a:solidFill>
                  <a:srgbClr val="800000"/>
                </a:solidFill>
                <a:latin typeface="Arial" pitchFamily="34" charset="0"/>
                <a:ea typeface="+mj-ea"/>
                <a:cs typeface="Arial" pitchFamily="34" charset="0"/>
              </a:rPr>
              <a:t/>
            </a:r>
            <a:br>
              <a:rPr lang="sv-SE" altLang="sv-SE" sz="2400" dirty="0">
                <a:solidFill>
                  <a:srgbClr val="800000"/>
                </a:solidFill>
                <a:latin typeface="Arial" pitchFamily="34" charset="0"/>
                <a:ea typeface="+mj-ea"/>
                <a:cs typeface="Arial" pitchFamily="34" charset="0"/>
              </a:rPr>
            </a:br>
            <a:r>
              <a:rPr lang="sv-SE" altLang="sv-SE" sz="2400" dirty="0">
                <a:solidFill>
                  <a:srgbClr val="800000"/>
                </a:solidFill>
                <a:latin typeface="Arial" pitchFamily="34" charset="0"/>
                <a:ea typeface="+mj-ea"/>
                <a:cs typeface="Arial" pitchFamily="34" charset="0"/>
              </a:rPr>
              <a:t> </a:t>
            </a:r>
            <a:r>
              <a:rPr lang="sv-SE" altLang="sv-SE" sz="2400" dirty="0">
                <a:solidFill>
                  <a:srgbClr val="800000"/>
                </a:solidFill>
                <a:latin typeface="Arial" pitchFamily="34" charset="0"/>
                <a:ea typeface="+mj-ea"/>
                <a:cs typeface="Arial" pitchFamily="34" charset="0"/>
              </a:rPr>
              <a:t>Nu </a:t>
            </a:r>
            <a:r>
              <a:rPr lang="sv-SE" altLang="sv-SE" sz="2400" dirty="0">
                <a:solidFill>
                  <a:srgbClr val="800000"/>
                </a:solidFill>
                <a:latin typeface="Arial" pitchFamily="34" charset="0"/>
                <a:ea typeface="+mj-ea"/>
                <a:cs typeface="Arial" pitchFamily="34" charset="0"/>
                <a:sym typeface="Wingdings" panose="05000000000000000000" pitchFamily="2" charset="2"/>
              </a:rPr>
              <a:t> framtid</a:t>
            </a:r>
            <a:r>
              <a:rPr lang="sv-SE" altLang="sv-SE" sz="2700" b="1" dirty="0"/>
              <a:t>!</a:t>
            </a:r>
            <a:endParaRPr lang="sv-SE" altLang="sv-SE" sz="2400" dirty="0"/>
          </a:p>
        </p:txBody>
      </p:sp>
      <p:grpSp>
        <p:nvGrpSpPr>
          <p:cNvPr id="8205" name="Group 11"/>
          <p:cNvGrpSpPr>
            <a:grpSpLocks/>
          </p:cNvGrpSpPr>
          <p:nvPr/>
        </p:nvGrpSpPr>
        <p:grpSpPr bwMode="auto">
          <a:xfrm>
            <a:off x="3602662" y="2494942"/>
            <a:ext cx="1095191" cy="973908"/>
            <a:chOff x="2777" y="1853"/>
            <a:chExt cx="1142" cy="981"/>
          </a:xfrm>
        </p:grpSpPr>
        <p:sp>
          <p:nvSpPr>
            <p:cNvPr id="8207" name="AutoShape 12"/>
            <p:cNvSpPr>
              <a:spLocks/>
            </p:cNvSpPr>
            <p:nvPr/>
          </p:nvSpPr>
          <p:spPr bwMode="auto">
            <a:xfrm>
              <a:off x="3787" y="1853"/>
              <a:ext cx="132" cy="981"/>
            </a:xfrm>
            <a:prstGeom prst="leftBrace">
              <a:avLst>
                <a:gd name="adj1" fmla="val 7610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sz="3200">
                  <a:solidFill>
                    <a:schemeClr val="bg1"/>
                  </a:solidFill>
                  <a:latin typeface="Gill Sans MT" pitchFamily="34" charset="0"/>
                </a:defRPr>
              </a:lvl1pPr>
              <a:lvl2pPr marL="742950" indent="-285750" eaLnBrk="0" hangingPunct="0">
                <a:spcBef>
                  <a:spcPct val="20000"/>
                </a:spcBef>
                <a:buChar char="–"/>
                <a:defRPr sz="2800">
                  <a:solidFill>
                    <a:schemeClr val="bg1"/>
                  </a:solidFill>
                  <a:latin typeface="Gill Sans MT" pitchFamily="34" charset="0"/>
                </a:defRPr>
              </a:lvl2pPr>
              <a:lvl3pPr marL="1143000" indent="-228600" eaLnBrk="0" hangingPunct="0">
                <a:spcBef>
                  <a:spcPct val="20000"/>
                </a:spcBef>
                <a:buChar char="•"/>
                <a:defRPr sz="2400">
                  <a:solidFill>
                    <a:schemeClr val="bg1"/>
                  </a:solidFill>
                  <a:latin typeface="Gill Sans MT" pitchFamily="34" charset="0"/>
                </a:defRPr>
              </a:lvl3pPr>
              <a:lvl4pPr marL="1600200" indent="-228600" eaLnBrk="0" hangingPunct="0">
                <a:spcBef>
                  <a:spcPct val="20000"/>
                </a:spcBef>
                <a:buChar char="–"/>
                <a:defRPr sz="2000">
                  <a:solidFill>
                    <a:schemeClr val="bg1"/>
                  </a:solidFill>
                  <a:latin typeface="Gill Sans MT" pitchFamily="34" charset="0"/>
                </a:defRPr>
              </a:lvl4pPr>
              <a:lvl5pPr marL="2057400" indent="-228600" eaLnBrk="0" hangingPunct="0">
                <a:spcBef>
                  <a:spcPct val="20000"/>
                </a:spcBef>
                <a:buChar char="»"/>
                <a:defRPr sz="2000">
                  <a:solidFill>
                    <a:schemeClr val="bg1"/>
                  </a:solidFill>
                  <a:latin typeface="Gill Sans MT" pitchFamily="34" charset="0"/>
                </a:defRPr>
              </a:lvl5pPr>
              <a:lvl6pPr marL="2514600" indent="-228600" eaLnBrk="0" fontAlgn="base" hangingPunct="0">
                <a:spcBef>
                  <a:spcPct val="20000"/>
                </a:spcBef>
                <a:spcAft>
                  <a:spcPct val="0"/>
                </a:spcAft>
                <a:buChar char="»"/>
                <a:defRPr sz="2000">
                  <a:solidFill>
                    <a:schemeClr val="bg1"/>
                  </a:solidFill>
                  <a:latin typeface="Gill Sans MT" pitchFamily="34" charset="0"/>
                </a:defRPr>
              </a:lvl6pPr>
              <a:lvl7pPr marL="2971800" indent="-228600" eaLnBrk="0" fontAlgn="base" hangingPunct="0">
                <a:spcBef>
                  <a:spcPct val="20000"/>
                </a:spcBef>
                <a:spcAft>
                  <a:spcPct val="0"/>
                </a:spcAft>
                <a:buChar char="»"/>
                <a:defRPr sz="2000">
                  <a:solidFill>
                    <a:schemeClr val="bg1"/>
                  </a:solidFill>
                  <a:latin typeface="Gill Sans MT" pitchFamily="34" charset="0"/>
                </a:defRPr>
              </a:lvl7pPr>
              <a:lvl8pPr marL="3429000" indent="-228600" eaLnBrk="0" fontAlgn="base" hangingPunct="0">
                <a:spcBef>
                  <a:spcPct val="20000"/>
                </a:spcBef>
                <a:spcAft>
                  <a:spcPct val="0"/>
                </a:spcAft>
                <a:buChar char="»"/>
                <a:defRPr sz="2000">
                  <a:solidFill>
                    <a:schemeClr val="bg1"/>
                  </a:solidFill>
                  <a:latin typeface="Gill Sans MT" pitchFamily="34" charset="0"/>
                </a:defRPr>
              </a:lvl8pPr>
              <a:lvl9pPr marL="3886200" indent="-228600" eaLnBrk="0" fontAlgn="base" hangingPunct="0">
                <a:spcBef>
                  <a:spcPct val="20000"/>
                </a:spcBef>
                <a:spcAft>
                  <a:spcPct val="0"/>
                </a:spcAft>
                <a:buChar char="»"/>
                <a:defRPr sz="2000">
                  <a:solidFill>
                    <a:schemeClr val="bg1"/>
                  </a:solidFill>
                  <a:latin typeface="Gill Sans MT" pitchFamily="34" charset="0"/>
                </a:defRPr>
              </a:lvl9pPr>
            </a:lstStyle>
            <a:p>
              <a:pPr eaLnBrk="1" hangingPunct="1">
                <a:spcBef>
                  <a:spcPct val="0"/>
                </a:spcBef>
                <a:buFontTx/>
                <a:buNone/>
              </a:pPr>
              <a:endParaRPr lang="sv-SE" altLang="sv-SE" sz="1800">
                <a:solidFill>
                  <a:schemeClr val="tx1"/>
                </a:solidFill>
                <a:latin typeface="Times New Roman" pitchFamily="18" charset="0"/>
              </a:endParaRPr>
            </a:p>
          </p:txBody>
        </p:sp>
        <p:sp>
          <p:nvSpPr>
            <p:cNvPr id="8208" name="AutoShape 13"/>
            <p:cNvSpPr>
              <a:spLocks/>
            </p:cNvSpPr>
            <p:nvPr/>
          </p:nvSpPr>
          <p:spPr bwMode="auto">
            <a:xfrm>
              <a:off x="2777" y="2556"/>
              <a:ext cx="96" cy="219"/>
            </a:xfrm>
            <a:prstGeom prst="rightBrace">
              <a:avLst>
                <a:gd name="adj1" fmla="val 29029"/>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bg1"/>
                  </a:solidFill>
                  <a:latin typeface="Gill Sans MT" pitchFamily="34" charset="0"/>
                </a:defRPr>
              </a:lvl1pPr>
              <a:lvl2pPr marL="742950" indent="-285750" eaLnBrk="0" hangingPunct="0">
                <a:spcBef>
                  <a:spcPct val="20000"/>
                </a:spcBef>
                <a:buChar char="–"/>
                <a:defRPr sz="2800">
                  <a:solidFill>
                    <a:schemeClr val="bg1"/>
                  </a:solidFill>
                  <a:latin typeface="Gill Sans MT" pitchFamily="34" charset="0"/>
                </a:defRPr>
              </a:lvl2pPr>
              <a:lvl3pPr marL="1143000" indent="-228600" eaLnBrk="0" hangingPunct="0">
                <a:spcBef>
                  <a:spcPct val="20000"/>
                </a:spcBef>
                <a:buChar char="•"/>
                <a:defRPr sz="2400">
                  <a:solidFill>
                    <a:schemeClr val="bg1"/>
                  </a:solidFill>
                  <a:latin typeface="Gill Sans MT" pitchFamily="34" charset="0"/>
                </a:defRPr>
              </a:lvl3pPr>
              <a:lvl4pPr marL="1600200" indent="-228600" eaLnBrk="0" hangingPunct="0">
                <a:spcBef>
                  <a:spcPct val="20000"/>
                </a:spcBef>
                <a:buChar char="–"/>
                <a:defRPr sz="2000">
                  <a:solidFill>
                    <a:schemeClr val="bg1"/>
                  </a:solidFill>
                  <a:latin typeface="Gill Sans MT" pitchFamily="34" charset="0"/>
                </a:defRPr>
              </a:lvl4pPr>
              <a:lvl5pPr marL="2057400" indent="-228600" eaLnBrk="0" hangingPunct="0">
                <a:spcBef>
                  <a:spcPct val="20000"/>
                </a:spcBef>
                <a:buChar char="»"/>
                <a:defRPr sz="2000">
                  <a:solidFill>
                    <a:schemeClr val="bg1"/>
                  </a:solidFill>
                  <a:latin typeface="Gill Sans MT" pitchFamily="34" charset="0"/>
                </a:defRPr>
              </a:lvl5pPr>
              <a:lvl6pPr marL="2514600" indent="-228600" eaLnBrk="0" fontAlgn="base" hangingPunct="0">
                <a:spcBef>
                  <a:spcPct val="20000"/>
                </a:spcBef>
                <a:spcAft>
                  <a:spcPct val="0"/>
                </a:spcAft>
                <a:buChar char="»"/>
                <a:defRPr sz="2000">
                  <a:solidFill>
                    <a:schemeClr val="bg1"/>
                  </a:solidFill>
                  <a:latin typeface="Gill Sans MT" pitchFamily="34" charset="0"/>
                </a:defRPr>
              </a:lvl6pPr>
              <a:lvl7pPr marL="2971800" indent="-228600" eaLnBrk="0" fontAlgn="base" hangingPunct="0">
                <a:spcBef>
                  <a:spcPct val="20000"/>
                </a:spcBef>
                <a:spcAft>
                  <a:spcPct val="0"/>
                </a:spcAft>
                <a:buChar char="»"/>
                <a:defRPr sz="2000">
                  <a:solidFill>
                    <a:schemeClr val="bg1"/>
                  </a:solidFill>
                  <a:latin typeface="Gill Sans MT" pitchFamily="34" charset="0"/>
                </a:defRPr>
              </a:lvl7pPr>
              <a:lvl8pPr marL="3429000" indent="-228600" eaLnBrk="0" fontAlgn="base" hangingPunct="0">
                <a:spcBef>
                  <a:spcPct val="20000"/>
                </a:spcBef>
                <a:spcAft>
                  <a:spcPct val="0"/>
                </a:spcAft>
                <a:buChar char="»"/>
                <a:defRPr sz="2000">
                  <a:solidFill>
                    <a:schemeClr val="bg1"/>
                  </a:solidFill>
                  <a:latin typeface="Gill Sans MT" pitchFamily="34" charset="0"/>
                </a:defRPr>
              </a:lvl8pPr>
              <a:lvl9pPr marL="3886200" indent="-228600" eaLnBrk="0" fontAlgn="base" hangingPunct="0">
                <a:spcBef>
                  <a:spcPct val="20000"/>
                </a:spcBef>
                <a:spcAft>
                  <a:spcPct val="0"/>
                </a:spcAft>
                <a:buChar char="»"/>
                <a:defRPr sz="2000">
                  <a:solidFill>
                    <a:schemeClr val="bg1"/>
                  </a:solidFill>
                  <a:latin typeface="Gill Sans MT" pitchFamily="34" charset="0"/>
                </a:defRPr>
              </a:lvl9pPr>
            </a:lstStyle>
            <a:p>
              <a:pPr algn="ctr" eaLnBrk="1" hangingPunct="1">
                <a:spcBef>
                  <a:spcPct val="0"/>
                </a:spcBef>
                <a:buFontTx/>
                <a:buNone/>
              </a:pPr>
              <a:endParaRPr lang="sv-SE" altLang="sv-SE" sz="1800">
                <a:latin typeface="Times New Roman" pitchFamily="18" charset="0"/>
              </a:endParaRPr>
            </a:p>
          </p:txBody>
        </p:sp>
        <p:sp>
          <p:nvSpPr>
            <p:cNvPr id="8209" name="Line 14"/>
            <p:cNvSpPr>
              <a:spLocks noChangeShapeType="1"/>
            </p:cNvSpPr>
            <p:nvPr/>
          </p:nvSpPr>
          <p:spPr bwMode="auto">
            <a:xfrm flipV="1">
              <a:off x="2932" y="2205"/>
              <a:ext cx="810" cy="459"/>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sv-SE"/>
            </a:p>
          </p:txBody>
        </p:sp>
      </p:grpSp>
      <p:pic>
        <p:nvPicPr>
          <p:cNvPr id="8204" name="Picture 20" descr="MCj04404440000[1]"/>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627785" y="622574"/>
            <a:ext cx="594122"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latshållare för datum 1"/>
          <p:cNvSpPr>
            <a:spLocks noGrp="1"/>
          </p:cNvSpPr>
          <p:nvPr>
            <p:ph type="dt" sz="half" idx="4294967295"/>
          </p:nvPr>
        </p:nvSpPr>
        <p:spPr/>
        <p:txBody>
          <a:bodyPr/>
          <a:lstStyle/>
          <a:p>
            <a:fld id="{B8052CA3-37BE-4924-8BAA-8280FF8000AF}" type="datetime1">
              <a:rPr lang="sv-SE" smtClean="0"/>
              <a:t>2018-11-20</a:t>
            </a:fld>
            <a:endParaRPr lang="sv-SE" dirty="0"/>
          </a:p>
        </p:txBody>
      </p:sp>
      <p:sp>
        <p:nvSpPr>
          <p:cNvPr id="3" name="Platshållare för bildnummer 2"/>
          <p:cNvSpPr>
            <a:spLocks noGrp="1"/>
          </p:cNvSpPr>
          <p:nvPr>
            <p:ph type="sldNum" sz="quarter" idx="4294967295"/>
          </p:nvPr>
        </p:nvSpPr>
        <p:spPr/>
        <p:txBody>
          <a:bodyPr/>
          <a:lstStyle/>
          <a:p>
            <a:fld id="{442D8877-4C7F-427A-9C07-12C41EAEE3A4}" type="slidenum">
              <a:rPr lang="sv-SE" smtClean="0"/>
              <a:t>3</a:t>
            </a:fld>
            <a:endParaRPr lang="sv-SE"/>
          </a:p>
        </p:txBody>
      </p:sp>
      <p:sp>
        <p:nvSpPr>
          <p:cNvPr id="4" name="textruta 3"/>
          <p:cNvSpPr txBox="1"/>
          <p:nvPr/>
        </p:nvSpPr>
        <p:spPr>
          <a:xfrm>
            <a:off x="1415732" y="1523796"/>
            <a:ext cx="4373858" cy="415498"/>
          </a:xfrm>
          <a:prstGeom prst="rect">
            <a:avLst/>
          </a:prstGeom>
          <a:solidFill>
            <a:schemeClr val="bg2"/>
          </a:solidFill>
          <a:ln>
            <a:solidFill>
              <a:schemeClr val="tx1"/>
            </a:solidFill>
          </a:ln>
        </p:spPr>
        <p:txBody>
          <a:bodyPr wrap="square" rtlCol="0">
            <a:spAutoFit/>
          </a:bodyPr>
          <a:lstStyle/>
          <a:p>
            <a:pPr algn="ctr"/>
            <a:r>
              <a:rPr lang="sv-SE" sz="2100" b="1" dirty="0">
                <a:solidFill>
                  <a:srgbClr val="860000"/>
                </a:solidFill>
              </a:rPr>
              <a:t>Nu</a:t>
            </a:r>
            <a:endParaRPr lang="sv-SE" b="1" dirty="0">
              <a:solidFill>
                <a:srgbClr val="860000"/>
              </a:solidFill>
            </a:endParaRPr>
          </a:p>
        </p:txBody>
      </p:sp>
      <p:sp>
        <p:nvSpPr>
          <p:cNvPr id="21" name="Text Box 6"/>
          <p:cNvSpPr txBox="1">
            <a:spLocks noChangeArrowheads="1"/>
          </p:cNvSpPr>
          <p:nvPr/>
        </p:nvSpPr>
        <p:spPr bwMode="auto">
          <a:xfrm>
            <a:off x="6144598" y="2073581"/>
            <a:ext cx="1150485" cy="2585323"/>
          </a:xfrm>
          <a:prstGeom prst="rect">
            <a:avLst/>
          </a:prstGeom>
          <a:solidFill>
            <a:schemeClr val="accent3">
              <a:lumMod val="75000"/>
            </a:schemeClr>
          </a:solidFill>
          <a:ln w="9525">
            <a:solidFill>
              <a:schemeClr val="accent3">
                <a:lumMod val="60000"/>
                <a:lumOff val="40000"/>
              </a:schemeClr>
            </a:solidFill>
            <a:miter lim="800000"/>
            <a:headEnd/>
            <a:tailEnd/>
          </a:ln>
          <a:effectLst/>
          <a:extLst/>
        </p:spPr>
        <p:txBody>
          <a:bodyPr wrap="square">
            <a:spAutoFit/>
          </a:bodyPr>
          <a:lstStyle>
            <a:lvl1pPr eaLnBrk="0" hangingPunct="0">
              <a:spcBef>
                <a:spcPct val="20000"/>
              </a:spcBef>
              <a:buChar char="•"/>
              <a:defRPr sz="3200">
                <a:solidFill>
                  <a:schemeClr val="bg1"/>
                </a:solidFill>
                <a:latin typeface="Gill Sans MT" pitchFamily="34" charset="0"/>
              </a:defRPr>
            </a:lvl1pPr>
            <a:lvl2pPr marL="742950" indent="-285750" eaLnBrk="0" hangingPunct="0">
              <a:spcBef>
                <a:spcPct val="20000"/>
              </a:spcBef>
              <a:buChar char="–"/>
              <a:defRPr sz="2800">
                <a:solidFill>
                  <a:schemeClr val="bg1"/>
                </a:solidFill>
                <a:latin typeface="Gill Sans MT" pitchFamily="34" charset="0"/>
              </a:defRPr>
            </a:lvl2pPr>
            <a:lvl3pPr marL="1143000" indent="-228600" eaLnBrk="0" hangingPunct="0">
              <a:spcBef>
                <a:spcPct val="20000"/>
              </a:spcBef>
              <a:buChar char="•"/>
              <a:defRPr sz="2400">
                <a:solidFill>
                  <a:schemeClr val="bg1"/>
                </a:solidFill>
                <a:latin typeface="Gill Sans MT" pitchFamily="34" charset="0"/>
              </a:defRPr>
            </a:lvl3pPr>
            <a:lvl4pPr marL="1600200" indent="-228600" eaLnBrk="0" hangingPunct="0">
              <a:spcBef>
                <a:spcPct val="20000"/>
              </a:spcBef>
              <a:buChar char="–"/>
              <a:defRPr sz="2000">
                <a:solidFill>
                  <a:schemeClr val="bg1"/>
                </a:solidFill>
                <a:latin typeface="Gill Sans MT" pitchFamily="34" charset="0"/>
              </a:defRPr>
            </a:lvl4pPr>
            <a:lvl5pPr marL="2057400" indent="-228600" eaLnBrk="0" hangingPunct="0">
              <a:spcBef>
                <a:spcPct val="20000"/>
              </a:spcBef>
              <a:buChar char="»"/>
              <a:defRPr sz="2000">
                <a:solidFill>
                  <a:schemeClr val="bg1"/>
                </a:solidFill>
                <a:latin typeface="Gill Sans MT" pitchFamily="34" charset="0"/>
              </a:defRPr>
            </a:lvl5pPr>
            <a:lvl6pPr marL="2514600" indent="-228600" eaLnBrk="0" fontAlgn="base" hangingPunct="0">
              <a:spcBef>
                <a:spcPct val="20000"/>
              </a:spcBef>
              <a:spcAft>
                <a:spcPct val="0"/>
              </a:spcAft>
              <a:buChar char="»"/>
              <a:defRPr sz="2000">
                <a:solidFill>
                  <a:schemeClr val="bg1"/>
                </a:solidFill>
                <a:latin typeface="Gill Sans MT" pitchFamily="34" charset="0"/>
              </a:defRPr>
            </a:lvl6pPr>
            <a:lvl7pPr marL="2971800" indent="-228600" eaLnBrk="0" fontAlgn="base" hangingPunct="0">
              <a:spcBef>
                <a:spcPct val="20000"/>
              </a:spcBef>
              <a:spcAft>
                <a:spcPct val="0"/>
              </a:spcAft>
              <a:buChar char="»"/>
              <a:defRPr sz="2000">
                <a:solidFill>
                  <a:schemeClr val="bg1"/>
                </a:solidFill>
                <a:latin typeface="Gill Sans MT" pitchFamily="34" charset="0"/>
              </a:defRPr>
            </a:lvl7pPr>
            <a:lvl8pPr marL="3429000" indent="-228600" eaLnBrk="0" fontAlgn="base" hangingPunct="0">
              <a:spcBef>
                <a:spcPct val="20000"/>
              </a:spcBef>
              <a:spcAft>
                <a:spcPct val="0"/>
              </a:spcAft>
              <a:buChar char="»"/>
              <a:defRPr sz="2000">
                <a:solidFill>
                  <a:schemeClr val="bg1"/>
                </a:solidFill>
                <a:latin typeface="Gill Sans MT" pitchFamily="34" charset="0"/>
              </a:defRPr>
            </a:lvl8pPr>
            <a:lvl9pPr marL="3886200" indent="-228600" eaLnBrk="0" fontAlgn="base" hangingPunct="0">
              <a:spcBef>
                <a:spcPct val="20000"/>
              </a:spcBef>
              <a:spcAft>
                <a:spcPct val="0"/>
              </a:spcAft>
              <a:buChar char="»"/>
              <a:defRPr sz="2000">
                <a:solidFill>
                  <a:schemeClr val="bg1"/>
                </a:solidFill>
                <a:latin typeface="Gill Sans MT" pitchFamily="34" charset="0"/>
              </a:defRPr>
            </a:lvl9pPr>
          </a:lstStyle>
          <a:p>
            <a:pPr algn="ctr" eaLnBrk="1" hangingPunct="1">
              <a:spcBef>
                <a:spcPct val="50000"/>
              </a:spcBef>
              <a:buFontTx/>
              <a:buNone/>
            </a:pPr>
            <a:r>
              <a:rPr lang="sv-SE" altLang="sv-SE" sz="1350" b="1" dirty="0"/>
              <a:t>Hälsa</a:t>
            </a:r>
          </a:p>
          <a:p>
            <a:pPr algn="ctr" eaLnBrk="1" hangingPunct="1">
              <a:spcBef>
                <a:spcPct val="50000"/>
              </a:spcBef>
              <a:buFontTx/>
              <a:buNone/>
            </a:pPr>
            <a:r>
              <a:rPr lang="sv-SE" altLang="sv-SE" sz="1350" b="1" dirty="0"/>
              <a:t>Andra utfall</a:t>
            </a:r>
          </a:p>
          <a:p>
            <a:pPr algn="ctr" eaLnBrk="1" hangingPunct="1">
              <a:spcBef>
                <a:spcPct val="50000"/>
              </a:spcBef>
              <a:buFontTx/>
              <a:buNone/>
            </a:pPr>
            <a:r>
              <a:rPr lang="sv-SE" altLang="sv-SE" sz="1350" b="1" dirty="0"/>
              <a:t>Kostnader</a:t>
            </a:r>
          </a:p>
          <a:p>
            <a:pPr algn="ctr" eaLnBrk="1" hangingPunct="1">
              <a:spcBef>
                <a:spcPct val="50000"/>
              </a:spcBef>
              <a:buFontTx/>
              <a:buNone/>
            </a:pPr>
            <a:r>
              <a:rPr lang="sv-SE" altLang="sv-SE" sz="1350" b="1" dirty="0"/>
              <a:t>Besparingar</a:t>
            </a:r>
          </a:p>
          <a:p>
            <a:pPr algn="ctr" eaLnBrk="1" hangingPunct="1">
              <a:spcBef>
                <a:spcPct val="50000"/>
              </a:spcBef>
              <a:buFontTx/>
              <a:buNone/>
            </a:pPr>
            <a:r>
              <a:rPr lang="sv-SE" altLang="sv-SE" sz="1350" b="1" dirty="0"/>
              <a:t> X vs. </a:t>
            </a:r>
            <a:r>
              <a:rPr lang="sv-SE" altLang="sv-SE" sz="1350" b="1" dirty="0"/>
              <a:t>Y</a:t>
            </a:r>
            <a:r>
              <a:rPr lang="sv-SE" altLang="sv-SE" sz="1350" b="1" dirty="0"/>
              <a:t> </a:t>
            </a:r>
          </a:p>
          <a:p>
            <a:pPr algn="ctr" eaLnBrk="1" hangingPunct="1">
              <a:spcBef>
                <a:spcPct val="50000"/>
              </a:spcBef>
              <a:buFontTx/>
              <a:buNone/>
            </a:pPr>
            <a:endParaRPr lang="sv-SE" altLang="sv-SE" sz="1350" b="1" dirty="0"/>
          </a:p>
          <a:p>
            <a:pPr algn="ctr" eaLnBrk="1" hangingPunct="1">
              <a:spcBef>
                <a:spcPct val="50000"/>
              </a:spcBef>
              <a:buFontTx/>
              <a:buNone/>
            </a:pPr>
            <a:endParaRPr lang="sv-SE" altLang="sv-SE" sz="1350" b="1" dirty="0"/>
          </a:p>
          <a:p>
            <a:pPr algn="ctr" eaLnBrk="1" hangingPunct="1">
              <a:spcBef>
                <a:spcPct val="50000"/>
              </a:spcBef>
              <a:buFontTx/>
              <a:buNone/>
            </a:pPr>
            <a:endParaRPr lang="sv-SE" altLang="sv-SE" sz="750" b="1" dirty="0"/>
          </a:p>
          <a:p>
            <a:pPr algn="ctr" eaLnBrk="1" hangingPunct="1">
              <a:spcBef>
                <a:spcPct val="50000"/>
              </a:spcBef>
              <a:buFontTx/>
              <a:buNone/>
            </a:pPr>
            <a:endParaRPr lang="sv-SE" altLang="sv-SE" sz="1050" b="1" dirty="0"/>
          </a:p>
        </p:txBody>
      </p:sp>
      <p:sp>
        <p:nvSpPr>
          <p:cNvPr id="22" name="textruta 21"/>
          <p:cNvSpPr txBox="1"/>
          <p:nvPr/>
        </p:nvSpPr>
        <p:spPr>
          <a:xfrm>
            <a:off x="5995323" y="1523796"/>
            <a:ext cx="1367782" cy="415498"/>
          </a:xfrm>
          <a:prstGeom prst="rect">
            <a:avLst/>
          </a:prstGeom>
          <a:solidFill>
            <a:schemeClr val="bg2"/>
          </a:solidFill>
          <a:ln>
            <a:solidFill>
              <a:schemeClr val="tx1"/>
            </a:solidFill>
          </a:ln>
        </p:spPr>
        <p:txBody>
          <a:bodyPr wrap="square" rtlCol="0">
            <a:spAutoFit/>
          </a:bodyPr>
          <a:lstStyle/>
          <a:p>
            <a:pPr algn="ctr"/>
            <a:r>
              <a:rPr lang="sv-SE" sz="2100" b="1" dirty="0">
                <a:solidFill>
                  <a:srgbClr val="860000"/>
                </a:solidFill>
              </a:rPr>
              <a:t>Framtiden</a:t>
            </a:r>
            <a:endParaRPr lang="sv-SE" b="1" dirty="0">
              <a:solidFill>
                <a:srgbClr val="860000"/>
              </a:solidFill>
            </a:endParaRPr>
          </a:p>
        </p:txBody>
      </p:sp>
    </p:spTree>
    <p:extLst>
      <p:ext uri="{BB962C8B-B14F-4D97-AF65-F5344CB8AC3E}">
        <p14:creationId xmlns:p14="http://schemas.microsoft.com/office/powerpoint/2010/main" val="151326547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64901"/>
                                        </p:tgtEl>
                                        <p:attrNameLst>
                                          <p:attrName>style.visibility</p:attrName>
                                        </p:attrNameLst>
                                      </p:cBhvr>
                                      <p:to>
                                        <p:strVal val="visible"/>
                                      </p:to>
                                    </p:set>
                                    <p:animEffect transition="in" filter="checkerboard(across)">
                                      <p:cBhvr>
                                        <p:cTn id="7" dur="500"/>
                                        <p:tgtEl>
                                          <p:spTgt spid="4649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64903"/>
                                        </p:tgtEl>
                                        <p:attrNameLst>
                                          <p:attrName>style.visibility</p:attrName>
                                        </p:attrNameLst>
                                      </p:cBhvr>
                                      <p:to>
                                        <p:strVal val="visible"/>
                                      </p:to>
                                    </p:set>
                                    <p:animEffect transition="in" filter="blinds(horizontal)">
                                      <p:cBhvr>
                                        <p:cTn id="12" dur="500"/>
                                        <p:tgtEl>
                                          <p:spTgt spid="464903"/>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20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4901" grpId="0" animBg="1"/>
      <p:bldP spid="464903" grpId="0" animBg="1"/>
      <p:bldP spid="2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Platshållare för bildnummer 3"/>
          <p:cNvSpPr txBox="1">
            <a:spLocks noGrp="1"/>
          </p:cNvSpPr>
          <p:nvPr/>
        </p:nvSpPr>
        <p:spPr bwMode="auto">
          <a:xfrm>
            <a:off x="6057900" y="4683919"/>
            <a:ext cx="160020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5000"/>
              </a:spcBef>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algn="r" eaLnBrk="1" hangingPunct="1">
              <a:spcBef>
                <a:spcPct val="0"/>
              </a:spcBef>
              <a:buFontTx/>
              <a:buNone/>
            </a:pPr>
            <a:fld id="{A1F3A4C2-9FF3-4994-9B0E-71C2ACB4C094}" type="slidenum">
              <a:rPr lang="sv-SE" altLang="sv-SE" sz="1050"/>
              <a:pPr algn="r" eaLnBrk="1" hangingPunct="1">
                <a:spcBef>
                  <a:spcPct val="0"/>
                </a:spcBef>
                <a:buFontTx/>
                <a:buNone/>
              </a:pPr>
              <a:t>4</a:t>
            </a:fld>
            <a:endParaRPr lang="sv-SE" altLang="sv-SE" sz="1050"/>
          </a:p>
        </p:txBody>
      </p:sp>
      <p:sp>
        <p:nvSpPr>
          <p:cNvPr id="8195" name="Rectangle 2"/>
          <p:cNvSpPr>
            <a:spLocks noGrp="1" noChangeArrowheads="1"/>
          </p:cNvSpPr>
          <p:nvPr>
            <p:ph type="title" idx="4294967295"/>
          </p:nvPr>
        </p:nvSpPr>
        <p:spPr/>
        <p:txBody>
          <a:bodyPr/>
          <a:lstStyle/>
          <a:p>
            <a:r>
              <a:rPr lang="sv-SE" altLang="sv-SE" sz="3200" dirty="0">
                <a:solidFill>
                  <a:schemeClr val="accent2">
                    <a:lumMod val="75000"/>
                  </a:schemeClr>
                </a:solidFill>
                <a:ea typeface="MS PGothic" panose="020B0600070205080204" pitchFamily="34" charset="-128"/>
              </a:rPr>
              <a:t>Hälsoekonomi:</a:t>
            </a:r>
          </a:p>
        </p:txBody>
      </p:sp>
      <p:sp>
        <p:nvSpPr>
          <p:cNvPr id="8196" name="Rectangle 3"/>
          <p:cNvSpPr>
            <a:spLocks noGrp="1" noChangeArrowheads="1"/>
          </p:cNvSpPr>
          <p:nvPr>
            <p:ph type="body" idx="4294967295"/>
          </p:nvPr>
        </p:nvSpPr>
        <p:spPr>
          <a:xfrm>
            <a:off x="457201" y="1971022"/>
            <a:ext cx="8229600" cy="2739751"/>
          </a:xfrm>
        </p:spPr>
        <p:txBody>
          <a:bodyPr/>
          <a:lstStyle/>
          <a:p>
            <a:pPr eaLnBrk="1" hangingPunct="1"/>
            <a:r>
              <a:rPr lang="sv-SE" altLang="sv-SE" dirty="0" smtClean="0"/>
              <a:t>Vad kostar hälsa?</a:t>
            </a:r>
          </a:p>
          <a:p>
            <a:pPr eaLnBrk="1" hangingPunct="1"/>
            <a:r>
              <a:rPr lang="sv-SE" altLang="sv-SE" dirty="0" smtClean="0"/>
              <a:t>Hur mycket hälsa får vi för pengarna?</a:t>
            </a:r>
          </a:p>
          <a:p>
            <a:pPr eaLnBrk="1" hangingPunct="1"/>
            <a:r>
              <a:rPr lang="sv-SE" altLang="sv-SE" dirty="0" smtClean="0"/>
              <a:t>Får vi </a:t>
            </a:r>
            <a:r>
              <a:rPr lang="sv-SE" altLang="sv-SE" u="sng" dirty="0" smtClean="0"/>
              <a:t>mer</a:t>
            </a:r>
            <a:r>
              <a:rPr lang="sv-SE" altLang="sv-SE" dirty="0" smtClean="0"/>
              <a:t> hälsa för pengarna med insats A i </a:t>
            </a:r>
            <a:r>
              <a:rPr lang="sv-SE" altLang="sv-SE" u="sng" dirty="0" smtClean="0"/>
              <a:t>jämförelse </a:t>
            </a:r>
            <a:r>
              <a:rPr lang="sv-SE" altLang="sv-SE" dirty="0" smtClean="0"/>
              <a:t>med insats B?</a:t>
            </a:r>
          </a:p>
          <a:p>
            <a:pPr eaLnBrk="1" hangingPunct="1"/>
            <a:endParaRPr lang="sv-SE" altLang="sv-SE" dirty="0" smtClean="0"/>
          </a:p>
        </p:txBody>
      </p:sp>
      <p:sp>
        <p:nvSpPr>
          <p:cNvPr id="2" name="textruta 1"/>
          <p:cNvSpPr txBox="1"/>
          <p:nvPr/>
        </p:nvSpPr>
        <p:spPr>
          <a:xfrm>
            <a:off x="719573" y="1213631"/>
            <a:ext cx="7704856" cy="646331"/>
          </a:xfrm>
          <a:prstGeom prst="rect">
            <a:avLst/>
          </a:prstGeom>
          <a:noFill/>
        </p:spPr>
        <p:txBody>
          <a:bodyPr wrap="square" rtlCol="0">
            <a:spAutoFit/>
          </a:bodyPr>
          <a:lstStyle/>
          <a:p>
            <a:r>
              <a:rPr lang="sv-SE" dirty="0"/>
              <a:t>Hälsoekonomi är en vetenskap som tillämpar och utvecklar ekonomisk teori på företeelser och beteenden av betydelse för människors hälsa</a:t>
            </a:r>
          </a:p>
        </p:txBody>
      </p:sp>
      <p:pic>
        <p:nvPicPr>
          <p:cNvPr id="3" name="Bildobjekt 2"/>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867128" y="3314215"/>
            <a:ext cx="2276872" cy="1707654"/>
          </a:xfrm>
          <a:prstGeom prst="rect">
            <a:avLst/>
          </a:prstGeom>
        </p:spPr>
      </p:pic>
    </p:spTree>
    <p:extLst>
      <p:ext uri="{BB962C8B-B14F-4D97-AF65-F5344CB8AC3E}">
        <p14:creationId xmlns:p14="http://schemas.microsoft.com/office/powerpoint/2010/main" val="16819084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Platshållare för bildnummer 2"/>
          <p:cNvSpPr txBox="1">
            <a:spLocks noGrp="1"/>
          </p:cNvSpPr>
          <p:nvPr/>
        </p:nvSpPr>
        <p:spPr bwMode="auto">
          <a:xfrm>
            <a:off x="6057900" y="4683919"/>
            <a:ext cx="160020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5000"/>
              </a:spcBef>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algn="r" eaLnBrk="1" hangingPunct="1">
              <a:spcBef>
                <a:spcPct val="0"/>
              </a:spcBef>
              <a:buFontTx/>
              <a:buNone/>
            </a:pPr>
            <a:fld id="{9C2B959C-723F-4DE5-AA89-265CE3889EB6}" type="slidenum">
              <a:rPr lang="sv-SE" altLang="sv-SE" sz="1050"/>
              <a:pPr algn="r" eaLnBrk="1" hangingPunct="1">
                <a:spcBef>
                  <a:spcPct val="0"/>
                </a:spcBef>
                <a:buFontTx/>
                <a:buNone/>
              </a:pPr>
              <a:t>5</a:t>
            </a:fld>
            <a:endParaRPr lang="sv-SE" altLang="sv-SE" sz="1050"/>
          </a:p>
        </p:txBody>
      </p:sp>
      <p:pic>
        <p:nvPicPr>
          <p:cNvPr id="17411" name="Picture 2"/>
          <p:cNvPicPr>
            <a:picLocks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1619672" y="267494"/>
            <a:ext cx="7375933" cy="4876006"/>
          </a:xfrm>
        </p:spPr>
      </p:pic>
      <p:sp>
        <p:nvSpPr>
          <p:cNvPr id="2" name="Ellips 1"/>
          <p:cNvSpPr>
            <a:spLocks noChangeArrowheads="1"/>
          </p:cNvSpPr>
          <p:nvPr/>
        </p:nvSpPr>
        <p:spPr bwMode="auto">
          <a:xfrm>
            <a:off x="4067944" y="1916447"/>
            <a:ext cx="702469" cy="377428"/>
          </a:xfrm>
          <a:prstGeom prst="ellipse">
            <a:avLst/>
          </a:prstGeom>
          <a:noFill/>
          <a:ln w="9525" algn="ctr">
            <a:solidFill>
              <a:srgbClr val="C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35000"/>
              </a:spcBef>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a:spcBef>
                <a:spcPct val="0"/>
              </a:spcBef>
              <a:buFontTx/>
              <a:buNone/>
            </a:pPr>
            <a:endParaRPr lang="sv-SE" altLang="sv-SE" sz="1800"/>
          </a:p>
        </p:txBody>
      </p:sp>
      <p:sp>
        <p:nvSpPr>
          <p:cNvPr id="5" name="Ellips 4"/>
          <p:cNvSpPr>
            <a:spLocks noChangeArrowheads="1"/>
          </p:cNvSpPr>
          <p:nvPr/>
        </p:nvSpPr>
        <p:spPr bwMode="auto">
          <a:xfrm>
            <a:off x="6044899" y="2516187"/>
            <a:ext cx="702469" cy="378619"/>
          </a:xfrm>
          <a:prstGeom prst="ellipse">
            <a:avLst/>
          </a:prstGeom>
          <a:noFill/>
          <a:ln w="9525" algn="ctr">
            <a:solidFill>
              <a:srgbClr val="C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35000"/>
              </a:spcBef>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a:spcBef>
                <a:spcPct val="0"/>
              </a:spcBef>
              <a:buFontTx/>
              <a:buNone/>
            </a:pPr>
            <a:endParaRPr lang="sv-SE" altLang="sv-SE" sz="1800"/>
          </a:p>
        </p:txBody>
      </p:sp>
      <p:sp>
        <p:nvSpPr>
          <p:cNvPr id="6" name="Ellips 5"/>
          <p:cNvSpPr>
            <a:spLocks noChangeArrowheads="1"/>
          </p:cNvSpPr>
          <p:nvPr/>
        </p:nvSpPr>
        <p:spPr bwMode="auto">
          <a:xfrm>
            <a:off x="5986272" y="2270919"/>
            <a:ext cx="2834878" cy="378619"/>
          </a:xfrm>
          <a:prstGeom prst="ellipse">
            <a:avLst/>
          </a:prstGeom>
          <a:noFill/>
          <a:ln w="9525" algn="ctr">
            <a:solidFill>
              <a:srgbClr val="C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35000"/>
              </a:spcBef>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a:spcBef>
                <a:spcPct val="0"/>
              </a:spcBef>
              <a:buFontTx/>
              <a:buNone/>
            </a:pPr>
            <a:endParaRPr lang="sv-SE" altLang="sv-SE" sz="1800"/>
          </a:p>
        </p:txBody>
      </p:sp>
    </p:spTree>
    <p:custDataLst>
      <p:tags r:id="rId1"/>
    </p:custDataLst>
    <p:extLst>
      <p:ext uri="{BB962C8B-B14F-4D97-AF65-F5344CB8AC3E}">
        <p14:creationId xmlns:p14="http://schemas.microsoft.com/office/powerpoint/2010/main" val="3743621744"/>
      </p:ext>
    </p:extLst>
  </p:cSld>
  <p:clrMapOvr>
    <a:masterClrMapping/>
  </p:clrMapOvr>
  <p:transition spd="slow" advTm="2647"/>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Syfte för hälsoekonomiska analyser</a:t>
            </a:r>
            <a:endParaRPr lang="sv-SE" dirty="0"/>
          </a:p>
        </p:txBody>
      </p:sp>
      <p:sp>
        <p:nvSpPr>
          <p:cNvPr id="3" name="Platshållare för innehåll 2"/>
          <p:cNvSpPr>
            <a:spLocks noGrp="1"/>
          </p:cNvSpPr>
          <p:nvPr>
            <p:ph idx="1"/>
          </p:nvPr>
        </p:nvSpPr>
        <p:spPr/>
        <p:txBody>
          <a:bodyPr>
            <a:normAutofit/>
          </a:bodyPr>
          <a:lstStyle/>
          <a:p>
            <a:r>
              <a:rPr lang="sv-SE" sz="1800" dirty="0"/>
              <a:t>A</a:t>
            </a:r>
            <a:r>
              <a:rPr lang="sv-SE" sz="1800" dirty="0" smtClean="0"/>
              <a:t>tt </a:t>
            </a:r>
            <a:r>
              <a:rPr lang="sv-SE" sz="1800" dirty="0"/>
              <a:t>väga kostnader och hälsovinster för en åtgärd mot kostnader och hälsovinster för en annan åtgärd</a:t>
            </a:r>
          </a:p>
        </p:txBody>
      </p:sp>
      <p:graphicFrame>
        <p:nvGraphicFramePr>
          <p:cNvPr id="4" name="Object 3"/>
          <p:cNvGraphicFramePr>
            <a:graphicFrameLocks noChangeAspect="1"/>
          </p:cNvGraphicFramePr>
          <p:nvPr>
            <p:extLst>
              <p:ext uri="{D42A27DB-BD31-4B8C-83A1-F6EECF244321}">
                <p14:modId xmlns:p14="http://schemas.microsoft.com/office/powerpoint/2010/main" val="3723137309"/>
              </p:ext>
            </p:extLst>
          </p:nvPr>
        </p:nvGraphicFramePr>
        <p:xfrm>
          <a:off x="1475656" y="1872335"/>
          <a:ext cx="7096075" cy="2138887"/>
        </p:xfrm>
        <a:graphic>
          <a:graphicData uri="http://schemas.openxmlformats.org/presentationml/2006/ole">
            <mc:AlternateContent xmlns:mc="http://schemas.openxmlformats.org/markup-compatibility/2006">
              <mc:Choice xmlns:v="urn:schemas-microsoft-com:vml" Requires="v">
                <p:oleObj spid="_x0000_s2099" name="Document" r:id="rId4" imgW="5899928" imgH="1740620" progId="Word.Document.8">
                  <p:embed/>
                </p:oleObj>
              </mc:Choice>
              <mc:Fallback>
                <p:oleObj name="Document" r:id="rId4" imgW="5899928" imgH="1740620" progId="Word.Document.8">
                  <p:embed/>
                  <p:pic>
                    <p:nvPicPr>
                      <p:cNvPr id="20483"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5656" y="1872335"/>
                        <a:ext cx="7096075" cy="2138887"/>
                      </a:xfrm>
                      <a:prstGeom prst="rect">
                        <a:avLst/>
                      </a:prstGeom>
                      <a:noFill/>
                      <a:ln>
                        <a:noFill/>
                      </a:ln>
                    </p:spPr>
                  </p:pic>
                </p:oleObj>
              </mc:Fallback>
            </mc:AlternateContent>
          </a:graphicData>
        </a:graphic>
      </p:graphicFrame>
      <p:sp>
        <p:nvSpPr>
          <p:cNvPr id="5" name="Rektangel 4"/>
          <p:cNvSpPr/>
          <p:nvPr/>
        </p:nvSpPr>
        <p:spPr>
          <a:xfrm>
            <a:off x="2123728" y="3864287"/>
            <a:ext cx="5950496" cy="923330"/>
          </a:xfrm>
          <a:prstGeom prst="rect">
            <a:avLst/>
          </a:prstGeom>
        </p:spPr>
        <p:txBody>
          <a:bodyPr wrap="square">
            <a:spAutoFit/>
          </a:bodyPr>
          <a:lstStyle/>
          <a:p>
            <a:r>
              <a:rPr lang="sv-SE" altLang="sv-SE" dirty="0"/>
              <a:t>Att försäkra oss om att nyttan från </a:t>
            </a:r>
            <a:r>
              <a:rPr lang="sv-SE" altLang="sv-SE" dirty="0" smtClean="0"/>
              <a:t>de </a:t>
            </a:r>
            <a:r>
              <a:rPr lang="sv-SE" altLang="sv-SE" dirty="0"/>
              <a:t>interventioner eller program som implementeras är större än deras alternativkostnad: </a:t>
            </a:r>
            <a:r>
              <a:rPr lang="sv-SE" altLang="sv-SE" i="1" dirty="0">
                <a:solidFill>
                  <a:schemeClr val="accent2">
                    <a:lumMod val="75000"/>
                  </a:schemeClr>
                </a:solidFill>
              </a:rPr>
              <a:t>mer hälsa för pengarna</a:t>
            </a:r>
          </a:p>
        </p:txBody>
      </p:sp>
    </p:spTree>
    <p:extLst>
      <p:ext uri="{BB962C8B-B14F-4D97-AF65-F5344CB8AC3E}">
        <p14:creationId xmlns:p14="http://schemas.microsoft.com/office/powerpoint/2010/main" val="20197406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411760" y="364350"/>
            <a:ext cx="5589240" cy="857250"/>
          </a:xfrm>
        </p:spPr>
        <p:txBody>
          <a:bodyPr>
            <a:normAutofit/>
          </a:bodyPr>
          <a:lstStyle/>
          <a:p>
            <a:r>
              <a:rPr lang="sv-SE" sz="2400" dirty="0">
                <a:solidFill>
                  <a:srgbClr val="800000"/>
                </a:solidFill>
              </a:rPr>
              <a:t>Hur mäter vi konsekvenser (hälsoutfall)?</a:t>
            </a:r>
          </a:p>
        </p:txBody>
      </p:sp>
      <p:sp>
        <p:nvSpPr>
          <p:cNvPr id="3" name="Platshållare för innehåll 2"/>
          <p:cNvSpPr>
            <a:spLocks noGrp="1"/>
          </p:cNvSpPr>
          <p:nvPr>
            <p:ph idx="1"/>
          </p:nvPr>
        </p:nvSpPr>
        <p:spPr/>
        <p:txBody>
          <a:bodyPr>
            <a:normAutofit lnSpcReduction="10000"/>
          </a:bodyPr>
          <a:lstStyle/>
          <a:p>
            <a:pPr marL="257175" lvl="1" indent="-257175">
              <a:buFont typeface="Arial" pitchFamily="34" charset="0"/>
              <a:buChar char="•"/>
            </a:pPr>
            <a:r>
              <a:rPr lang="sv-SE" u="sng" dirty="0"/>
              <a:t>Fysiska endimensionella </a:t>
            </a:r>
            <a:r>
              <a:rPr lang="sv-SE" dirty="0"/>
              <a:t>enheter: extra levnadsår, minskning av sjukskrivningsdagar, reduktion blodtrycksnivå, etc.</a:t>
            </a:r>
            <a:br>
              <a:rPr lang="sv-SE" dirty="0"/>
            </a:br>
            <a:endParaRPr lang="sv-SE" dirty="0"/>
          </a:p>
          <a:p>
            <a:pPr marL="257175" lvl="1" indent="-257175">
              <a:buFont typeface="Arial" pitchFamily="34" charset="0"/>
              <a:buChar char="•"/>
            </a:pPr>
            <a:r>
              <a:rPr lang="sv-SE" u="sng" dirty="0"/>
              <a:t>Generiska enheter</a:t>
            </a:r>
            <a:r>
              <a:rPr lang="sv-SE" dirty="0"/>
              <a:t>: inkluderar implikationer på livslängd och livskvalitet (</a:t>
            </a:r>
            <a:r>
              <a:rPr lang="sv-SE" dirty="0" err="1"/>
              <a:t>QALYs</a:t>
            </a:r>
            <a:r>
              <a:rPr lang="sv-SE" dirty="0"/>
              <a:t>, </a:t>
            </a:r>
            <a:r>
              <a:rPr lang="sv-SE" dirty="0" err="1"/>
              <a:t>DALYs</a:t>
            </a:r>
            <a:r>
              <a:rPr lang="sv-SE" dirty="0"/>
              <a:t>)</a:t>
            </a:r>
            <a:br>
              <a:rPr lang="sv-SE" dirty="0"/>
            </a:br>
            <a:endParaRPr lang="sv-SE" dirty="0"/>
          </a:p>
          <a:p>
            <a:pPr marL="257175" lvl="1" indent="-257175">
              <a:buFont typeface="Arial" pitchFamily="34" charset="0"/>
              <a:buChar char="•"/>
            </a:pPr>
            <a:r>
              <a:rPr lang="sv-SE" u="sng" dirty="0"/>
              <a:t>Monetära termer</a:t>
            </a:r>
            <a:r>
              <a:rPr lang="sv-SE" dirty="0"/>
              <a:t>: human kapital, medelvärde av ett liv, </a:t>
            </a:r>
            <a:r>
              <a:rPr lang="sv-SE" dirty="0" smtClean="0"/>
              <a:t>värde av ett levnadsår</a:t>
            </a:r>
            <a:r>
              <a:rPr lang="sv-SE" dirty="0"/>
              <a:t>, etc. </a:t>
            </a:r>
          </a:p>
          <a:p>
            <a:pPr marL="0" indent="0">
              <a:buNone/>
            </a:pPr>
            <a:endParaRPr lang="sv-SE" i="1" dirty="0"/>
          </a:p>
        </p:txBody>
      </p:sp>
      <p:sp>
        <p:nvSpPr>
          <p:cNvPr id="4" name="Platshållare för datum 3"/>
          <p:cNvSpPr>
            <a:spLocks noGrp="1"/>
          </p:cNvSpPr>
          <p:nvPr>
            <p:ph type="dt" sz="half" idx="4294967295"/>
          </p:nvPr>
        </p:nvSpPr>
        <p:spPr/>
        <p:txBody>
          <a:bodyPr/>
          <a:lstStyle/>
          <a:p>
            <a:fld id="{C85F4E94-9989-4773-826C-32B10A2EAADA}" type="datetime1">
              <a:rPr lang="sv-SE" smtClean="0"/>
              <a:t>2018-11-20</a:t>
            </a:fld>
            <a:endParaRPr lang="sv-SE"/>
          </a:p>
        </p:txBody>
      </p:sp>
      <p:sp>
        <p:nvSpPr>
          <p:cNvPr id="5" name="Platshållare för bildnummer 4"/>
          <p:cNvSpPr>
            <a:spLocks noGrp="1"/>
          </p:cNvSpPr>
          <p:nvPr>
            <p:ph type="sldNum" sz="quarter" idx="4294967295"/>
          </p:nvPr>
        </p:nvSpPr>
        <p:spPr/>
        <p:txBody>
          <a:bodyPr/>
          <a:lstStyle/>
          <a:p>
            <a:fld id="{442D8877-4C7F-427A-9C07-12C41EAEE3A4}" type="slidenum">
              <a:rPr lang="sv-SE" smtClean="0"/>
              <a:t>7</a:t>
            </a:fld>
            <a:endParaRPr lang="sv-SE"/>
          </a:p>
        </p:txBody>
      </p:sp>
      <p:sp>
        <p:nvSpPr>
          <p:cNvPr id="6" name="Ellips 5"/>
          <p:cNvSpPr/>
          <p:nvPr/>
        </p:nvSpPr>
        <p:spPr>
          <a:xfrm>
            <a:off x="683568" y="2293410"/>
            <a:ext cx="8003232" cy="118824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Tree>
    <p:extLst>
      <p:ext uri="{BB962C8B-B14F-4D97-AF65-F5344CB8AC3E}">
        <p14:creationId xmlns:p14="http://schemas.microsoft.com/office/powerpoint/2010/main" val="4128226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Platshållare för bildnummer 2"/>
          <p:cNvSpPr txBox="1">
            <a:spLocks noGrp="1"/>
          </p:cNvSpPr>
          <p:nvPr/>
        </p:nvSpPr>
        <p:spPr bwMode="auto">
          <a:xfrm>
            <a:off x="6057900" y="4683919"/>
            <a:ext cx="160020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5000"/>
              </a:spcBef>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algn="r" eaLnBrk="1" hangingPunct="1">
              <a:spcBef>
                <a:spcPct val="0"/>
              </a:spcBef>
              <a:buFontTx/>
              <a:buNone/>
            </a:pPr>
            <a:fld id="{8D3FEF6F-0064-4DB5-B2ED-532CAEAC0267}" type="slidenum">
              <a:rPr lang="sv-SE" altLang="sv-SE" sz="1050"/>
              <a:pPr algn="r" eaLnBrk="1" hangingPunct="1">
                <a:spcBef>
                  <a:spcPct val="0"/>
                </a:spcBef>
                <a:buFontTx/>
                <a:buNone/>
              </a:pPr>
              <a:t>8</a:t>
            </a:fld>
            <a:endParaRPr lang="sv-SE" altLang="sv-SE" sz="1050"/>
          </a:p>
        </p:txBody>
      </p:sp>
      <p:pic>
        <p:nvPicPr>
          <p:cNvPr id="31747" name="Picture 4"/>
          <p:cNvPicPr>
            <a:picLocks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1763688" y="339502"/>
            <a:ext cx="6984776" cy="4745229"/>
          </a:xfrm>
        </p:spPr>
      </p:pic>
    </p:spTree>
    <p:extLst>
      <p:ext uri="{BB962C8B-B14F-4D97-AF65-F5344CB8AC3E}">
        <p14:creationId xmlns:p14="http://schemas.microsoft.com/office/powerpoint/2010/main" val="29440844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770" name="Group 2"/>
          <p:cNvGrpSpPr>
            <a:grpSpLocks/>
          </p:cNvGrpSpPr>
          <p:nvPr/>
        </p:nvGrpSpPr>
        <p:grpSpPr bwMode="auto">
          <a:xfrm>
            <a:off x="1385888" y="681038"/>
            <a:ext cx="6858000" cy="3161541"/>
            <a:chOff x="158" y="754"/>
            <a:chExt cx="4854" cy="2486"/>
          </a:xfrm>
        </p:grpSpPr>
        <p:sp>
          <p:nvSpPr>
            <p:cNvPr id="32780" name="Rectangle 3"/>
            <p:cNvSpPr>
              <a:spLocks noChangeArrowheads="1"/>
            </p:cNvSpPr>
            <p:nvPr/>
          </p:nvSpPr>
          <p:spPr bwMode="auto">
            <a:xfrm>
              <a:off x="1292" y="1026"/>
              <a:ext cx="3312" cy="1950"/>
            </a:xfrm>
            <a:prstGeom prst="rect">
              <a:avLst/>
            </a:prstGeom>
            <a:solidFill>
              <a:srgbClr val="C0C0C0"/>
            </a:solidFill>
            <a:ln w="9525">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endParaRPr lang="sv-SE" altLang="sv-SE" sz="1800"/>
            </a:p>
          </p:txBody>
        </p:sp>
        <p:sp>
          <p:nvSpPr>
            <p:cNvPr id="32781" name="Line 4"/>
            <p:cNvSpPr>
              <a:spLocks noChangeShapeType="1"/>
            </p:cNvSpPr>
            <p:nvPr/>
          </p:nvSpPr>
          <p:spPr bwMode="auto">
            <a:xfrm flipV="1">
              <a:off x="1293" y="2976"/>
              <a:ext cx="3492" cy="0"/>
            </a:xfrm>
            <a:prstGeom prst="line">
              <a:avLst/>
            </a:prstGeom>
            <a:noFill/>
            <a:ln w="2857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2782" name="Line 5"/>
            <p:cNvSpPr>
              <a:spLocks noChangeShapeType="1"/>
            </p:cNvSpPr>
            <p:nvPr/>
          </p:nvSpPr>
          <p:spPr bwMode="auto">
            <a:xfrm flipV="1">
              <a:off x="1292" y="754"/>
              <a:ext cx="0" cy="2223"/>
            </a:xfrm>
            <a:prstGeom prst="line">
              <a:avLst/>
            </a:prstGeom>
            <a:noFill/>
            <a:ln w="2857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2783" name="Text Box 6"/>
            <p:cNvSpPr txBox="1">
              <a:spLocks noChangeArrowheads="1"/>
            </p:cNvSpPr>
            <p:nvPr/>
          </p:nvSpPr>
          <p:spPr bwMode="auto">
            <a:xfrm>
              <a:off x="158" y="890"/>
              <a:ext cx="1225" cy="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35000"/>
                </a:spcBef>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algn="r" eaLnBrk="1" hangingPunct="1">
                <a:spcBef>
                  <a:spcPct val="50000"/>
                </a:spcBef>
                <a:buFontTx/>
                <a:buNone/>
              </a:pPr>
              <a:r>
                <a:rPr lang="en-GB" altLang="sv-SE" sz="1350">
                  <a:latin typeface="Comic Sans MS" panose="030F0702030302020204" pitchFamily="66" charset="0"/>
                </a:rPr>
                <a:t>Frisk</a:t>
              </a:r>
              <a:r>
                <a:rPr lang="en-GB" altLang="sv-SE" sz="1350"/>
                <a:t> 1.0 -</a:t>
              </a:r>
            </a:p>
          </p:txBody>
        </p:sp>
        <p:sp>
          <p:nvSpPr>
            <p:cNvPr id="32784" name="Text Box 7"/>
            <p:cNvSpPr txBox="1">
              <a:spLocks noChangeArrowheads="1"/>
            </p:cNvSpPr>
            <p:nvPr/>
          </p:nvSpPr>
          <p:spPr bwMode="auto">
            <a:xfrm>
              <a:off x="3787" y="3022"/>
              <a:ext cx="1225" cy="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35000"/>
                </a:spcBef>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GB" altLang="sv-SE" sz="1200">
                  <a:latin typeface="Comic Sans MS" panose="030F0702030302020204" pitchFamily="66" charset="0"/>
                </a:rPr>
                <a:t>Medellivslängd</a:t>
              </a:r>
              <a:r>
                <a:rPr lang="en-GB" altLang="sv-SE" sz="1200">
                  <a:solidFill>
                    <a:schemeClr val="bg1"/>
                  </a:solidFill>
                  <a:latin typeface="Comic Sans MS" panose="030F0702030302020204" pitchFamily="66" charset="0"/>
                </a:rPr>
                <a:t> </a:t>
              </a:r>
              <a:r>
                <a:rPr lang="en-GB" altLang="sv-SE" sz="1200">
                  <a:latin typeface="Comic Sans MS" panose="030F0702030302020204" pitchFamily="66" charset="0"/>
                </a:rPr>
                <a:t>(år)</a:t>
              </a:r>
            </a:p>
          </p:txBody>
        </p:sp>
      </p:grpSp>
      <p:sp>
        <p:nvSpPr>
          <p:cNvPr id="32771" name="Rectangle 8"/>
          <p:cNvSpPr>
            <a:spLocks noGrp="1" noChangeArrowheads="1"/>
          </p:cNvSpPr>
          <p:nvPr>
            <p:ph type="title" idx="4294967295"/>
          </p:nvPr>
        </p:nvSpPr>
        <p:spPr>
          <a:xfrm>
            <a:off x="2171700" y="0"/>
            <a:ext cx="5829300" cy="857250"/>
          </a:xfrm>
          <a:noFill/>
        </p:spPr>
        <p:txBody>
          <a:bodyPr anchor="ctr"/>
          <a:lstStyle/>
          <a:p>
            <a:r>
              <a:rPr lang="en-GB" altLang="sv-SE" sz="1800" b="1"/>
              <a:t>      Kostander per </a:t>
            </a:r>
            <a:r>
              <a:rPr lang="en-GB" altLang="sv-SE" sz="1800" b="1">
                <a:latin typeface="Comic Sans MS" panose="030F0702030302020204" pitchFamily="66" charset="0"/>
              </a:rPr>
              <a:t>vunna</a:t>
            </a:r>
            <a:r>
              <a:rPr lang="en-GB" altLang="sv-SE" sz="1800" b="1"/>
              <a:t> </a:t>
            </a:r>
            <a:r>
              <a:rPr lang="en-GB" altLang="sv-SE" sz="1800" b="1">
                <a:latin typeface="Comic Sans MS" panose="030F0702030302020204" pitchFamily="66" charset="0"/>
              </a:rPr>
              <a:t>QALY</a:t>
            </a:r>
            <a:endParaRPr lang="en-GB" altLang="sv-SE" sz="2100" b="1">
              <a:latin typeface="Comic Sans MS" panose="030F0702030302020204" pitchFamily="66" charset="0"/>
            </a:endParaRPr>
          </a:p>
        </p:txBody>
      </p:sp>
      <p:grpSp>
        <p:nvGrpSpPr>
          <p:cNvPr id="73737" name="Group 9"/>
          <p:cNvGrpSpPr>
            <a:grpSpLocks/>
          </p:cNvGrpSpPr>
          <p:nvPr/>
        </p:nvGrpSpPr>
        <p:grpSpPr bwMode="auto">
          <a:xfrm>
            <a:off x="3006329" y="1329929"/>
            <a:ext cx="3294459" cy="2159794"/>
            <a:chOff x="1292" y="1162"/>
            <a:chExt cx="2767" cy="1814"/>
          </a:xfrm>
        </p:grpSpPr>
        <p:sp>
          <p:nvSpPr>
            <p:cNvPr id="32778" name="Freeform 10" descr="20 %"/>
            <p:cNvSpPr>
              <a:spLocks/>
            </p:cNvSpPr>
            <p:nvPr/>
          </p:nvSpPr>
          <p:spPr bwMode="auto">
            <a:xfrm>
              <a:off x="1292" y="1162"/>
              <a:ext cx="2767" cy="1814"/>
            </a:xfrm>
            <a:custGeom>
              <a:avLst/>
              <a:gdLst>
                <a:gd name="T0" fmla="*/ 0 w 2767"/>
                <a:gd name="T1" fmla="*/ 1814 h 1814"/>
                <a:gd name="T2" fmla="*/ 0 w 2767"/>
                <a:gd name="T3" fmla="*/ 0 h 1814"/>
                <a:gd name="T4" fmla="*/ 363 w 2767"/>
                <a:gd name="T5" fmla="*/ 91 h 1814"/>
                <a:gd name="T6" fmla="*/ 681 w 2767"/>
                <a:gd name="T7" fmla="*/ 91 h 1814"/>
                <a:gd name="T8" fmla="*/ 817 w 2767"/>
                <a:gd name="T9" fmla="*/ 182 h 1814"/>
                <a:gd name="T10" fmla="*/ 1270 w 2767"/>
                <a:gd name="T11" fmla="*/ 182 h 1814"/>
                <a:gd name="T12" fmla="*/ 1497 w 2767"/>
                <a:gd name="T13" fmla="*/ 318 h 1814"/>
                <a:gd name="T14" fmla="*/ 2223 w 2767"/>
                <a:gd name="T15" fmla="*/ 363 h 1814"/>
                <a:gd name="T16" fmla="*/ 2631 w 2767"/>
                <a:gd name="T17" fmla="*/ 454 h 1814"/>
                <a:gd name="T18" fmla="*/ 2767 w 2767"/>
                <a:gd name="T19" fmla="*/ 499 h 1814"/>
                <a:gd name="T20" fmla="*/ 2767 w 2767"/>
                <a:gd name="T21" fmla="*/ 1814 h 1814"/>
                <a:gd name="T22" fmla="*/ 0 w 2767"/>
                <a:gd name="T23" fmla="*/ 1814 h 18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767" h="1814">
                  <a:moveTo>
                    <a:pt x="0" y="1814"/>
                  </a:moveTo>
                  <a:lnTo>
                    <a:pt x="0" y="0"/>
                  </a:lnTo>
                  <a:lnTo>
                    <a:pt x="363" y="91"/>
                  </a:lnTo>
                  <a:lnTo>
                    <a:pt x="681" y="91"/>
                  </a:lnTo>
                  <a:lnTo>
                    <a:pt x="817" y="182"/>
                  </a:lnTo>
                  <a:lnTo>
                    <a:pt x="1270" y="182"/>
                  </a:lnTo>
                  <a:lnTo>
                    <a:pt x="1497" y="318"/>
                  </a:lnTo>
                  <a:lnTo>
                    <a:pt x="2223" y="363"/>
                  </a:lnTo>
                  <a:lnTo>
                    <a:pt x="2631" y="454"/>
                  </a:lnTo>
                  <a:lnTo>
                    <a:pt x="2767" y="499"/>
                  </a:lnTo>
                  <a:lnTo>
                    <a:pt x="2767" y="1814"/>
                  </a:lnTo>
                  <a:lnTo>
                    <a:pt x="0" y="1814"/>
                  </a:lnTo>
                  <a:close/>
                </a:path>
              </a:pathLst>
            </a:custGeom>
            <a:pattFill prst="pct20">
              <a:fgClr>
                <a:srgbClr val="FFCC00"/>
              </a:fgClr>
              <a:bgClr>
                <a:schemeClr val="bg1"/>
              </a:bgClr>
            </a:pattFill>
            <a:ln w="9525">
              <a:solidFill>
                <a:srgbClr val="FFCC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2779" name="Text Box 11"/>
            <p:cNvSpPr txBox="1">
              <a:spLocks noChangeArrowheads="1"/>
            </p:cNvSpPr>
            <p:nvPr/>
          </p:nvSpPr>
          <p:spPr bwMode="auto">
            <a:xfrm>
              <a:off x="2517" y="1838"/>
              <a:ext cx="1225"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35000"/>
                </a:spcBef>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algn="r" eaLnBrk="1" hangingPunct="1">
                <a:spcBef>
                  <a:spcPct val="50000"/>
                </a:spcBef>
                <a:buFontTx/>
                <a:buNone/>
              </a:pPr>
              <a:r>
                <a:rPr lang="sv-SE" altLang="sv-SE" sz="1350">
                  <a:latin typeface="Comic Sans MS" panose="030F0702030302020204" pitchFamily="66" charset="0"/>
                </a:rPr>
                <a:t>Med behandling</a:t>
              </a:r>
              <a:r>
                <a:rPr lang="sv-SE" altLang="sv-SE" sz="1350">
                  <a:solidFill>
                    <a:schemeClr val="bg2"/>
                  </a:solidFill>
                </a:rPr>
                <a:t> </a:t>
              </a:r>
            </a:p>
          </p:txBody>
        </p:sp>
      </p:grpSp>
      <p:grpSp>
        <p:nvGrpSpPr>
          <p:cNvPr id="73740" name="Group 12"/>
          <p:cNvGrpSpPr>
            <a:grpSpLocks/>
          </p:cNvGrpSpPr>
          <p:nvPr/>
        </p:nvGrpSpPr>
        <p:grpSpPr bwMode="auto">
          <a:xfrm>
            <a:off x="3006329" y="1329929"/>
            <a:ext cx="1944290" cy="2159794"/>
            <a:chOff x="1292" y="1162"/>
            <a:chExt cx="1633" cy="1814"/>
          </a:xfrm>
        </p:grpSpPr>
        <p:sp>
          <p:nvSpPr>
            <p:cNvPr id="32776" name="Freeform 13"/>
            <p:cNvSpPr>
              <a:spLocks/>
            </p:cNvSpPr>
            <p:nvPr/>
          </p:nvSpPr>
          <p:spPr bwMode="auto">
            <a:xfrm>
              <a:off x="1292" y="1162"/>
              <a:ext cx="1633" cy="1814"/>
            </a:xfrm>
            <a:custGeom>
              <a:avLst/>
              <a:gdLst>
                <a:gd name="T0" fmla="*/ 0 w 1633"/>
                <a:gd name="T1" fmla="*/ 1814 h 1814"/>
                <a:gd name="T2" fmla="*/ 0 w 1633"/>
                <a:gd name="T3" fmla="*/ 0 h 1814"/>
                <a:gd name="T4" fmla="*/ 182 w 1633"/>
                <a:gd name="T5" fmla="*/ 227 h 1814"/>
                <a:gd name="T6" fmla="*/ 318 w 1633"/>
                <a:gd name="T7" fmla="*/ 771 h 1814"/>
                <a:gd name="T8" fmla="*/ 454 w 1633"/>
                <a:gd name="T9" fmla="*/ 1270 h 1814"/>
                <a:gd name="T10" fmla="*/ 590 w 1633"/>
                <a:gd name="T11" fmla="*/ 1270 h 1814"/>
                <a:gd name="T12" fmla="*/ 726 w 1633"/>
                <a:gd name="T13" fmla="*/ 953 h 1814"/>
                <a:gd name="T14" fmla="*/ 908 w 1633"/>
                <a:gd name="T15" fmla="*/ 953 h 1814"/>
                <a:gd name="T16" fmla="*/ 1089 w 1633"/>
                <a:gd name="T17" fmla="*/ 1542 h 1814"/>
                <a:gd name="T18" fmla="*/ 1316 w 1633"/>
                <a:gd name="T19" fmla="*/ 1497 h 1814"/>
                <a:gd name="T20" fmla="*/ 1407 w 1633"/>
                <a:gd name="T21" fmla="*/ 1225 h 1814"/>
                <a:gd name="T22" fmla="*/ 1588 w 1633"/>
                <a:gd name="T23" fmla="*/ 1270 h 1814"/>
                <a:gd name="T24" fmla="*/ 1633 w 1633"/>
                <a:gd name="T25" fmla="*/ 1814 h 1814"/>
                <a:gd name="T26" fmla="*/ 0 w 1633"/>
                <a:gd name="T27" fmla="*/ 1814 h 18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633" h="1814">
                  <a:moveTo>
                    <a:pt x="0" y="1814"/>
                  </a:moveTo>
                  <a:lnTo>
                    <a:pt x="0" y="0"/>
                  </a:lnTo>
                  <a:lnTo>
                    <a:pt x="182" y="227"/>
                  </a:lnTo>
                  <a:lnTo>
                    <a:pt x="318" y="771"/>
                  </a:lnTo>
                  <a:lnTo>
                    <a:pt x="454" y="1270"/>
                  </a:lnTo>
                  <a:lnTo>
                    <a:pt x="590" y="1270"/>
                  </a:lnTo>
                  <a:lnTo>
                    <a:pt x="726" y="953"/>
                  </a:lnTo>
                  <a:lnTo>
                    <a:pt x="908" y="953"/>
                  </a:lnTo>
                  <a:lnTo>
                    <a:pt x="1089" y="1542"/>
                  </a:lnTo>
                  <a:lnTo>
                    <a:pt x="1316" y="1497"/>
                  </a:lnTo>
                  <a:lnTo>
                    <a:pt x="1407" y="1225"/>
                  </a:lnTo>
                  <a:lnTo>
                    <a:pt x="1588" y="1270"/>
                  </a:lnTo>
                  <a:lnTo>
                    <a:pt x="1633" y="1814"/>
                  </a:lnTo>
                  <a:lnTo>
                    <a:pt x="0" y="1814"/>
                  </a:lnTo>
                  <a:close/>
                </a:path>
              </a:pathLst>
            </a:custGeom>
            <a:solidFill>
              <a:srgbClr val="FFCC00">
                <a:alpha val="78038"/>
              </a:srgbClr>
            </a:solidFill>
            <a:ln w="9525">
              <a:solidFill>
                <a:srgbClr val="FFCC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2777" name="Text Box 14"/>
            <p:cNvSpPr txBox="1">
              <a:spLocks noChangeArrowheads="1"/>
            </p:cNvSpPr>
            <p:nvPr/>
          </p:nvSpPr>
          <p:spPr bwMode="auto">
            <a:xfrm>
              <a:off x="1292" y="2659"/>
              <a:ext cx="1225"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35000"/>
                </a:spcBef>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algn="r" eaLnBrk="1" hangingPunct="1">
                <a:spcBef>
                  <a:spcPct val="50000"/>
                </a:spcBef>
                <a:buFontTx/>
                <a:buNone/>
              </a:pPr>
              <a:r>
                <a:rPr lang="sv-SE" altLang="sv-SE" sz="1200" b="1" dirty="0"/>
                <a:t>Ingen behandling</a:t>
              </a:r>
              <a:r>
                <a:rPr lang="sv-SE" altLang="sv-SE" sz="1350" dirty="0"/>
                <a:t> </a:t>
              </a:r>
            </a:p>
          </p:txBody>
        </p:sp>
      </p:grpSp>
      <p:sp>
        <p:nvSpPr>
          <p:cNvPr id="73743" name="Text Box 15"/>
          <p:cNvSpPr txBox="1">
            <a:spLocks noChangeArrowheads="1"/>
          </p:cNvSpPr>
          <p:nvPr/>
        </p:nvSpPr>
        <p:spPr bwMode="auto">
          <a:xfrm>
            <a:off x="2357437" y="4083844"/>
            <a:ext cx="5643563" cy="969496"/>
          </a:xfrm>
          <a:prstGeom prst="rect">
            <a:avLst/>
          </a:prstGeom>
          <a:noFill/>
          <a:ln>
            <a:noFill/>
          </a:ln>
          <a:effectLst/>
          <a:extLst>
            <a:ext uri="{909E8E84-426E-40DD-AFC4-6F175D3DCCD1}">
              <a14:hiddenFill xmlns:a14="http://schemas.microsoft.com/office/drawing/2010/main">
                <a:solidFill>
                  <a:srgbClr val="0D0D37"/>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35000"/>
              </a:spcBef>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sv-SE" altLang="sv-SE" sz="1800">
                <a:latin typeface="Comic Sans MS" panose="030F0702030302020204" pitchFamily="66" charset="0"/>
              </a:rPr>
              <a:t>Exempel: behandlingen ger 8 QALYs  i jämförelse med ingen behandling, kostnader för behandling 600 000 kr </a:t>
            </a:r>
            <a:r>
              <a:rPr lang="sv-SE" altLang="sv-SE" sz="1800">
                <a:latin typeface="Comic Sans MS" panose="030F0702030302020204" pitchFamily="66" charset="0"/>
                <a:sym typeface="Wingdings" panose="05000000000000000000" pitchFamily="2" charset="2"/>
              </a:rPr>
              <a:t></a:t>
            </a:r>
            <a:r>
              <a:rPr lang="sv-SE" altLang="sv-SE" sz="1800">
                <a:latin typeface="Comic Sans MS" panose="030F0702030302020204" pitchFamily="66" charset="0"/>
              </a:rPr>
              <a:t>     </a:t>
            </a:r>
            <a:r>
              <a:rPr lang="sv-SE" altLang="sv-SE" sz="2100" b="1">
                <a:latin typeface="Comic Sans MS" panose="030F0702030302020204" pitchFamily="66" charset="0"/>
              </a:rPr>
              <a:t>75 000 kr/QALY</a:t>
            </a:r>
          </a:p>
        </p:txBody>
      </p:sp>
      <p:sp>
        <p:nvSpPr>
          <p:cNvPr id="73744" name="Text Box 16"/>
          <p:cNvSpPr txBox="1">
            <a:spLocks noChangeArrowheads="1"/>
          </p:cNvSpPr>
          <p:nvPr/>
        </p:nvSpPr>
        <p:spPr bwMode="auto">
          <a:xfrm>
            <a:off x="4463653" y="2571750"/>
            <a:ext cx="14037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35000"/>
              </a:spcBef>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sv-SE" altLang="sv-SE" sz="1800">
                <a:latin typeface="Comic Sans MS" panose="030F0702030302020204" pitchFamily="66" charset="0"/>
              </a:rPr>
              <a:t>=  +8 QALY</a:t>
            </a:r>
          </a:p>
        </p:txBody>
      </p:sp>
    </p:spTree>
    <p:extLst>
      <p:ext uri="{BB962C8B-B14F-4D97-AF65-F5344CB8AC3E}">
        <p14:creationId xmlns:p14="http://schemas.microsoft.com/office/powerpoint/2010/main" val="256126570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374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373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374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37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43" grpId="0"/>
      <p:bldP spid="73744"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6|0.7|0.5|0.7"/>
</p:tagLst>
</file>

<file path=ppt/tags/tag2.xml><?xml version="1.0" encoding="utf-8"?>
<p:tagLst xmlns:a="http://schemas.openxmlformats.org/drawingml/2006/main" xmlns:r="http://schemas.openxmlformats.org/officeDocument/2006/relationships" xmlns:p="http://schemas.openxmlformats.org/presentationml/2006/main">
  <p:tag name="TIMING" val="|1|0.8|0.7"/>
</p:tagLst>
</file>

<file path=ppt/theme/theme1.xml><?xml version="1.0" encoding="utf-8"?>
<a:theme xmlns:a="http://schemas.openxmlformats.org/drawingml/2006/main" name="pptguldpl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pptguldplus.pptx</Template>
  <TotalTime>6875</TotalTime>
  <Words>1323</Words>
  <Application>Microsoft Office PowerPoint</Application>
  <PresentationFormat>Bildspel på skärmen (16:9)</PresentationFormat>
  <Paragraphs>245</Paragraphs>
  <Slides>26</Slides>
  <Notes>12</Notes>
  <HiddenSlides>0</HiddenSlides>
  <MMClips>0</MMClips>
  <ScaleCrop>false</ScaleCrop>
  <HeadingPairs>
    <vt:vector size="8" baseType="variant">
      <vt:variant>
        <vt:lpstr>Använt teckensnitt</vt:lpstr>
      </vt:variant>
      <vt:variant>
        <vt:i4>9</vt:i4>
      </vt:variant>
      <vt:variant>
        <vt:lpstr>Tema</vt:lpstr>
      </vt:variant>
      <vt:variant>
        <vt:i4>1</vt:i4>
      </vt:variant>
      <vt:variant>
        <vt:lpstr>Serverprogram för OLE-inbäddning</vt:lpstr>
      </vt:variant>
      <vt:variant>
        <vt:i4>3</vt:i4>
      </vt:variant>
      <vt:variant>
        <vt:lpstr>Bildrubriker</vt:lpstr>
      </vt:variant>
      <vt:variant>
        <vt:i4>26</vt:i4>
      </vt:variant>
    </vt:vector>
  </HeadingPairs>
  <TitlesOfParts>
    <vt:vector size="39" baseType="lpstr">
      <vt:lpstr>MS PGothic</vt:lpstr>
      <vt:lpstr>MS PGothic</vt:lpstr>
      <vt:lpstr>Arial</vt:lpstr>
      <vt:lpstr>Calibri</vt:lpstr>
      <vt:lpstr>Comic Sans MS</vt:lpstr>
      <vt:lpstr>Gill Sans MT</vt:lpstr>
      <vt:lpstr>Times New Roman</vt:lpstr>
      <vt:lpstr>Wingdings</vt:lpstr>
      <vt:lpstr>Wingdings 3</vt:lpstr>
      <vt:lpstr>pptguldplus</vt:lpstr>
      <vt:lpstr>Document</vt:lpstr>
      <vt:lpstr>Equation</vt:lpstr>
      <vt:lpstr>Diagram</vt:lpstr>
      <vt:lpstr>Att hushålla med begränsade resurser…</vt:lpstr>
      <vt:lpstr>Hälsoekonomi:</vt:lpstr>
      <vt:lpstr>PowerPoint-presentation</vt:lpstr>
      <vt:lpstr>Hälsoekonomi:</vt:lpstr>
      <vt:lpstr>PowerPoint-presentation</vt:lpstr>
      <vt:lpstr>Syfte för hälsoekonomiska analyser</vt:lpstr>
      <vt:lpstr>Hur mäter vi konsekvenser (hälsoutfall)?</vt:lpstr>
      <vt:lpstr>PowerPoint-presentation</vt:lpstr>
      <vt:lpstr>      Kostander per vunna QALY</vt:lpstr>
      <vt:lpstr>QALY-vikt EQ-5D</vt:lpstr>
      <vt:lpstr>Inkrementell kostnadseffektivitetskvot: (ICER): </vt:lpstr>
      <vt:lpstr>Inkrementell analys: Kostnadseffektplan </vt:lpstr>
      <vt:lpstr>Betalningsvilja: kostnad/QALYs</vt:lpstr>
      <vt:lpstr>Kostnad/QALY:</vt:lpstr>
      <vt:lpstr>Vad är viktigt? </vt:lpstr>
      <vt:lpstr>Perspektiv</vt:lpstr>
      <vt:lpstr>Study design</vt:lpstr>
      <vt:lpstr>Hälsoekonomiska modeller: Varför? </vt:lpstr>
      <vt:lpstr>”Vårdens svåra val”</vt:lpstr>
      <vt:lpstr>Finns det krav på HE analyser vid beslutsfattande? </vt:lpstr>
      <vt:lpstr>Landstinget. Metabola projekt PV i Kalmar</vt:lpstr>
      <vt:lpstr>Landstinget. Metabola projekt PV i Kalmar</vt:lpstr>
      <vt:lpstr>Sjukhus. Rökstopp inför kirurgiska ingrepp</vt:lpstr>
      <vt:lpstr>Primärvård. Artrosskola i vårdcentral</vt:lpstr>
      <vt:lpstr>Primärvård. Artrosskola i vårdcentral</vt:lpstr>
      <vt:lpstr>Ett argument till?</vt:lpstr>
    </vt:vector>
  </TitlesOfParts>
  <Company>Engelska parken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Josefin Svensson</dc:creator>
  <cp:lastModifiedBy>Inna Feldman</cp:lastModifiedBy>
  <cp:revision>266</cp:revision>
  <dcterms:created xsi:type="dcterms:W3CDTF">2013-08-22T05:59:05Z</dcterms:created>
  <dcterms:modified xsi:type="dcterms:W3CDTF">2018-11-20T13:37:31Z</dcterms:modified>
</cp:coreProperties>
</file>