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8" r:id="rId4"/>
    <p:sldId id="267" r:id="rId5"/>
    <p:sldId id="266" r:id="rId6"/>
    <p:sldId id="262" r:id="rId7"/>
    <p:sldId id="282" r:id="rId8"/>
    <p:sldId id="269" r:id="rId9"/>
    <p:sldId id="270" r:id="rId10"/>
    <p:sldId id="27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1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DA7"/>
    <a:srgbClr val="FFFFFF"/>
    <a:srgbClr val="9999FF"/>
    <a:srgbClr val="FB5BD9"/>
    <a:srgbClr val="77E9EF"/>
    <a:srgbClr val="67B57B"/>
    <a:srgbClr val="A402B0"/>
    <a:srgbClr val="4F6F17"/>
    <a:srgbClr val="F89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F-4A10-8407-2476E6A0898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8971C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F-4A10-8407-2476E6A0898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E9E3D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F-4A10-8407-2476E6A08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71104"/>
        <c:axId val="141489280"/>
      </c:barChart>
      <c:catAx>
        <c:axId val="14147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489280"/>
        <c:crosses val="autoZero"/>
        <c:auto val="1"/>
        <c:lblAlgn val="ctr"/>
        <c:lblOffset val="100"/>
        <c:noMultiLvlLbl val="0"/>
      </c:catAx>
      <c:valAx>
        <c:axId val="14148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471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41330036281085"/>
          <c:y val="0.11761159065731167"/>
          <c:w val="0.56571170213379784"/>
          <c:h val="0.84856767874389272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Årshjul</c:v>
                </c:pt>
              </c:strCache>
            </c:strRef>
          </c:tx>
          <c:spPr>
            <a:ln>
              <a:solidFill>
                <a:srgbClr val="21AF3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8F-4FA5-B654-B766D589CF1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8F-4FA5-B654-B766D589CF1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F-4FA5-B654-B766D589CF1D}"/>
              </c:ext>
            </c:extLst>
          </c:dPt>
          <c:dPt>
            <c:idx val="3"/>
            <c:bubble3D val="0"/>
            <c:spPr>
              <a:solidFill>
                <a:srgbClr val="FF9999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8F-4FA5-B654-B766D589CF1D}"/>
              </c:ext>
            </c:extLst>
          </c:dPt>
          <c:dPt>
            <c:idx val="4"/>
            <c:bubble3D val="0"/>
            <c:spPr>
              <a:solidFill>
                <a:srgbClr val="9999FF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8F-4FA5-B654-B766D589CF1D}"/>
              </c:ext>
            </c:extLst>
          </c:dPt>
          <c:dPt>
            <c:idx val="5"/>
            <c:bubble3D val="0"/>
            <c:spPr>
              <a:solidFill>
                <a:srgbClr val="609B4B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8F-4FA5-B654-B766D589CF1D}"/>
              </c:ext>
            </c:extLst>
          </c:dPt>
          <c:dPt>
            <c:idx val="6"/>
            <c:bubble3D val="0"/>
            <c:spPr>
              <a:solidFill>
                <a:srgbClr val="CC9900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98F-4FA5-B654-B766D589CF1D}"/>
              </c:ext>
            </c:extLst>
          </c:dPt>
          <c:dPt>
            <c:idx val="7"/>
            <c:bubble3D val="0"/>
            <c:spPr>
              <a:solidFill>
                <a:srgbClr val="FF5050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98F-4FA5-B654-B766D589CF1D}"/>
              </c:ext>
            </c:extLst>
          </c:dPt>
          <c:dPt>
            <c:idx val="8"/>
            <c:bubble3D val="0"/>
            <c:spPr>
              <a:solidFill>
                <a:srgbClr val="C42CB2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98F-4FA5-B654-B766D589CF1D}"/>
              </c:ext>
            </c:extLst>
          </c:dPt>
          <c:dPt>
            <c:idx val="9"/>
            <c:bubble3D val="0"/>
            <c:spPr>
              <a:solidFill>
                <a:srgbClr val="FF99CC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98F-4FA5-B654-B766D589CF1D}"/>
              </c:ext>
            </c:extLst>
          </c:dPt>
          <c:dPt>
            <c:idx val="10"/>
            <c:bubble3D val="0"/>
            <c:spPr>
              <a:solidFill>
                <a:srgbClr val="9999FF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98F-4FA5-B654-B766D589CF1D}"/>
              </c:ext>
            </c:extLst>
          </c:dPt>
          <c:dPt>
            <c:idx val="11"/>
            <c:bubble3D val="0"/>
            <c:spPr>
              <a:solidFill>
                <a:srgbClr val="FF9999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98F-4FA5-B654-B766D589CF1D}"/>
              </c:ext>
            </c:extLst>
          </c:dPt>
          <c:cat>
            <c:strRef>
              <c:f>Blad1!$A$2:$A$13</c:f>
              <c:strCache>
                <c:ptCount val="9"/>
                <c:pt idx="0">
                  <c:v>STRESS</c:v>
                </c:pt>
                <c:pt idx="1">
                  <c:v>LEDSEN</c:v>
                </c:pt>
                <c:pt idx="2">
                  <c:v>OROLIG</c:v>
                </c:pt>
                <c:pt idx="3">
                  <c:v>HUNGRIG</c:v>
                </c:pt>
                <c:pt idx="4">
                  <c:v>RASTLÖS</c:v>
                </c:pt>
                <c:pt idx="5">
                  <c:v>GLAD </c:v>
                </c:pt>
                <c:pt idx="6">
                  <c:v>ARG</c:v>
                </c:pt>
                <c:pt idx="7">
                  <c:v>PAUS</c:v>
                </c:pt>
                <c:pt idx="8">
                  <c:v>BELÖNING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98F-4FA5-B654-B766D589C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3.3339419481624048E-2"/>
          <c:y val="1.706800558674797E-2"/>
          <c:w val="0.19468360923239919"/>
          <c:h val="0.97945858807947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41330036281085"/>
          <c:y val="0.11761159065731167"/>
          <c:w val="0.56571170213379784"/>
          <c:h val="0.84856767874389272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Årshjul</c:v>
                </c:pt>
              </c:strCache>
            </c:strRef>
          </c:tx>
          <c:spPr>
            <a:ln>
              <a:solidFill>
                <a:srgbClr val="21AF3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1-4153-813F-541E607B175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1-4153-813F-541E607B175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61-4153-813F-541E607B1757}"/>
              </c:ext>
            </c:extLst>
          </c:dPt>
          <c:dPt>
            <c:idx val="3"/>
            <c:bubble3D val="0"/>
            <c:spPr>
              <a:solidFill>
                <a:srgbClr val="FF9999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61-4153-813F-541E607B1757}"/>
              </c:ext>
            </c:extLst>
          </c:dPt>
          <c:dPt>
            <c:idx val="4"/>
            <c:bubble3D val="0"/>
            <c:spPr>
              <a:solidFill>
                <a:srgbClr val="9999FF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61-4153-813F-541E607B1757}"/>
              </c:ext>
            </c:extLst>
          </c:dPt>
          <c:dPt>
            <c:idx val="5"/>
            <c:bubble3D val="0"/>
            <c:spPr>
              <a:solidFill>
                <a:srgbClr val="609B4B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61-4153-813F-541E607B1757}"/>
              </c:ext>
            </c:extLst>
          </c:dPt>
          <c:dPt>
            <c:idx val="6"/>
            <c:bubble3D val="0"/>
            <c:spPr>
              <a:solidFill>
                <a:srgbClr val="CC9900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61-4153-813F-541E607B1757}"/>
              </c:ext>
            </c:extLst>
          </c:dPt>
          <c:dPt>
            <c:idx val="7"/>
            <c:bubble3D val="0"/>
            <c:spPr>
              <a:solidFill>
                <a:srgbClr val="FF5050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61-4153-813F-541E607B1757}"/>
              </c:ext>
            </c:extLst>
          </c:dPt>
          <c:dPt>
            <c:idx val="8"/>
            <c:bubble3D val="0"/>
            <c:spPr>
              <a:solidFill>
                <a:srgbClr val="C42CB2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61-4153-813F-541E607B1757}"/>
              </c:ext>
            </c:extLst>
          </c:dPt>
          <c:dPt>
            <c:idx val="9"/>
            <c:bubble3D val="0"/>
            <c:spPr>
              <a:solidFill>
                <a:srgbClr val="FF99CC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361-4153-813F-541E607B1757}"/>
              </c:ext>
            </c:extLst>
          </c:dPt>
          <c:dPt>
            <c:idx val="10"/>
            <c:bubble3D val="0"/>
            <c:spPr>
              <a:solidFill>
                <a:srgbClr val="9999FF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361-4153-813F-541E607B1757}"/>
              </c:ext>
            </c:extLst>
          </c:dPt>
          <c:dPt>
            <c:idx val="11"/>
            <c:bubble3D val="0"/>
            <c:spPr>
              <a:solidFill>
                <a:srgbClr val="FF9999"/>
              </a:solidFill>
              <a:ln w="19050">
                <a:solidFill>
                  <a:srgbClr val="21AF3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361-4153-813F-541E607B1757}"/>
              </c:ext>
            </c:extLst>
          </c:dPt>
          <c:cat>
            <c:strRef>
              <c:f>Blad1!$A$2:$A$13</c:f>
              <c:strCache>
                <c:ptCount val="8"/>
                <c:pt idx="0">
                  <c:v>MORGONEN</c:v>
                </c:pt>
                <c:pt idx="1">
                  <c:v>KAFFE</c:v>
                </c:pt>
                <c:pt idx="2">
                  <c:v>TELEFON</c:v>
                </c:pt>
                <c:pt idx="3">
                  <c:v>BUSSHÅLLPL</c:v>
                </c:pt>
                <c:pt idx="4">
                  <c:v>PÅ VÄG TILL</c:v>
                </c:pt>
                <c:pt idx="5">
                  <c:v>INNAN LÄGGDAGS</c:v>
                </c:pt>
                <c:pt idx="6">
                  <c:v>ALKOHOL</c:v>
                </c:pt>
                <c:pt idx="7">
                  <c:v>EFTER LUNCH</c:v>
                </c:pt>
              </c:strCache>
            </c:strRef>
          </c:cat>
          <c:val>
            <c:numRef>
              <c:f>Blad1!$B$2:$B$13</c:f>
              <c:numCache>
                <c:formatCode>General</c:formatCode>
                <c:ptCount val="12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361-4153-813F-541E607B1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3.4127954253447873E-3"/>
          <c:y val="0.22751987431496989"/>
          <c:w val="0.29116259978705666"/>
          <c:h val="0.69855718235450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2AA2E-3A35-48F0-924A-FD8C21F28474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1F740-91F5-48B0-8CAF-8C6DE1496E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5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38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52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14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93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164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541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F740-91F5-48B0-8CAF-8C6DE1496EA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819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>
            <a:lvl1pPr>
              <a:defRPr>
                <a:solidFill>
                  <a:srgbClr val="4F6F1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F8971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52" y="6172"/>
            <a:ext cx="18157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9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5A3FCA-3940-438E-97F6-E7E711B5B6AD}" type="datetimeFigureOut">
              <a:rPr lang="sv-SE" smtClean="0"/>
              <a:t>2020-11-19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ED9F0-FC5B-481F-8462-B6FFA5EE69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7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12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39236194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7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7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4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5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2127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105273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842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 bwMode="auto">
          <a:xfrm>
            <a:off x="0" y="0"/>
            <a:ext cx="9144000" cy="969963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8244408" y="260648"/>
            <a:ext cx="685800" cy="228600"/>
          </a:xfrm>
          <a:prstGeom prst="rect">
            <a:avLst/>
          </a:prstGeom>
          <a:ln/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9C839AF-4BAF-4AAF-A53B-7B88E51862FD}" type="slidenum">
              <a:rPr lang="sv-SE" sz="800" b="1" smtClean="0">
                <a:latin typeface="+mn-lt"/>
              </a:rPr>
              <a:pPr algn="r">
                <a:defRPr/>
              </a:pPr>
              <a:t>‹#›</a:t>
            </a:fld>
            <a:endParaRPr lang="sv-SE" sz="800" b="1" dirty="0">
              <a:latin typeface="+mn-lt"/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88" y="6172"/>
            <a:ext cx="181575" cy="96840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237312"/>
            <a:ext cx="9144000" cy="620688"/>
          </a:xfrm>
          <a:prstGeom prst="rect">
            <a:avLst/>
          </a:prstGeom>
          <a:solidFill>
            <a:srgbClr val="FFD8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37312"/>
            <a:ext cx="3310336" cy="62068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7818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F6F1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annelie.e.johansson@sll.s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lutarokalinjen.slso@sll.se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87824" y="1340768"/>
            <a:ext cx="7810240" cy="239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8971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4000" dirty="0" smtClean="0">
                <a:solidFill>
                  <a:schemeClr val="tx2"/>
                </a:solidFill>
              </a:rPr>
              <a:t>Sluta-Röka-Linjen &amp; erfarenheter under </a:t>
            </a:r>
            <a:r>
              <a:rPr lang="sv-SE" sz="4000" dirty="0" err="1" smtClean="0">
                <a:solidFill>
                  <a:schemeClr val="tx2"/>
                </a:solidFill>
              </a:rPr>
              <a:t>coronapandemin</a:t>
            </a:r>
            <a:r>
              <a:rPr lang="sv-SE" sz="4000" dirty="0" smtClean="0">
                <a:solidFill>
                  <a:schemeClr val="tx2"/>
                </a:solidFill>
              </a:rPr>
              <a:t> 2020</a:t>
            </a:r>
          </a:p>
          <a:p>
            <a:endParaRPr lang="sv-SE" sz="2000" dirty="0">
              <a:solidFill>
                <a:schemeClr val="tx2"/>
              </a:solidFill>
            </a:endParaRPr>
          </a:p>
        </p:txBody>
      </p:sp>
      <p:pic>
        <p:nvPicPr>
          <p:cNvPr id="6" name="Picture 2" descr="https://www.slutarokalinjen.se/imagevault/publishedmedia/6cni2jztdae6ma0ehtza/TELFON_HAND_191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740097" cy="26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3AF65D7-02EC-4551-9796-693F8DFDB48A}"/>
              </a:ext>
            </a:extLst>
          </p:cNvPr>
          <p:cNvSpPr txBox="1">
            <a:spLocks/>
          </p:cNvSpPr>
          <p:nvPr/>
        </p:nvSpPr>
        <p:spPr>
          <a:xfrm>
            <a:off x="2987824" y="3380625"/>
            <a:ext cx="5426269" cy="346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F8971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b="0" dirty="0" smtClean="0">
              <a:solidFill>
                <a:srgbClr val="222222"/>
              </a:solidFill>
            </a:endParaRPr>
          </a:p>
          <a:p>
            <a:pPr algn="l"/>
            <a:r>
              <a:rPr lang="sv-SE" sz="1800" dirty="0">
                <a:solidFill>
                  <a:schemeClr val="tx2"/>
                </a:solidFill>
              </a:rPr>
              <a:t>Annelie </a:t>
            </a:r>
            <a:r>
              <a:rPr lang="sv-SE" sz="1800" dirty="0" smtClean="0">
                <a:solidFill>
                  <a:schemeClr val="tx2"/>
                </a:solidFill>
              </a:rPr>
              <a:t>Johansson</a:t>
            </a:r>
          </a:p>
          <a:p>
            <a:pPr algn="l"/>
            <a:r>
              <a:rPr lang="sv-SE" sz="1800" b="0" i="1" dirty="0" smtClean="0">
                <a:solidFill>
                  <a:srgbClr val="222222"/>
                </a:solidFill>
              </a:rPr>
              <a:t>Hälsopedagog och driftansvarig, Sluta-Röka-Linjen</a:t>
            </a:r>
            <a:br>
              <a:rPr lang="sv-SE" sz="1800" b="0" i="1" dirty="0" smtClean="0">
                <a:solidFill>
                  <a:srgbClr val="222222"/>
                </a:solidFill>
              </a:rPr>
            </a:br>
            <a:r>
              <a:rPr lang="sv-SE" sz="1800" b="0" i="1" dirty="0" smtClean="0">
                <a:solidFill>
                  <a:srgbClr val="222222"/>
                </a:solidFill>
              </a:rPr>
              <a:t> </a:t>
            </a:r>
            <a:endParaRPr lang="sv-SE" sz="1800" b="0" i="1" dirty="0">
              <a:solidFill>
                <a:srgbClr val="222222"/>
              </a:solidFill>
            </a:endParaRPr>
          </a:p>
          <a:p>
            <a:pPr algn="l"/>
            <a:r>
              <a:rPr lang="sv-SE" sz="1800" b="0" i="1" dirty="0" smtClean="0">
                <a:solidFill>
                  <a:srgbClr val="222222"/>
                </a:solidFill>
              </a:rPr>
              <a:t>HFS </a:t>
            </a:r>
            <a:r>
              <a:rPr lang="sv-SE" sz="1800" b="0" i="1" dirty="0" err="1" smtClean="0">
                <a:solidFill>
                  <a:srgbClr val="222222"/>
                </a:solidFill>
              </a:rPr>
              <a:t>digitimme</a:t>
            </a:r>
            <a:r>
              <a:rPr lang="sv-SE" sz="1800" b="0" i="1" dirty="0" smtClean="0">
                <a:solidFill>
                  <a:srgbClr val="222222"/>
                </a:solidFill>
              </a:rPr>
              <a:t> 23 november 2020</a:t>
            </a:r>
            <a:endParaRPr lang="sv-SE" sz="1800" b="0" i="1" dirty="0" smtClean="0">
              <a:solidFill>
                <a:srgbClr val="222222"/>
              </a:solidFill>
            </a:endParaRP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slutarokalinjen.se/imagevault/publishedmedia/jfjtbjo9fxp8gknraghb/Sta-ll-fra-n-sid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11161" r="26516" b="5756"/>
          <a:stretch/>
        </p:blipFill>
        <p:spPr bwMode="auto">
          <a:xfrm>
            <a:off x="3335896" y="3429000"/>
            <a:ext cx="1498717" cy="27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53778"/>
              </p:ext>
            </p:extLst>
          </p:nvPr>
        </p:nvGraphicFramePr>
        <p:xfrm>
          <a:off x="5146576" y="443921"/>
          <a:ext cx="4032448" cy="570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5667219" imgH="8019658" progId="AcroExch.Document.DC">
                  <p:embed/>
                </p:oleObj>
              </mc:Choice>
              <mc:Fallback>
                <p:oleObj name="Acrobat Document" r:id="rId4" imgW="5667219" imgH="80196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6576" y="443921"/>
                        <a:ext cx="4032448" cy="570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 descr="https://www.slutarokalinjen.se/imagevault/publishedmedia/igqg3pnbqumrvjlep3ei/Snusfolder_framsid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19" y="1251857"/>
            <a:ext cx="2097072" cy="209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objekt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4" t="6273" r="3334" b="-6273"/>
          <a:stretch/>
        </p:blipFill>
        <p:spPr bwMode="auto">
          <a:xfrm rot="5400000">
            <a:off x="-361017" y="2797888"/>
            <a:ext cx="374535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ruta 8"/>
          <p:cNvSpPr txBox="1"/>
          <p:nvPr/>
        </p:nvSpPr>
        <p:spPr>
          <a:xfrm>
            <a:off x="153610" y="156375"/>
            <a:ext cx="52148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Kostnadsfritt material till </a:t>
            </a:r>
          </a:p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mottagningar och klienter</a:t>
            </a:r>
          </a:p>
          <a:p>
            <a:endParaRPr lang="sv-S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12566" y="1872307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www.slutarokalinjen.se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241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lutarokalinjen.se/imagevault/publishedmedia/ncr0zzu3kfb8ds2etzje/ABSTINENS_191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9439"/>
            <a:ext cx="6048672" cy="45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FD462FF-D829-46AE-B280-A616F7A9D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260648"/>
            <a:ext cx="8712968" cy="1152128"/>
          </a:xfrm>
        </p:spPr>
        <p:txBody>
          <a:bodyPr>
            <a:noAutofit/>
          </a:bodyPr>
          <a:lstStyle/>
          <a:p>
            <a:pPr algn="l"/>
            <a:r>
              <a:rPr lang="sv-SE" sz="4000" b="1" dirty="0" smtClean="0">
                <a:solidFill>
                  <a:schemeClr val="tx1"/>
                </a:solidFill>
              </a:rPr>
              <a:t>Erfarenheter från Sluta-Röka-Linjen under </a:t>
            </a:r>
            <a:r>
              <a:rPr lang="sv-SE" sz="4000" b="1" dirty="0" err="1" smtClean="0">
                <a:solidFill>
                  <a:schemeClr val="tx1"/>
                </a:solidFill>
              </a:rPr>
              <a:t>coronapandemin</a:t>
            </a:r>
            <a:r>
              <a:rPr lang="sv-SE" sz="4000" b="1" dirty="0" smtClean="0">
                <a:solidFill>
                  <a:schemeClr val="tx1"/>
                </a:solidFill>
              </a:rPr>
              <a:t> </a:t>
            </a:r>
            <a:endParaRPr lang="sv-SE" sz="4000" b="1" dirty="0"/>
          </a:p>
        </p:txBody>
      </p:sp>
    </p:spTree>
    <p:extLst>
      <p:ext uri="{BB962C8B-B14F-4D97-AF65-F5344CB8AC3E}">
        <p14:creationId xmlns:p14="http://schemas.microsoft.com/office/powerpoint/2010/main" val="2895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756592" y="1052736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chemeClr val="tx1"/>
                </a:solidFill>
              </a:rPr>
              <a:t> </a:t>
            </a:r>
            <a:r>
              <a:rPr lang="sv-SE" sz="4000" b="1" dirty="0" smtClean="0">
                <a:solidFill>
                  <a:schemeClr val="tx2"/>
                </a:solidFill>
              </a:rPr>
              <a:t>Larm om risker i media</a:t>
            </a:r>
            <a:endParaRPr lang="sv-SE" sz="4000" b="1" dirty="0">
              <a:solidFill>
                <a:schemeClr val="tx2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539552" y="1927623"/>
            <a:ext cx="79531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 våren var det många svarta rubriker:</a:t>
            </a:r>
            <a:r>
              <a:rPr lang="sv-SE" sz="2800" dirty="0" smtClean="0"/>
              <a:t/>
            </a:r>
            <a:br>
              <a:rPr lang="sv-SE" sz="2800" dirty="0" smtClean="0"/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”Rökning är en stor riskfaktor för att bli allvarligt sjuk eller dö i covid-19.”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 smtClean="0"/>
          </a:p>
          <a:p>
            <a:endParaRPr lang="sv-SE" sz="2800" dirty="0"/>
          </a:p>
          <a:p>
            <a:endParaRPr lang="sv-SE" sz="28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5"/>
          <a:stretch/>
        </p:blipFill>
        <p:spPr>
          <a:xfrm>
            <a:off x="344286" y="4365104"/>
            <a:ext cx="3985085" cy="129614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13" y="4221089"/>
            <a:ext cx="451924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386" y="492063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v-SE" sz="3600" b="1" dirty="0" smtClean="0">
                <a:solidFill>
                  <a:schemeClr val="tx1"/>
                </a:solidFill>
              </a:rPr>
              <a:t>Kraftigt ökat antal </a:t>
            </a:r>
            <a:br>
              <a:rPr lang="sv-SE" sz="3600" b="1" dirty="0" smtClean="0">
                <a:solidFill>
                  <a:schemeClr val="tx1"/>
                </a:solidFill>
              </a:rPr>
            </a:br>
            <a:r>
              <a:rPr lang="sv-SE" sz="3600" b="1" dirty="0" smtClean="0">
                <a:solidFill>
                  <a:schemeClr val="tx1"/>
                </a:solidFill>
              </a:rPr>
              <a:t>samtal till Sluta-Röka-Linjen</a:t>
            </a:r>
            <a:endParaRPr lang="sv-SE" sz="3600" b="1" dirty="0">
              <a:solidFill>
                <a:schemeClr val="tx1"/>
              </a:solidFill>
            </a:endParaRPr>
          </a:p>
        </p:txBody>
      </p:sp>
      <p:sp>
        <p:nvSpPr>
          <p:cNvPr id="6" name="Rektangulär bildtext 5"/>
          <p:cNvSpPr/>
          <p:nvPr/>
        </p:nvSpPr>
        <p:spPr>
          <a:xfrm>
            <a:off x="3704340" y="1574423"/>
            <a:ext cx="2808312" cy="2109081"/>
          </a:xfrm>
          <a:prstGeom prst="wedgeRectCallout">
            <a:avLst>
              <a:gd name="adj1" fmla="val -32754"/>
              <a:gd name="adj2" fmla="val 95651"/>
            </a:avLst>
          </a:prstGeom>
          <a:pattFill prst="wave">
            <a:fgClr>
              <a:schemeClr val="accent5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J</a:t>
            </a:r>
            <a:r>
              <a:rPr lang="sv-SE" sz="2400" b="1" dirty="0" smtClean="0">
                <a:solidFill>
                  <a:schemeClr val="tx1"/>
                </a:solidFill>
              </a:rPr>
              <a:t>ag </a:t>
            </a:r>
            <a:r>
              <a:rPr lang="sv-SE" sz="2400" b="1" dirty="0">
                <a:solidFill>
                  <a:schemeClr val="tx1"/>
                </a:solidFill>
              </a:rPr>
              <a:t>måste sluta röka nu, jag är så orolig för </a:t>
            </a:r>
            <a:r>
              <a:rPr lang="sv-SE" sz="2400" b="1" dirty="0" smtClean="0">
                <a:solidFill>
                  <a:schemeClr val="tx1"/>
                </a:solidFill>
              </a:rPr>
              <a:t>att </a:t>
            </a:r>
            <a:r>
              <a:rPr lang="sv-SE" sz="2400" b="1" dirty="0">
                <a:solidFill>
                  <a:schemeClr val="tx1"/>
                </a:solidFill>
              </a:rPr>
              <a:t>jag ska bli allvarligt sjuk i covid-19.</a:t>
            </a:r>
          </a:p>
        </p:txBody>
      </p:sp>
      <p:sp>
        <p:nvSpPr>
          <p:cNvPr id="7" name="Kommentar i oval 6"/>
          <p:cNvSpPr/>
          <p:nvPr/>
        </p:nvSpPr>
        <p:spPr>
          <a:xfrm>
            <a:off x="6133556" y="3454450"/>
            <a:ext cx="2851620" cy="2571680"/>
          </a:xfrm>
          <a:prstGeom prst="wedgeEllipseCallout">
            <a:avLst>
              <a:gd name="adj1" fmla="val -56863"/>
              <a:gd name="adj2" fmla="val 11433"/>
            </a:avLst>
          </a:prstGeom>
          <a:solidFill>
            <a:srgbClr val="67B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/>
              <a:t>Jag är livrädd för att börja röka igen, </a:t>
            </a:r>
            <a:r>
              <a:rPr lang="sv-SE" sz="2400" b="1" dirty="0" smtClean="0"/>
              <a:t>vad </a:t>
            </a:r>
            <a:r>
              <a:rPr lang="sv-SE" sz="2400" b="1" dirty="0"/>
              <a:t>gör jag för att inte </a:t>
            </a:r>
            <a:r>
              <a:rPr lang="sv-SE" sz="2400" b="1" dirty="0" smtClean="0"/>
              <a:t>trilla dit</a:t>
            </a:r>
            <a:r>
              <a:rPr lang="sv-SE" b="1" dirty="0" smtClean="0"/>
              <a:t>?</a:t>
            </a:r>
            <a:endParaRPr lang="sv-SE" b="1" dirty="0"/>
          </a:p>
        </p:txBody>
      </p:sp>
      <p:sp>
        <p:nvSpPr>
          <p:cNvPr id="8" name="Rundad rektangulär bildtext 7"/>
          <p:cNvSpPr/>
          <p:nvPr/>
        </p:nvSpPr>
        <p:spPr>
          <a:xfrm>
            <a:off x="235386" y="1412777"/>
            <a:ext cx="3168352" cy="2592287"/>
          </a:xfrm>
          <a:prstGeom prst="wedgeRoundRectCallout">
            <a:avLst>
              <a:gd name="adj1" fmla="val -18396"/>
              <a:gd name="adj2" fmla="val 75938"/>
              <a:gd name="adj3" fmla="val 16667"/>
            </a:avLst>
          </a:prstGeom>
          <a:pattFill prst="solidDmnd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cs typeface="Arial" panose="020B0604020202020204" pitchFamily="34" charset="0"/>
              </a:rPr>
              <a:t> </a:t>
            </a:r>
            <a:br>
              <a:rPr lang="sv-SE" sz="2400" dirty="0">
                <a:cs typeface="Arial" panose="020B0604020202020204" pitchFamily="34" charset="0"/>
              </a:rPr>
            </a:br>
            <a:r>
              <a:rPr lang="sv-SE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Jag </a:t>
            </a:r>
            <a:r>
              <a:rPr lang="sv-SE" sz="2400" b="1" dirty="0">
                <a:solidFill>
                  <a:schemeClr val="tx1"/>
                </a:solidFill>
                <a:cs typeface="Arial" panose="020B0604020202020204" pitchFamily="34" charset="0"/>
              </a:rPr>
              <a:t>måste sluta röka, men </a:t>
            </a:r>
            <a:r>
              <a:rPr lang="sv-SE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jag </a:t>
            </a:r>
            <a:r>
              <a:rPr lang="sv-SE" sz="2400" b="1" dirty="0">
                <a:solidFill>
                  <a:schemeClr val="tx1"/>
                </a:solidFill>
                <a:cs typeface="Arial" panose="020B0604020202020204" pitchFamily="34" charset="0"/>
              </a:rPr>
              <a:t>blev arbetslös på grund av </a:t>
            </a:r>
            <a:r>
              <a:rPr lang="sv-SE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corona</a:t>
            </a:r>
            <a:r>
              <a:rPr lang="sv-SE" sz="2400" b="1" dirty="0">
                <a:solidFill>
                  <a:schemeClr val="tx1"/>
                </a:solidFill>
                <a:cs typeface="Arial" panose="020B0604020202020204" pitchFamily="34" charset="0"/>
              </a:rPr>
              <a:t>, hur ska jag klara pressen utan rökningen?</a:t>
            </a:r>
          </a:p>
          <a:p>
            <a:endParaRPr lang="sv-SE" dirty="0"/>
          </a:p>
        </p:txBody>
      </p:sp>
      <p:sp>
        <p:nvSpPr>
          <p:cNvPr id="9" name="Bildtext och tankebubbla 8"/>
          <p:cNvSpPr/>
          <p:nvPr/>
        </p:nvSpPr>
        <p:spPr>
          <a:xfrm>
            <a:off x="6847249" y="1666762"/>
            <a:ext cx="2126731" cy="1500384"/>
          </a:xfrm>
          <a:prstGeom prst="cloudCallout">
            <a:avLst/>
          </a:prstGeom>
          <a:solidFill>
            <a:srgbClr val="99C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PANIK!</a:t>
            </a:r>
            <a:endParaRPr lang="sv-SE" sz="2000" b="1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-36512" y="-99999"/>
            <a:ext cx="9180512" cy="1095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Bildtext och tankebubbla 4"/>
          <p:cNvSpPr/>
          <p:nvPr/>
        </p:nvSpPr>
        <p:spPr>
          <a:xfrm>
            <a:off x="6300192" y="366917"/>
            <a:ext cx="1991112" cy="1334045"/>
          </a:xfrm>
          <a:prstGeom prst="cloud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bg1"/>
                </a:solidFill>
              </a:rPr>
              <a:t>HJÄLP! 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11" name="Bildtext och tankebubbla 10"/>
          <p:cNvSpPr/>
          <p:nvPr/>
        </p:nvSpPr>
        <p:spPr>
          <a:xfrm>
            <a:off x="3117561" y="11088"/>
            <a:ext cx="1690042" cy="1132328"/>
          </a:xfrm>
          <a:prstGeom prst="cloudCallout">
            <a:avLst/>
          </a:prstGeom>
          <a:solidFill>
            <a:srgbClr val="9999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12" name="Bildtext och tankebubbla 11"/>
          <p:cNvSpPr/>
          <p:nvPr/>
        </p:nvSpPr>
        <p:spPr>
          <a:xfrm>
            <a:off x="1321038" y="173256"/>
            <a:ext cx="1450762" cy="1023496"/>
          </a:xfrm>
          <a:prstGeom prst="cloudCallout">
            <a:avLst/>
          </a:prstGeom>
          <a:solidFill>
            <a:srgbClr val="99CDA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368" y="1349896"/>
            <a:ext cx="8291264" cy="1143000"/>
          </a:xfrm>
        </p:spPr>
        <p:txBody>
          <a:bodyPr>
            <a:noAutofit/>
          </a:bodyPr>
          <a:lstStyle/>
          <a:p>
            <a:r>
              <a:rPr lang="sv-SE" sz="4000" dirty="0" smtClean="0">
                <a:solidFill>
                  <a:schemeClr val="tx1"/>
                </a:solidFill>
              </a:rPr>
              <a:t> </a:t>
            </a:r>
            <a:r>
              <a:rPr lang="sv-SE" sz="4000" b="1" dirty="0" smtClean="0">
                <a:solidFill>
                  <a:schemeClr val="tx1"/>
                </a:solidFill>
              </a:rPr>
              <a:t>Många samtal från vissa grupper</a:t>
            </a:r>
            <a:endParaRPr lang="sv-SE" sz="4000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6368" y="2492896"/>
            <a:ext cx="8229600" cy="4093915"/>
          </a:xfrm>
        </p:spPr>
        <p:txBody>
          <a:bodyPr/>
          <a:lstStyle/>
          <a:p>
            <a:r>
              <a:rPr lang="sv-SE" sz="2400" dirty="0" smtClean="0"/>
              <a:t>Många äldre, ”70+”</a:t>
            </a:r>
          </a:p>
          <a:p>
            <a:r>
              <a:rPr lang="sv-SE" sz="2400" dirty="0" smtClean="0"/>
              <a:t>Personer med KOL, hjärt-kärlproblematik</a:t>
            </a:r>
          </a:p>
          <a:p>
            <a:pPr marL="0" indent="0">
              <a:buNone/>
            </a:pPr>
            <a:r>
              <a:rPr lang="sv-SE" sz="2400" dirty="0" smtClean="0"/>
              <a:t>    diabetes m.m. </a:t>
            </a:r>
          </a:p>
          <a:p>
            <a:r>
              <a:rPr lang="sv-SE" sz="2400" dirty="0" smtClean="0"/>
              <a:t>Personer som beskriver komplexa </a:t>
            </a:r>
            <a:br>
              <a:rPr lang="sv-SE" sz="2400" dirty="0" smtClean="0"/>
            </a:br>
            <a:r>
              <a:rPr lang="sv-SE" sz="2400" dirty="0" smtClean="0"/>
              <a:t>livssituationer.</a:t>
            </a:r>
          </a:p>
          <a:p>
            <a:r>
              <a:rPr lang="sv-SE" sz="2400" dirty="0" smtClean="0"/>
              <a:t>Många med psykisk skörhet.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Picture 2" descr="https://www.slutarokalinjen.se/imagevault/publishedmedia/ubc45u1n246co5f716st/LUNGOR_191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3203428" cy="292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2332037"/>
            <a:ext cx="8856983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62" y="3323951"/>
            <a:ext cx="4283752" cy="2876371"/>
          </a:xfrm>
          <a:prstGeom prst="rect">
            <a:avLst/>
          </a:prstGeom>
        </p:spPr>
      </p:pic>
      <p:sp useBgFill="1">
        <p:nvSpPr>
          <p:cNvPr id="8" name="textruta 7"/>
          <p:cNvSpPr txBox="1"/>
          <p:nvPr/>
        </p:nvSpPr>
        <p:spPr>
          <a:xfrm>
            <a:off x="491312" y="1667123"/>
            <a:ext cx="4190270" cy="27699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Intervjuer i radio, TV och tidningar.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Marknadsföring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kvällstidningar.</a:t>
            </a:r>
          </a:p>
          <a:p>
            <a:endParaRPr lang="sv-SE" b="1" dirty="0"/>
          </a:p>
          <a:p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36003" y="-99998"/>
            <a:ext cx="9144000" cy="1042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895" y="151937"/>
            <a:ext cx="8229600" cy="1359024"/>
          </a:xfrm>
        </p:spPr>
        <p:txBody>
          <a:bodyPr>
            <a:noAutofit/>
          </a:bodyPr>
          <a:lstStyle/>
          <a:p>
            <a:pPr algn="l"/>
            <a:r>
              <a:rPr lang="sv-SE" sz="4000" b="1" dirty="0" smtClean="0">
                <a:solidFill>
                  <a:schemeClr val="tx1"/>
                </a:solidFill>
              </a:rPr>
              <a:t>Vi berättade om vårt stöd genom:</a:t>
            </a:r>
            <a:endParaRPr lang="sv-SE" sz="4000" b="1" dirty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717162" y="1052736"/>
            <a:ext cx="4572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Kampanj i sociala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medier.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Utskick till tandvård och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primärvården i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flera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regioner.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33851"/>
            <a:ext cx="4502556" cy="253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0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65431" y="1556792"/>
            <a:ext cx="53050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  <a:buSzPct val="145000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Fokusera på din motivation.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Sätt ett stoppdatum- om än </a:t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redan imorgon.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Bryt några av dina rökvanor.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 läkemedel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abstinens.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Sök stöd hos Sluta-Röka-Linjen och andra.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Ät och drick regelbundet. 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SzPct val="145000"/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Håll dig aktiv och blicka framåt.</a:t>
            </a:r>
          </a:p>
        </p:txBody>
      </p:sp>
      <p:pic>
        <p:nvPicPr>
          <p:cNvPr id="5122" name="Picture 2" descr="https://www.slutarokalinjen.se/imagevault/publishedmedia/g4e24o0u470bgt26xlf1/H-ll_ut_WE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91" y="2659458"/>
            <a:ext cx="4047801" cy="31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36003" y="-99998"/>
            <a:ext cx="9144000" cy="1247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13954" y="-887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b="1" dirty="0" smtClean="0">
                <a:solidFill>
                  <a:schemeClr val="tx1"/>
                </a:solidFill>
              </a:rPr>
              <a:t>Många slutade röka i panik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13954" y="952272"/>
            <a:ext cx="7388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Våra samtal präglades en tid av enkla </a:t>
            </a:r>
            <a:r>
              <a:rPr lang="sv-SE" sz="2600" dirty="0">
                <a:latin typeface="Arial" panose="020B0604020202020204" pitchFamily="34" charset="0"/>
                <a:cs typeface="Arial" panose="020B0604020202020204" pitchFamily="34" charset="0"/>
              </a:rPr>
              <a:t>råd för ett </a:t>
            </a:r>
            <a:endParaRPr lang="sv-S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hållbart rökstopp</a:t>
            </a:r>
            <a:endParaRPr lang="sv-S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mmentar i oval 5"/>
          <p:cNvSpPr/>
          <p:nvPr/>
        </p:nvSpPr>
        <p:spPr>
          <a:xfrm>
            <a:off x="6084168" y="2348880"/>
            <a:ext cx="2839238" cy="2776677"/>
          </a:xfrm>
          <a:prstGeom prst="wedgeEllipseCallout">
            <a:avLst>
              <a:gd name="adj1" fmla="val -73164"/>
              <a:gd name="adj2" fmla="val -4810"/>
            </a:avLst>
          </a:prstGeom>
          <a:pattFill prst="solidDmnd">
            <a:fgClr>
              <a:srgbClr val="F6A2D4"/>
            </a:fgClr>
            <a:bgClr>
              <a:schemeClr val="bg1"/>
            </a:bgClr>
          </a:patt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 smtClean="0"/>
              <a:t>”Skönt att få vara i fred när abstinensen är som värst”.</a:t>
            </a:r>
            <a:endParaRPr lang="sv-SE" sz="24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452977" y="2148673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distans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Hemarbete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Ändrade rutiner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Mindre stress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Mer fokus på hälsa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Ökad förståelse för kopplingen levnadsvanor och sjukdomar- och att det går att påverka!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www.slutarokalinjen.se/imagevault/publishedmedia/vc0yr3cksh9u93nz4za4/KVINNA_BAG_191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34" y="1739191"/>
            <a:ext cx="1296144" cy="352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36003" y="-99998"/>
            <a:ext cx="9144000" cy="1152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3806" y="32596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dirty="0" smtClean="0">
                <a:solidFill>
                  <a:schemeClr val="tx1"/>
                </a:solidFill>
              </a:rPr>
              <a:t/>
            </a:r>
            <a:br>
              <a:rPr lang="sv-SE" sz="4000" dirty="0" smtClean="0">
                <a:solidFill>
                  <a:schemeClr val="tx1"/>
                </a:solidFill>
              </a:rPr>
            </a:br>
            <a:r>
              <a:rPr lang="sv-SE" b="1" dirty="0" smtClean="0">
                <a:solidFill>
                  <a:schemeClr val="tx1"/>
                </a:solidFill>
              </a:rPr>
              <a:t>Vissa ser nya möjligheter för ett rökstopp</a:t>
            </a:r>
            <a:endParaRPr lang="sv-S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4796" y="0"/>
            <a:ext cx="911920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1156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 smtClean="0">
                <a:solidFill>
                  <a:schemeClr val="tx1"/>
                </a:solidFill>
              </a:rPr>
              <a:t>Vi fortsätter arbeta tobakspreventivt  </a:t>
            </a:r>
            <a:endParaRPr lang="sv-SE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www.globalamalen.se/wp-content/uploads/2016/05/Globala-Malen-log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1124"/>
            <a:ext cx="2016224" cy="23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slutarokalinjen.se/imagevault/publishedmedia/g5dp7wyza1eqanxoaqbq/JORDKLOT_1911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28" y="1288804"/>
            <a:ext cx="2016224" cy="21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303784" y="1079188"/>
            <a:ext cx="6912768" cy="520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att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sluta röka är det bästa man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 göra för sin hälsa. Ett rökstopp kan innebära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många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vunna levnadsår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bra stöd lyckas många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tobaksfria!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jämlik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hälsa. </a:t>
            </a:r>
            <a:endParaRPr lang="sv-SE" sz="2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att tobak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krockar med alla 17 hållbarhetsmål i Agenda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2030.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att nå ”Rökfritt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Sverige 2025”, då andelen rökare ska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vara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5% i befolkningen,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krävs </a:t>
            </a:r>
            <a:r>
              <a:rPr lang="sv-SE" sz="2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b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1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samarbeten mellan olika arenor. </a:t>
            </a:r>
            <a:endParaRPr lang="sv-SE" sz="2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att Sverige står bakom WHO:s tobakskonvention.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att tobaksproduktion, tobakskonsumtion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avfallet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från tobaksprodukterna ger 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 problem </a:t>
            </a:r>
            <a:b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för människa, miljö</a:t>
            </a:r>
            <a:r>
              <a:rPr lang="sv-SE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 klimat.</a:t>
            </a:r>
            <a:endParaRPr lang="sv-SE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343" y="1358608"/>
            <a:ext cx="8281988" cy="36718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sv-SE" sz="2400" dirty="0" smtClean="0">
                <a:solidFill>
                  <a:schemeClr val="tx1"/>
                </a:solidFill>
              </a:rPr>
              <a:t/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>
                <a:solidFill>
                  <a:schemeClr val="tx1"/>
                </a:solidFill>
              </a:rPr>
              <a:t/>
            </a:r>
            <a:br>
              <a:rPr lang="sv-SE" sz="3200" b="1" dirty="0" smtClean="0">
                <a:solidFill>
                  <a:schemeClr val="tx1"/>
                </a:solidFill>
              </a:rPr>
            </a:br>
            <a:r>
              <a:rPr lang="sv-SE" sz="3100" b="1" dirty="0" smtClean="0">
                <a:solidFill>
                  <a:schemeClr val="tx1"/>
                </a:solidFill>
              </a:rPr>
              <a:t>		</a:t>
            </a:r>
            <a:r>
              <a:rPr lang="sv-SE" sz="3100" dirty="0" smtClean="0">
                <a:solidFill>
                  <a:schemeClr val="tx1"/>
                </a:solidFill>
              </a:rPr>
              <a:t>	</a:t>
            </a:r>
            <a:br>
              <a:rPr lang="sv-SE" sz="3100" dirty="0" smtClean="0">
                <a:solidFill>
                  <a:schemeClr val="tx1"/>
                </a:solidFill>
              </a:rPr>
            </a:br>
            <a:r>
              <a:rPr lang="sv-SE" sz="3200" dirty="0" smtClean="0">
                <a:solidFill>
                  <a:schemeClr val="tx1"/>
                </a:solidFill>
              </a:rPr>
              <a:t>	</a:t>
            </a:r>
            <a:br>
              <a:rPr lang="sv-SE" sz="3200" dirty="0" smtClean="0">
                <a:solidFill>
                  <a:schemeClr val="tx1"/>
                </a:solidFill>
              </a:rPr>
            </a:b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4796" y="0"/>
            <a:ext cx="911920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785378"/>
          </a:xfrm>
          <a:prstGeom prst="rect">
            <a:avLst/>
          </a:prstGeom>
          <a:pattFill prst="lgCheck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sv-SE" sz="4000" b="1" dirty="0">
              <a:latin typeface="Arial" pitchFamily="34" charset="0"/>
              <a:ea typeface="ＭＳ Ｐゴシック" pitchFamily="106" charset="-128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sv-SE" sz="6000" b="1" dirty="0" smtClean="0">
                <a:latin typeface="Arial" pitchFamily="34" charset="0"/>
                <a:ea typeface="ＭＳ Ｐゴシック" pitchFamily="106" charset="-128"/>
                <a:cs typeface="Arial" pitchFamily="34" charset="0"/>
              </a:rPr>
              <a:t> TACK!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sv-SE" sz="1400" b="1" dirty="0" smtClean="0">
                <a:latin typeface="Arial" pitchFamily="34" charset="0"/>
                <a:ea typeface="ＭＳ Ｐゴシック" pitchFamily="106" charset="-128"/>
                <a:cs typeface="Arial" pitchFamily="34" charset="0"/>
              </a:rPr>
              <a:t>       Kontakt</a:t>
            </a:r>
            <a:r>
              <a:rPr lang="sv-SE" sz="1400" b="1" smtClean="0">
                <a:latin typeface="Arial" pitchFamily="34" charset="0"/>
                <a:ea typeface="ＭＳ Ｐゴシック" pitchFamily="106" charset="-128"/>
                <a:cs typeface="Arial" pitchFamily="34" charset="0"/>
              </a:rPr>
              <a:t>: </a:t>
            </a:r>
            <a:r>
              <a:rPr lang="sv-SE" sz="1600" b="1" smtClean="0">
                <a:latin typeface="Arial" pitchFamily="34" charset="0"/>
                <a:ea typeface="ＭＳ Ｐゴシック" pitchFamily="106" charset="-128"/>
                <a:cs typeface="Arial" pitchFamily="34" charset="0"/>
                <a:hlinkClick r:id="rId2"/>
              </a:rPr>
              <a:t>annelie.e.johansson@sll.se</a:t>
            </a:r>
            <a:r>
              <a:rPr lang="sv-SE" sz="1600" b="1" smtClean="0">
                <a:latin typeface="Arial" pitchFamily="34" charset="0"/>
                <a:ea typeface="ＭＳ Ｐゴシック" pitchFamily="106" charset="-128"/>
                <a:cs typeface="Arial" pitchFamily="34" charset="0"/>
              </a:rPr>
              <a:t> </a:t>
            </a:r>
            <a:endParaRPr lang="sv-SE" sz="1600" b="1" dirty="0" smtClean="0">
              <a:latin typeface="Arial" pitchFamily="34" charset="0"/>
              <a:ea typeface="ＭＳ Ｐゴシック" pitchFamily="106" charset="-128"/>
              <a:cs typeface="Arial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sv-SE" sz="1400" b="1" dirty="0" smtClean="0">
              <a:latin typeface="Arial" pitchFamily="34" charset="0"/>
              <a:ea typeface="ＭＳ Ｐゴシック" pitchFamily="106" charset="-128"/>
              <a:cs typeface="Arial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0" y="6093296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Google Shape;152;ga3f0c9323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9192"/>
            <a:ext cx="9144000" cy="157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www.slutarokalinjen.se/imagevault/publishedmedia/m9259959dnc099qbctw6/KVINNOR_1911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93" y="2839182"/>
            <a:ext cx="2698981" cy="24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45342" y="3834503"/>
            <a:ext cx="5306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Hör av dig till </a:t>
            </a: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Sluta-Röka-Linjen för stöd kring hur din verksamhet kan utveckla </a:t>
            </a:r>
            <a:r>
              <a:rPr lang="sv-S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ert </a:t>
            </a: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tobakspreventiva arbete. </a:t>
            </a:r>
            <a:endParaRPr lang="sv-SE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Mejla </a:t>
            </a:r>
            <a:r>
              <a:rPr lang="sv-SE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slutarokalinjen.slso@sll.se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344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756592" y="773832"/>
            <a:ext cx="8229600" cy="1143000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chemeClr val="tx1"/>
                </a:solidFill>
              </a:rPr>
              <a:t>Om Sluta-Röka-Linjen</a:t>
            </a:r>
            <a:endParaRPr lang="sv-SE" sz="36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0794" y="1696842"/>
            <a:ext cx="5966342" cy="235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smtClean="0"/>
              <a:t>Startade 1998 </a:t>
            </a:r>
            <a:br>
              <a:rPr lang="sv-SE" sz="2400" dirty="0" smtClean="0"/>
            </a:br>
            <a:endParaRPr lang="sv-SE" sz="2400" dirty="0"/>
          </a:p>
          <a:p>
            <a:r>
              <a:rPr lang="sv-SE" sz="2400" dirty="0"/>
              <a:t>T</a:t>
            </a:r>
            <a:r>
              <a:rPr lang="sv-SE" sz="2400" dirty="0" smtClean="0"/>
              <a:t>agit emot över 150 000 samtal.</a:t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sv-SE" sz="2400" dirty="0" smtClean="0"/>
              <a:t>Finansieras av statsbidrag från Socialdepartementet via Folkhälso-myndigheten.</a:t>
            </a:r>
            <a:br>
              <a:rPr lang="sv-SE" sz="2400" dirty="0" smtClean="0"/>
            </a:br>
            <a:endParaRPr lang="sv-SE" sz="2400" dirty="0"/>
          </a:p>
          <a:p>
            <a:r>
              <a:rPr lang="sv-SE" sz="2400" dirty="0" smtClean="0"/>
              <a:t>Verksamheten drivs av Region Stockholm på Centrum för 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epidemiologi och samhällsmedicin.</a:t>
            </a:r>
          </a:p>
          <a:p>
            <a:pPr marL="0" indent="0">
              <a:buNone/>
            </a:pP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/>
              <a:t/>
            </a:r>
            <a:br>
              <a:rPr lang="sv-SE" sz="2200" dirty="0"/>
            </a:br>
            <a:r>
              <a:rPr lang="sv-SE" sz="2200" dirty="0"/>
              <a:t/>
            </a:r>
            <a:br>
              <a:rPr lang="sv-SE" sz="2200" dirty="0"/>
            </a:br>
            <a:endParaRPr lang="sv-SE" sz="2200" dirty="0" smtClean="0"/>
          </a:p>
        </p:txBody>
      </p:sp>
      <p:pic>
        <p:nvPicPr>
          <p:cNvPr id="1026" name="Picture 2" descr="https://www.slutarokalinjen.se/imagevault/publishedmedia/880q5npzlajejslbq613/KVINNA_VINSTER_191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52" y="1916832"/>
            <a:ext cx="2170584" cy="41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3083"/>
            <a:ext cx="7200850" cy="3876845"/>
          </a:xfrm>
        </p:spPr>
        <p:txBody>
          <a:bodyPr>
            <a:normAutofit fontScale="92500" lnSpcReduction="10000"/>
          </a:bodyPr>
          <a:lstStyle/>
          <a:p>
            <a:pPr marL="350838" lvl="1" indent="0" eaLnBrk="1" hangingPunct="1">
              <a:buClr>
                <a:srgbClr val="F8971C"/>
              </a:buClr>
              <a:buNone/>
            </a:pPr>
            <a:endParaRPr lang="sv-SE" dirty="0" smtClean="0"/>
          </a:p>
          <a:p>
            <a:pPr lvl="0"/>
            <a:r>
              <a:rPr lang="sv-SE" sz="2400" dirty="0" smtClean="0"/>
              <a:t>Befolkningen i Sverige som vill eller funderar på att sluta med tobak.</a:t>
            </a:r>
            <a:br>
              <a:rPr lang="sv-SE" sz="2400" dirty="0" smtClean="0"/>
            </a:br>
            <a:endParaRPr lang="sv-SE" sz="2400" dirty="0" smtClean="0"/>
          </a:p>
          <a:p>
            <a:pPr lvl="0"/>
            <a:r>
              <a:rPr lang="sv-SE" sz="2400" dirty="0" smtClean="0"/>
              <a:t>Du som är närstående och oroar dig över någon annans tobaksvanor. </a:t>
            </a:r>
            <a:br>
              <a:rPr lang="sv-SE" sz="2400" dirty="0" smtClean="0"/>
            </a:br>
            <a:endParaRPr lang="sv-SE" sz="2400" dirty="0" smtClean="0"/>
          </a:p>
          <a:p>
            <a:r>
              <a:rPr lang="sv-SE" sz="2400" dirty="0"/>
              <a:t>Du som i din yrkesroll möter människor som vill </a:t>
            </a:r>
            <a:r>
              <a:rPr lang="sv-SE" sz="2400" dirty="0" smtClean="0"/>
              <a:t>sluta med </a:t>
            </a:r>
            <a:r>
              <a:rPr lang="sv-SE" sz="2400" dirty="0"/>
              <a:t>tobak kan hänvisa/remittera klienter till </a:t>
            </a:r>
            <a:r>
              <a:rPr lang="sv-SE" sz="2400" dirty="0" smtClean="0"/>
              <a:t>oss, </a:t>
            </a:r>
            <a:r>
              <a:rPr lang="sv-SE" sz="2400" dirty="0"/>
              <a:t>beställa informationsmaterial </a:t>
            </a:r>
            <a:r>
              <a:rPr lang="sv-SE" sz="2400" dirty="0" smtClean="0"/>
              <a:t>och boka tid för kostnadsfri handledning m.m</a:t>
            </a:r>
            <a:r>
              <a:rPr lang="sv-SE" sz="2400" dirty="0"/>
              <a:t>. </a:t>
            </a:r>
          </a:p>
          <a:p>
            <a:pPr lvl="0"/>
            <a:endParaRPr lang="sv-SE" dirty="0" smtClean="0"/>
          </a:p>
          <a:p>
            <a:pPr marL="989013" lvl="1" indent="-638175" eaLnBrk="1" hangingPunct="1">
              <a:buClr>
                <a:srgbClr val="F8971C"/>
              </a:buClr>
            </a:pPr>
            <a:endParaRPr lang="sv-SE" dirty="0"/>
          </a:p>
          <a:p>
            <a:pPr marL="350838" lvl="1" indent="0" eaLnBrk="1" hangingPunct="1">
              <a:buClr>
                <a:srgbClr val="F8971C"/>
              </a:buClr>
              <a:buNone/>
            </a:pPr>
            <a:endParaRPr lang="sv-SE" dirty="0" smtClean="0"/>
          </a:p>
        </p:txBody>
      </p:sp>
      <p:sp>
        <p:nvSpPr>
          <p:cNvPr id="2" name="Rektangel 1"/>
          <p:cNvSpPr/>
          <p:nvPr/>
        </p:nvSpPr>
        <p:spPr>
          <a:xfrm>
            <a:off x="734406" y="1196752"/>
            <a:ext cx="739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Sluta-Röka-Linjens målgrupper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slutarokalinjen.se/imagevault/publishedmedia/2noqt2aeowqwz59z00wb/MORFAR_BARN_191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73" y="2204864"/>
            <a:ext cx="1513481" cy="33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lutarokalinjen.se/imagevault/publishedmedia/jfjtbjo9fxp8gknraghb/Sta-ll-fra-n-sid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9" t="11161" r="26516" b="5756"/>
          <a:stretch/>
        </p:blipFill>
        <p:spPr bwMode="auto">
          <a:xfrm>
            <a:off x="7134564" y="2506751"/>
            <a:ext cx="2009436" cy="36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546308"/>
            <a:ext cx="8003232" cy="4525963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6400" dirty="0" smtClean="0"/>
          </a:p>
          <a:p>
            <a:pPr marL="0" indent="0">
              <a:buNone/>
            </a:pPr>
            <a:endParaRPr lang="sv-SE" sz="6400" dirty="0"/>
          </a:p>
          <a:p>
            <a:r>
              <a:rPr lang="sv-SE" sz="9600" dirty="0" smtClean="0">
                <a:ea typeface="Calibri" panose="020F0502020204030204" pitchFamily="34" charset="0"/>
              </a:rPr>
              <a:t>Vi ger kostnadsfritt </a:t>
            </a:r>
            <a:r>
              <a:rPr lang="sv-SE" sz="9600" dirty="0">
                <a:ea typeface="Calibri" panose="020F0502020204030204" pitchFamily="34" charset="0"/>
              </a:rPr>
              <a:t>stöd via chatt </a:t>
            </a:r>
            <a:r>
              <a:rPr lang="sv-SE" sz="9600" dirty="0" smtClean="0">
                <a:ea typeface="Calibri" panose="020F0502020204030204" pitchFamily="34" charset="0"/>
              </a:rPr>
              <a:t>och </a:t>
            </a:r>
            <a:r>
              <a:rPr lang="sv-SE" sz="9600" dirty="0">
                <a:ea typeface="Calibri" panose="020F0502020204030204" pitchFamily="34" charset="0"/>
              </a:rPr>
              <a:t>telefon </a:t>
            </a:r>
            <a:r>
              <a:rPr lang="sv-SE" sz="9600" dirty="0" smtClean="0">
                <a:ea typeface="Calibri" panose="020F0502020204030204" pitchFamily="34" charset="0"/>
              </a:rPr>
              <a:t>utan </a:t>
            </a:r>
            <a:r>
              <a:rPr lang="sv-SE" sz="9600" dirty="0">
                <a:ea typeface="Calibri" panose="020F0502020204030204" pitchFamily="34" charset="0"/>
              </a:rPr>
              <a:t>tidsbokning </a:t>
            </a:r>
            <a:r>
              <a:rPr lang="sv-SE" sz="9600" dirty="0" smtClean="0">
                <a:ea typeface="Calibri" panose="020F0502020204030204" pitchFamily="34" charset="0"/>
              </a:rPr>
              <a:t>eller långa väntetider</a:t>
            </a:r>
            <a:br>
              <a:rPr lang="sv-SE" sz="9600" dirty="0" smtClean="0">
                <a:ea typeface="Calibri" panose="020F0502020204030204" pitchFamily="34" charset="0"/>
              </a:rPr>
            </a:br>
            <a:endParaRPr lang="sv-SE" sz="9600" dirty="0" smtClean="0">
              <a:ea typeface="Calibri" panose="020F0502020204030204" pitchFamily="34" charset="0"/>
            </a:endParaRPr>
          </a:p>
          <a:p>
            <a:r>
              <a:rPr lang="sv-SE" sz="9600" dirty="0" smtClean="0">
                <a:ea typeface="Calibri" panose="020F0502020204030204" pitchFamily="34" charset="0"/>
              </a:rPr>
              <a:t>Kostnadsfritt självhjälpsmaterial</a:t>
            </a:r>
          </a:p>
          <a:p>
            <a:pPr marL="0" indent="0">
              <a:buNone/>
            </a:pPr>
            <a:endParaRPr lang="sv-SE" sz="9600" dirty="0" smtClean="0">
              <a:ea typeface="Calibri" panose="020F0502020204030204" pitchFamily="34" charset="0"/>
            </a:endParaRPr>
          </a:p>
          <a:p>
            <a:r>
              <a:rPr lang="sv-SE" sz="9600" dirty="0" smtClean="0">
                <a:ea typeface="Calibri" panose="020F0502020204030204" pitchFamily="34" charset="0"/>
              </a:rPr>
              <a:t>Samtalsstöd på flera språk.</a:t>
            </a:r>
          </a:p>
          <a:p>
            <a:pPr marL="0" indent="0">
              <a:buNone/>
            </a:pPr>
            <a:r>
              <a:rPr lang="sv-SE" sz="9600" dirty="0" smtClean="0">
                <a:ea typeface="Calibri" panose="020F0502020204030204" pitchFamily="34" charset="0"/>
              </a:rPr>
              <a:t/>
            </a:r>
            <a:br>
              <a:rPr lang="sv-SE" sz="9600" dirty="0" smtClean="0">
                <a:ea typeface="Calibri" panose="020F0502020204030204" pitchFamily="34" charset="0"/>
              </a:rPr>
            </a:br>
            <a:endParaRPr lang="sv-SE" sz="96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9600" dirty="0" smtClean="0">
              <a:ea typeface="Calibri" panose="020F0502020204030204" pitchFamily="34" charset="0"/>
            </a:endParaRPr>
          </a:p>
          <a:p>
            <a:r>
              <a:rPr lang="sv-SE" sz="9600" dirty="0" smtClean="0"/>
              <a:t>Den som ringer / chattar kan vara anonym.</a:t>
            </a:r>
            <a:br>
              <a:rPr lang="sv-SE" sz="9600" dirty="0" smtClean="0"/>
            </a:br>
            <a:endParaRPr lang="sv-SE" sz="9600" dirty="0" smtClean="0"/>
          </a:p>
          <a:p>
            <a:r>
              <a:rPr lang="sv-SE" sz="9600" dirty="0" smtClean="0">
                <a:ea typeface="Calibri" panose="020F0502020204030204" pitchFamily="34" charset="0"/>
              </a:rPr>
              <a:t>Individanpassat </a:t>
            </a:r>
            <a:r>
              <a:rPr lang="sv-SE" sz="9600" dirty="0">
                <a:ea typeface="Calibri" panose="020F0502020204030204" pitchFamily="34" charset="0"/>
              </a:rPr>
              <a:t>stöd </a:t>
            </a:r>
            <a:r>
              <a:rPr lang="sv-SE" sz="9600" dirty="0" smtClean="0">
                <a:ea typeface="Calibri" panose="020F0502020204030204" pitchFamily="34" charset="0"/>
              </a:rPr>
              <a:t/>
            </a:r>
            <a:br>
              <a:rPr lang="sv-SE" sz="9600" dirty="0" smtClean="0">
                <a:ea typeface="Calibri" panose="020F0502020204030204" pitchFamily="34" charset="0"/>
              </a:rPr>
            </a:br>
            <a:r>
              <a:rPr lang="sv-SE" sz="9600" dirty="0" smtClean="0">
                <a:ea typeface="Calibri" panose="020F0502020204030204" pitchFamily="34" charset="0"/>
              </a:rPr>
              <a:t>som</a:t>
            </a:r>
            <a:r>
              <a:rPr lang="sv-SE" sz="9600" dirty="0">
                <a:ea typeface="Calibri" panose="020F0502020204030204" pitchFamily="34" charset="0"/>
              </a:rPr>
              <a:t> </a:t>
            </a:r>
            <a:r>
              <a:rPr lang="sv-SE" sz="9600" dirty="0" smtClean="0">
                <a:ea typeface="Calibri" panose="020F0502020204030204" pitchFamily="34" charset="0"/>
              </a:rPr>
              <a:t>kan </a:t>
            </a:r>
            <a:r>
              <a:rPr lang="sv-SE" sz="9600" dirty="0">
                <a:ea typeface="Calibri" panose="020F0502020204030204" pitchFamily="34" charset="0"/>
              </a:rPr>
              <a:t>följas upp med flera </a:t>
            </a:r>
            <a:r>
              <a:rPr lang="sv-SE" sz="9600" dirty="0" smtClean="0">
                <a:ea typeface="Calibri" panose="020F0502020204030204" pitchFamily="34" charset="0"/>
              </a:rPr>
              <a:t>samtal.</a:t>
            </a:r>
            <a:br>
              <a:rPr lang="sv-SE" sz="9600" dirty="0" smtClean="0">
                <a:ea typeface="Calibri" panose="020F0502020204030204" pitchFamily="34" charset="0"/>
              </a:rPr>
            </a:br>
            <a:endParaRPr lang="sv-SE" sz="9600" dirty="0" smtClean="0">
              <a:ea typeface="Calibri" panose="020F0502020204030204" pitchFamily="34" charset="0"/>
            </a:endParaRPr>
          </a:p>
          <a:p>
            <a:r>
              <a:rPr lang="sv-SE" sz="9600" dirty="0" smtClean="0">
                <a:ea typeface="Calibri" panose="020F0502020204030204" pitchFamily="34" charset="0"/>
              </a:rPr>
              <a:t>Generösa öppettider</a:t>
            </a:r>
            <a:endParaRPr lang="sv-SE" sz="9600" dirty="0">
              <a:ea typeface="Calibri" panose="020F0502020204030204" pitchFamily="34" charset="0"/>
            </a:endParaRPr>
          </a:p>
          <a:p>
            <a:endParaRPr lang="sv-SE" sz="2400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11560" y="783771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Alla som önskar ska kunna få stöd för att sluta med tobak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095036" y="133214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b="1" dirty="0" smtClean="0">
                <a:solidFill>
                  <a:schemeClr val="tx1"/>
                </a:solidFill>
              </a:rPr>
              <a:t>Lättillgängligt stöd</a:t>
            </a:r>
            <a:endParaRPr lang="sv-S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3186" y="113939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v-SE" sz="4000" b="1" dirty="0" smtClean="0">
                <a:solidFill>
                  <a:schemeClr val="tx1"/>
                </a:solidFill>
              </a:rPr>
              <a:t>Tobakslinje</a:t>
            </a:r>
            <a:endParaRPr lang="sv-SE" sz="4000" b="1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53186" y="2528723"/>
            <a:ext cx="7308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Sluta-Röka-Linjen är också en </a:t>
            </a:r>
            <a:endParaRPr lang="sv-S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Sluta-Snusa-Linje” och omkring 8 % av de </a:t>
            </a:r>
            <a:endParaRPr lang="sv-S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söker stöd för eget tobaksbruk vill ha </a:t>
            </a:r>
            <a:endParaRPr lang="sv-S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stöd </a:t>
            </a:r>
            <a:r>
              <a:rPr lang="sv-SE" sz="2200" dirty="0">
                <a:latin typeface="Arial" panose="020B0604020202020204" pitchFamily="34" charset="0"/>
                <a:cs typeface="Arial" panose="020B0604020202020204" pitchFamily="34" charset="0"/>
              </a:rPr>
              <a:t>för att sluta snusa</a:t>
            </a:r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Även de som vill sluta med andra tobaks- </a:t>
            </a: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och nikotinprodukter som e-cigaretter, </a:t>
            </a: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vattenpipa, vitt snus, tuggtobak eller </a:t>
            </a:r>
          </a:p>
          <a:p>
            <a:r>
              <a:rPr lang="sv-S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nikotinläkemedel kan få vårt stöd.  </a:t>
            </a:r>
            <a:endParaRPr lang="sv-S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slutarokalinjen.se/imagevault/publishedmedia/6cni2jztdae6ma0ehtza/TELFON_HAND_191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44395"/>
            <a:ext cx="3079576" cy="29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17" y="2420888"/>
            <a:ext cx="3386134" cy="371484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4796" y="0"/>
            <a:ext cx="911920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342428" y="-281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>
                <a:solidFill>
                  <a:schemeClr val="tx2"/>
                </a:solidFill>
              </a:rPr>
              <a:t>Personcentrerat </a:t>
            </a:r>
            <a:r>
              <a:rPr lang="sv-SE" b="1" dirty="0" smtClean="0">
                <a:solidFill>
                  <a:schemeClr val="tx2"/>
                </a:solidFill>
              </a:rPr>
              <a:t>förhållningssätt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69598" y="886885"/>
            <a:ext cx="7975260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Rådgivningen bygger på samtal som utgår från klientens </a:t>
            </a:r>
          </a:p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v-SE" sz="2400" smtClean="0">
                <a:latin typeface="Arial" panose="020B0604020202020204" pitchFamily="34" charset="0"/>
                <a:cs typeface="Arial" panose="020B0604020202020204" pitchFamily="34" charset="0"/>
              </a:rPr>
              <a:t>ituation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Exempel på vanliga frågor i samtalen: 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Berätta om ditt tobaksbruk.</a:t>
            </a: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Vad motiverar dig att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sluta? 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Berätta om dina erfarenheter av tidigare 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försök att sluta.</a:t>
            </a: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Vad var det som fick dig att kontakta oss?</a:t>
            </a: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Vad behöver du för att kunna sluta 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och inte börja igen? 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När ska du sluta röka/snusa?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11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4818564"/>
              </p:ext>
            </p:extLst>
          </p:nvPr>
        </p:nvGraphicFramePr>
        <p:xfrm>
          <a:off x="4224663" y="2878966"/>
          <a:ext cx="4921594" cy="333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7074288"/>
              </p:ext>
            </p:extLst>
          </p:nvPr>
        </p:nvGraphicFramePr>
        <p:xfrm>
          <a:off x="169145" y="2974385"/>
          <a:ext cx="4659556" cy="328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24796" y="0"/>
            <a:ext cx="9119204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532" y="189091"/>
            <a:ext cx="8928992" cy="1143000"/>
          </a:xfrm>
        </p:spPr>
        <p:txBody>
          <a:bodyPr>
            <a:normAutofit/>
          </a:bodyPr>
          <a:lstStyle/>
          <a:p>
            <a:pPr algn="l"/>
            <a:r>
              <a:rPr lang="sv-SE" b="1" dirty="0" smtClean="0">
                <a:solidFill>
                  <a:schemeClr val="tx1"/>
                </a:solidFill>
              </a:rPr>
              <a:t>Inte bara ett nikotinberoende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86056" y="1259866"/>
            <a:ext cx="88152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samtalen kartläggs klientens tobaksvanor och de känslor som tobaks-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bruket påverkar. För många är det just kopplingarna mellan tobaksbruket </a:t>
            </a:r>
            <a:b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och de olika vanorna och känslorna som gör tobaksstoppet till en utmaning. </a:t>
            </a:r>
          </a:p>
          <a:p>
            <a:endParaRPr lang="sv-SE" dirty="0" smtClean="0"/>
          </a:p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267744" y="2780928"/>
            <a:ext cx="82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Vanor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6396647" y="27039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Känslor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57200" y="1353580"/>
            <a:ext cx="5400600" cy="506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sv-S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tälla </a:t>
            </a: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 vårt informationsmaterial väl synligt i era lokaler.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sv-S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 frågan om tobaksbruk med alla. </a:t>
            </a:r>
            <a:b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sv-S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råga </a:t>
            </a: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tobaksbrukare om de har funderingar på att sluta med tobak. </a:t>
            </a:r>
            <a:b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sv-SE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erätta </a:t>
            </a:r>
            <a:r>
              <a:rPr lang="sv-S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 Sluta-Röka-Linjen finns och att man kan bli uppringd för individanpassat stöd.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slutarokalinjen.se/imagevault/publishedmedia/880q5npzlajejslbq613/KVINNA_VINSTER_1911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4"/>
          <a:stretch/>
        </p:blipFill>
        <p:spPr bwMode="auto">
          <a:xfrm>
            <a:off x="6012160" y="1803838"/>
            <a:ext cx="2966093" cy="41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3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v-SE" sz="3600" b="1" dirty="0">
                <a:solidFill>
                  <a:schemeClr val="tx1"/>
                </a:solidFill>
                <a:ea typeface="Calibri" panose="020F0502020204030204" pitchFamily="34" charset="0"/>
              </a:rPr>
              <a:t>Du som möter personer </a:t>
            </a:r>
            <a:r>
              <a:rPr lang="sv-SE" sz="36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som funderar på </a:t>
            </a:r>
            <a:r>
              <a:rPr lang="sv-SE" sz="3600" b="1" dirty="0">
                <a:solidFill>
                  <a:schemeClr val="tx1"/>
                </a:solidFill>
                <a:ea typeface="Calibri" panose="020F0502020204030204" pitchFamily="34" charset="0"/>
              </a:rPr>
              <a:t>att sluta med </a:t>
            </a:r>
            <a:r>
              <a:rPr lang="sv-SE" sz="3600" b="1" dirty="0" smtClean="0">
                <a:solidFill>
                  <a:schemeClr val="tx1"/>
                </a:solidFill>
                <a:ea typeface="Calibri" panose="020F0502020204030204" pitchFamily="34" charset="0"/>
              </a:rPr>
              <a:t>tobak kan:</a:t>
            </a:r>
            <a:endParaRPr lang="sv-S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8829" y="16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4000" b="1" dirty="0" smtClean="0">
                <a:solidFill>
                  <a:schemeClr val="tx1"/>
                </a:solidFill>
              </a:rPr>
              <a:t>Vård- och tandvårdspersonal kan också hänvisa/remittera till oss vid</a:t>
            </a:r>
            <a:r>
              <a:rPr lang="sv-SE" b="1" dirty="0" smtClean="0">
                <a:solidFill>
                  <a:schemeClr val="tx1"/>
                </a:solidFill>
              </a:rPr>
              <a:t>: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v-SE" dirty="0"/>
              <a:t> </a:t>
            </a:r>
            <a:endParaRPr lang="sv-SE" b="1" dirty="0"/>
          </a:p>
          <a:p>
            <a:pPr marL="0" lvl="0" indent="0">
              <a:buNone/>
            </a:pPr>
            <a:r>
              <a:rPr lang="sv-SE" b="1" dirty="0" smtClean="0"/>
              <a:t>	</a:t>
            </a:r>
            <a:r>
              <a:rPr lang="sv-SE" u="sng" dirty="0" smtClean="0"/>
              <a:t/>
            </a:r>
            <a:br>
              <a:rPr lang="sv-SE" u="sng" dirty="0" smtClean="0"/>
            </a:br>
            <a:r>
              <a:rPr lang="sv-SE" dirty="0"/>
              <a:t> </a:t>
            </a:r>
          </a:p>
          <a:p>
            <a:pPr marL="0" lvl="0" indent="0">
              <a:buNone/>
            </a:pPr>
            <a:r>
              <a:rPr lang="sv-SE" dirty="0"/>
              <a:t> </a:t>
            </a:r>
            <a:r>
              <a:rPr lang="sv-SE" dirty="0" smtClean="0"/>
              <a:t>     </a:t>
            </a:r>
          </a:p>
          <a:p>
            <a:pPr lvl="0"/>
            <a:r>
              <a:rPr lang="sv-SE" sz="6800" dirty="0"/>
              <a:t>F</a:t>
            </a:r>
            <a:r>
              <a:rPr lang="sv-SE" sz="6800" dirty="0" smtClean="0"/>
              <a:t>örskrivning </a:t>
            </a:r>
            <a:r>
              <a:rPr lang="sv-SE" sz="6800" dirty="0"/>
              <a:t>av läkemedelsbehandling inför </a:t>
            </a:r>
            <a:r>
              <a:rPr lang="sv-SE" sz="6800" dirty="0" smtClean="0"/>
              <a:t>rökstopp.</a:t>
            </a:r>
            <a:br>
              <a:rPr lang="sv-SE" sz="6800" dirty="0" smtClean="0"/>
            </a:br>
            <a:r>
              <a:rPr lang="sv-SE" sz="6800" dirty="0"/>
              <a:t> </a:t>
            </a:r>
          </a:p>
          <a:p>
            <a:pPr lvl="0"/>
            <a:r>
              <a:rPr lang="sv-SE" sz="6800" dirty="0" smtClean="0"/>
              <a:t>Vid </a:t>
            </a:r>
            <a:r>
              <a:rPr lang="sv-SE" sz="6800" dirty="0" err="1" smtClean="0"/>
              <a:t>t.ex</a:t>
            </a:r>
            <a:r>
              <a:rPr lang="sv-SE" sz="6800" dirty="0" smtClean="0"/>
              <a:t>: hög arbetsbelastning eller semesterfrånvaro.</a:t>
            </a:r>
            <a:br>
              <a:rPr lang="sv-SE" sz="6800" dirty="0" smtClean="0"/>
            </a:br>
            <a:endParaRPr lang="sv-SE" sz="6800" dirty="0" smtClean="0"/>
          </a:p>
          <a:p>
            <a:pPr lvl="0"/>
            <a:r>
              <a:rPr lang="sv-SE" sz="6800" dirty="0" smtClean="0"/>
              <a:t>Inför en rökfri operation.</a:t>
            </a:r>
            <a:br>
              <a:rPr lang="sv-SE" sz="6800" dirty="0" smtClean="0"/>
            </a:br>
            <a:endParaRPr lang="sv-SE" sz="6800" dirty="0" smtClean="0"/>
          </a:p>
          <a:p>
            <a:pPr lvl="0"/>
            <a:r>
              <a:rPr lang="sv-SE" sz="6800" dirty="0" smtClean="0"/>
              <a:t>Om tobaksbrukaren vill ha kostnadsfri tobaksavvänjning.</a:t>
            </a:r>
            <a:br>
              <a:rPr lang="sv-SE" sz="6800" dirty="0" smtClean="0"/>
            </a:br>
            <a:endParaRPr lang="sv-SE" sz="6800" dirty="0" smtClean="0"/>
          </a:p>
          <a:p>
            <a:pPr lvl="0"/>
            <a:r>
              <a:rPr lang="sv-SE" sz="6800" dirty="0"/>
              <a:t>O</a:t>
            </a:r>
            <a:r>
              <a:rPr lang="sv-SE" sz="6800" dirty="0" smtClean="0"/>
              <a:t>m </a:t>
            </a:r>
            <a:r>
              <a:rPr lang="sv-SE" sz="6800" dirty="0"/>
              <a:t>möjlighet till tobaksavvänjning på annat språk än svenska </a:t>
            </a:r>
            <a:r>
              <a:rPr lang="sv-SE" sz="6800" dirty="0" smtClean="0"/>
              <a:t>saknas.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i="1" dirty="0" smtClean="0"/>
              <a:t>.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57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mall SRL">
  <a:themeElements>
    <a:clrScheme name="Anpass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71C"/>
      </a:accent1>
      <a:accent2>
        <a:srgbClr val="8DC63F"/>
      </a:accent2>
      <a:accent3>
        <a:srgbClr val="FFFFFF"/>
      </a:accent3>
      <a:accent4>
        <a:srgbClr val="000000"/>
      </a:accent4>
      <a:accent5>
        <a:srgbClr val="C3AAB3"/>
      </a:accent5>
      <a:accent6>
        <a:srgbClr val="FFDD00"/>
      </a:accent6>
      <a:hlink>
        <a:srgbClr val="0070C0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PP-mall SRL</Template>
  <TotalTime>1240</TotalTime>
  <Words>916</Words>
  <Application>Microsoft Office PowerPoint</Application>
  <PresentationFormat>Bildspel på skärmen (4:3)</PresentationFormat>
  <Paragraphs>150</Paragraphs>
  <Slides>19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Symbol</vt:lpstr>
      <vt:lpstr>Times</vt:lpstr>
      <vt:lpstr>PP-mall SRL</vt:lpstr>
      <vt:lpstr>Acrobat Document</vt:lpstr>
      <vt:lpstr>PowerPoint-presentation</vt:lpstr>
      <vt:lpstr>Om Sluta-Röka-Linjen</vt:lpstr>
      <vt:lpstr>PowerPoint-presentation</vt:lpstr>
      <vt:lpstr>Lättillgängligt stöd</vt:lpstr>
      <vt:lpstr>Tobakslinje</vt:lpstr>
      <vt:lpstr> Personcentrerat förhållningssätt</vt:lpstr>
      <vt:lpstr>Inte bara ett nikotinberoende</vt:lpstr>
      <vt:lpstr>Du som möter personer som funderar på att sluta med tobak kan:</vt:lpstr>
      <vt:lpstr>Vård- och tandvårdspersonal kan också hänvisa/remittera till oss vid: </vt:lpstr>
      <vt:lpstr>PowerPoint-presentation</vt:lpstr>
      <vt:lpstr>Erfarenheter från Sluta-Röka-Linjen under coronapandemin </vt:lpstr>
      <vt:lpstr> Larm om risker i media</vt:lpstr>
      <vt:lpstr>Kraftigt ökat antal  samtal till Sluta-Röka-Linjen</vt:lpstr>
      <vt:lpstr> Många samtal från vissa grupper</vt:lpstr>
      <vt:lpstr>Vi berättade om vårt stöd genom:</vt:lpstr>
      <vt:lpstr>Många slutade röka i panik</vt:lpstr>
      <vt:lpstr> Vissa ser nya möjligheter för ett rökstopp</vt:lpstr>
      <vt:lpstr>Vi fortsätter arbeta tobakspreventivt  </vt:lpstr>
      <vt:lpstr>         </vt:lpstr>
    </vt:vector>
  </TitlesOfParts>
  <Company>SLSO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Viktoria Jonze 33TF</dc:creator>
  <cp:lastModifiedBy>Annelie Johansson</cp:lastModifiedBy>
  <cp:revision>50</cp:revision>
  <dcterms:created xsi:type="dcterms:W3CDTF">2017-10-18T09:29:12Z</dcterms:created>
  <dcterms:modified xsi:type="dcterms:W3CDTF">2020-11-19T10:20:34Z</dcterms:modified>
</cp:coreProperties>
</file>