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3" r:id="rId2"/>
    <p:sldId id="281" r:id="rId3"/>
    <p:sldId id="293" r:id="rId4"/>
    <p:sldId id="292" r:id="rId5"/>
    <p:sldId id="285" r:id="rId6"/>
    <p:sldId id="287" r:id="rId7"/>
    <p:sldId id="297" r:id="rId8"/>
    <p:sldId id="295" r:id="rId9"/>
    <p:sldId id="296" r:id="rId10"/>
    <p:sldId id="286" r:id="rId11"/>
    <p:sldId id="268" r:id="rId12"/>
  </p:sldIdLst>
  <p:sldSz cx="9144000" cy="5143500" type="screen16x9"/>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B3"/>
    <a:srgbClr val="BC151C"/>
    <a:srgbClr val="EF4044"/>
    <a:srgbClr val="F2CD13"/>
    <a:srgbClr val="B1063A"/>
    <a:srgbClr val="CE1141"/>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3543" autoAdjust="0"/>
  </p:normalViewPr>
  <p:slideViewPr>
    <p:cSldViewPr>
      <p:cViewPr varScale="1">
        <p:scale>
          <a:sx n="180" d="100"/>
          <a:sy n="180" d="100"/>
        </p:scale>
        <p:origin x="1176" y="15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59B960-5E66-4113-B8CC-17A0D5C37366}" type="datetimeFigureOut">
              <a:rPr lang="sv-SE" smtClean="0"/>
              <a:t>2019-12-11</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291F-9DCB-46ED-BF32-F247FD2AAAAB}" type="slidenum">
              <a:rPr lang="sv-SE" smtClean="0"/>
              <a:t>‹#›</a:t>
            </a:fld>
            <a:endParaRPr lang="sv-SE"/>
          </a:p>
        </p:txBody>
      </p:sp>
    </p:spTree>
    <p:extLst>
      <p:ext uri="{BB962C8B-B14F-4D97-AF65-F5344CB8AC3E}">
        <p14:creationId xmlns:p14="http://schemas.microsoft.com/office/powerpoint/2010/main" val="3127735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3F3291F-9DCB-46ED-BF32-F247FD2AAAAB}" type="slidenum">
              <a:rPr lang="sv-SE" smtClean="0"/>
              <a:t>1</a:t>
            </a:fld>
            <a:endParaRPr lang="sv-SE"/>
          </a:p>
        </p:txBody>
      </p:sp>
    </p:spTree>
    <p:extLst>
      <p:ext uri="{BB962C8B-B14F-4D97-AF65-F5344CB8AC3E}">
        <p14:creationId xmlns:p14="http://schemas.microsoft.com/office/powerpoint/2010/main" val="4057013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3F3291F-9DCB-46ED-BF32-F247FD2AAAAB}" type="slidenum">
              <a:rPr lang="sv-SE" smtClean="0"/>
              <a:t>2</a:t>
            </a:fld>
            <a:endParaRPr lang="sv-SE"/>
          </a:p>
        </p:txBody>
      </p:sp>
    </p:spTree>
    <p:extLst>
      <p:ext uri="{BB962C8B-B14F-4D97-AF65-F5344CB8AC3E}">
        <p14:creationId xmlns:p14="http://schemas.microsoft.com/office/powerpoint/2010/main" val="170989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Om man t ex kan tala om redan från början lägger in att det i de nya riktlinjerna ingår att dokumentera och följa upp hur många patienter som slutar röka och använda alkohol före och efter operation, så blir det  automatiskt enklare att följa upp att riktlinjen följs också.</a:t>
            </a:r>
          </a:p>
          <a:p>
            <a:endParaRPr lang="sv-SE" dirty="0"/>
          </a:p>
        </p:txBody>
      </p:sp>
      <p:sp>
        <p:nvSpPr>
          <p:cNvPr id="4" name="Platshållare för bildnummer 3"/>
          <p:cNvSpPr>
            <a:spLocks noGrp="1"/>
          </p:cNvSpPr>
          <p:nvPr>
            <p:ph type="sldNum" sz="quarter" idx="10"/>
          </p:nvPr>
        </p:nvSpPr>
        <p:spPr/>
        <p:txBody>
          <a:bodyPr/>
          <a:lstStyle/>
          <a:p>
            <a:fld id="{E3F3291F-9DCB-46ED-BF32-F247FD2AAAAB}" type="slidenum">
              <a:rPr lang="sv-SE" smtClean="0"/>
              <a:t>3</a:t>
            </a:fld>
            <a:endParaRPr lang="sv-SE"/>
          </a:p>
        </p:txBody>
      </p:sp>
    </p:spTree>
    <p:extLst>
      <p:ext uri="{BB962C8B-B14F-4D97-AF65-F5344CB8AC3E}">
        <p14:creationId xmlns:p14="http://schemas.microsoft.com/office/powerpoint/2010/main" val="2789472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3F3291F-9DCB-46ED-BF32-F247FD2AAAAB}" type="slidenum">
              <a:rPr lang="sv-SE" smtClean="0"/>
              <a:t>5</a:t>
            </a:fld>
            <a:endParaRPr lang="sv-SE"/>
          </a:p>
        </p:txBody>
      </p:sp>
    </p:spTree>
    <p:extLst>
      <p:ext uri="{BB962C8B-B14F-4D97-AF65-F5344CB8AC3E}">
        <p14:creationId xmlns:p14="http://schemas.microsoft.com/office/powerpoint/2010/main" val="3831601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Opererande läkare beslutar i varje enskilt fall om medicinska undantag föreligger.</a:t>
            </a:r>
          </a:p>
          <a:p>
            <a:r>
              <a:rPr lang="sv-SE" sz="1200" kern="1200" dirty="0" smtClean="0">
                <a:solidFill>
                  <a:schemeClr val="tx1"/>
                </a:solidFill>
                <a:effectLst/>
                <a:latin typeface="+mn-lt"/>
                <a:ea typeface="+mn-ea"/>
                <a:cs typeface="+mn-cs"/>
              </a:rPr>
              <a:t>Vid beslut om operation ansvarar opererande enhet ansvarar för:</a:t>
            </a:r>
          </a:p>
          <a:p>
            <a:pPr lvl="0"/>
            <a:r>
              <a:rPr lang="sv-SE" sz="1200" kern="1200" dirty="0" smtClean="0">
                <a:solidFill>
                  <a:schemeClr val="tx1"/>
                </a:solidFill>
                <a:effectLst/>
                <a:latin typeface="+mn-lt"/>
                <a:ea typeface="+mn-ea"/>
                <a:cs typeface="+mn-cs"/>
              </a:rPr>
              <a:t>Att informera om </a:t>
            </a:r>
            <a:r>
              <a:rPr lang="sv-SE" sz="1200" i="1" kern="1200" dirty="0" smtClean="0">
                <a:solidFill>
                  <a:schemeClr val="tx1"/>
                </a:solidFill>
                <a:effectLst/>
                <a:latin typeface="+mn-lt"/>
                <a:ea typeface="+mn-ea"/>
                <a:cs typeface="+mn-cs"/>
              </a:rPr>
              <a:t>Rök- och alkoholfrihet före och efter operation.</a:t>
            </a:r>
            <a:endParaRPr lang="sv-SE" sz="1200" kern="1200" dirty="0" smtClean="0">
              <a:solidFill>
                <a:schemeClr val="tx1"/>
              </a:solidFill>
              <a:effectLst/>
              <a:latin typeface="+mn-lt"/>
              <a:ea typeface="+mn-ea"/>
              <a:cs typeface="+mn-cs"/>
            </a:endParaRPr>
          </a:p>
          <a:p>
            <a:pPr lvl="0"/>
            <a:r>
              <a:rPr lang="sv-SE" sz="1200" kern="1200" dirty="0" smtClean="0">
                <a:solidFill>
                  <a:schemeClr val="tx1"/>
                </a:solidFill>
                <a:effectLst/>
                <a:latin typeface="+mn-lt"/>
                <a:ea typeface="+mn-ea"/>
                <a:cs typeface="+mn-cs"/>
              </a:rPr>
              <a:t>Operationsplanerare ansvarar för att patienter som är i behov av stöd med </a:t>
            </a:r>
            <a:r>
              <a:rPr lang="sv-SE" sz="1200" i="1" kern="1200" dirty="0" smtClean="0">
                <a:solidFill>
                  <a:schemeClr val="tx1"/>
                </a:solidFill>
                <a:effectLst/>
                <a:latin typeface="+mn-lt"/>
                <a:ea typeface="+mn-ea"/>
                <a:cs typeface="+mn-cs"/>
              </a:rPr>
              <a:t>rök- och alkoholfrihet före och efter operation</a:t>
            </a:r>
            <a:r>
              <a:rPr lang="sv-SE" sz="1200" kern="1200" dirty="0" smtClean="0">
                <a:solidFill>
                  <a:schemeClr val="tx1"/>
                </a:solidFill>
                <a:effectLst/>
                <a:latin typeface="+mn-lt"/>
                <a:ea typeface="+mn-ea"/>
                <a:cs typeface="+mn-cs"/>
              </a:rPr>
              <a:t> sätts upp på en bevakningslista.</a:t>
            </a:r>
          </a:p>
          <a:p>
            <a:r>
              <a:rPr lang="sv-SE" i="1" dirty="0" smtClean="0">
                <a:effectLst/>
              </a:rPr>
              <a:t>Om det av inkommande remiss inte framgår</a:t>
            </a:r>
            <a:endParaRPr lang="sv-SE" dirty="0" smtClean="0">
              <a:effectLst/>
            </a:endParaRPr>
          </a:p>
          <a:p>
            <a:pPr lvl="0"/>
            <a:r>
              <a:rPr lang="sv-SE" dirty="0" smtClean="0">
                <a:effectLst/>
              </a:rPr>
              <a:t>Identifiera rökare.</a:t>
            </a:r>
          </a:p>
          <a:p>
            <a:pPr lvl="0"/>
            <a:r>
              <a:rPr lang="sv-SE" dirty="0" smtClean="0">
                <a:effectLst/>
              </a:rPr>
              <a:t>Initiera tobaksavväjning (på egen eller annan enhet) hos rökande patient.</a:t>
            </a:r>
          </a:p>
          <a:p>
            <a:pPr lvl="0"/>
            <a:r>
              <a:rPr lang="sv-SE" dirty="0" smtClean="0">
                <a:effectLst/>
              </a:rPr>
              <a:t>Identifiera patient med alkoholberoende och remittera till beroendeenhet.</a:t>
            </a:r>
          </a:p>
          <a:p>
            <a:pPr lvl="0"/>
            <a:r>
              <a:rPr lang="sv-SE" dirty="0" smtClean="0">
                <a:effectLst/>
              </a:rPr>
              <a:t>Initiera rådgivande samtal hos patient som önskar stöd med </a:t>
            </a:r>
            <a:r>
              <a:rPr lang="sv-SE" i="1" dirty="0" smtClean="0">
                <a:effectLst/>
              </a:rPr>
              <a:t>och alkoholfrihet före och efter operation </a:t>
            </a:r>
            <a:r>
              <a:rPr lang="sv-SE" dirty="0" smtClean="0">
                <a:effectLst/>
              </a:rPr>
              <a:t>(på egen eller annan enhet).</a:t>
            </a:r>
          </a:p>
          <a:p>
            <a:r>
              <a:rPr lang="sv-SE" dirty="0" smtClean="0">
                <a:effectLst/>
              </a:rPr>
              <a:t> </a:t>
            </a:r>
          </a:p>
          <a:p>
            <a:r>
              <a:rPr lang="sv-SE" i="1" dirty="0" smtClean="0">
                <a:effectLst/>
              </a:rPr>
              <a:t>Rökfrihet före och efter operation</a:t>
            </a:r>
            <a:endParaRPr lang="sv-SE" dirty="0" smtClean="0">
              <a:effectLst/>
            </a:endParaRPr>
          </a:p>
          <a:p>
            <a:pPr lvl="0"/>
            <a:r>
              <a:rPr lang="sv-SE" dirty="0" smtClean="0">
                <a:effectLst/>
              </a:rPr>
              <a:t>Informerar patienten om meddela opererande enhet efter minst 4 veckors rökfrihet och att först då aktiveras operationsanmälan.</a:t>
            </a:r>
          </a:p>
          <a:p>
            <a:pPr lvl="0"/>
            <a:r>
              <a:rPr lang="sv-SE" dirty="0" smtClean="0">
                <a:effectLst/>
              </a:rPr>
              <a:t>Operationsplanerare meddelar opererande läkare då patienten kontaktar vården efter minst 4 veckors </a:t>
            </a:r>
            <a:r>
              <a:rPr lang="sv-SE" i="1" dirty="0" smtClean="0">
                <a:effectLst/>
              </a:rPr>
              <a:t>rökfrihet</a:t>
            </a:r>
            <a:r>
              <a:rPr lang="sv-SE" dirty="0" smtClean="0">
                <a:effectLst/>
              </a:rPr>
              <a:t>. Opererade läkare aktiverar då operationsanmälan.</a:t>
            </a:r>
          </a:p>
          <a:p>
            <a:r>
              <a:rPr lang="sv-SE" i="1" dirty="0" smtClean="0">
                <a:effectLst/>
              </a:rPr>
              <a:t> </a:t>
            </a:r>
            <a:endParaRPr lang="sv-SE" dirty="0" smtClean="0">
              <a:effectLst/>
            </a:endParaRPr>
          </a:p>
          <a:p>
            <a:r>
              <a:rPr lang="sv-SE" i="1" dirty="0" smtClean="0">
                <a:effectLst/>
              </a:rPr>
              <a:t>Alkoholfrihet före och efter operation</a:t>
            </a:r>
            <a:endParaRPr lang="sv-SE" dirty="0" smtClean="0">
              <a:effectLst/>
            </a:endParaRPr>
          </a:p>
          <a:p>
            <a:pPr lvl="0"/>
            <a:r>
              <a:rPr lang="sv-SE" dirty="0" smtClean="0">
                <a:effectLst/>
              </a:rPr>
              <a:t>Vid behov av stöd för att göra uppehåll med alkohol inväntas svar på dessa åtgärder innan operationsdatum bestäms. </a:t>
            </a:r>
          </a:p>
          <a:p>
            <a:pPr lvl="0"/>
            <a:r>
              <a:rPr lang="sv-SE" dirty="0" smtClean="0">
                <a:effectLst/>
              </a:rPr>
              <a:t>När datum för operationen är bestämt informerar operationsplaneraren patienten så att minst 4 veckors </a:t>
            </a:r>
            <a:r>
              <a:rPr lang="sv-SE" i="1" dirty="0" smtClean="0">
                <a:effectLst/>
              </a:rPr>
              <a:t>alkoholfrihet före och efter operationen</a:t>
            </a:r>
            <a:r>
              <a:rPr lang="sv-SE" dirty="0" smtClean="0">
                <a:effectLst/>
              </a:rPr>
              <a:t> kan planeras.</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Om patient inte blir rök- och alkoholfri före operation tar opererande läkare ställning till om operation ska genomföras.</a:t>
            </a:r>
          </a:p>
          <a:p>
            <a:endParaRPr lang="sv-SE" dirty="0"/>
          </a:p>
        </p:txBody>
      </p:sp>
      <p:sp>
        <p:nvSpPr>
          <p:cNvPr id="4" name="Platshållare för bildnummer 3"/>
          <p:cNvSpPr>
            <a:spLocks noGrp="1"/>
          </p:cNvSpPr>
          <p:nvPr>
            <p:ph type="sldNum" sz="quarter" idx="10"/>
          </p:nvPr>
        </p:nvSpPr>
        <p:spPr/>
        <p:txBody>
          <a:bodyPr/>
          <a:lstStyle/>
          <a:p>
            <a:fld id="{E3F3291F-9DCB-46ED-BF32-F247FD2AAAAB}" type="slidenum">
              <a:rPr lang="sv-SE" smtClean="0"/>
              <a:t>6</a:t>
            </a:fld>
            <a:endParaRPr lang="sv-SE"/>
          </a:p>
        </p:txBody>
      </p:sp>
    </p:spTree>
    <p:extLst>
      <p:ext uri="{BB962C8B-B14F-4D97-AF65-F5344CB8AC3E}">
        <p14:creationId xmlns:p14="http://schemas.microsoft.com/office/powerpoint/2010/main" val="2253191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3F3291F-9DCB-46ED-BF32-F247FD2AAAAB}" type="slidenum">
              <a:rPr lang="sv-SE" smtClean="0"/>
              <a:t>7</a:t>
            </a:fld>
            <a:endParaRPr lang="sv-SE"/>
          </a:p>
        </p:txBody>
      </p:sp>
    </p:spTree>
    <p:extLst>
      <p:ext uri="{BB962C8B-B14F-4D97-AF65-F5344CB8AC3E}">
        <p14:creationId xmlns:p14="http://schemas.microsoft.com/office/powerpoint/2010/main" val="1666729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3F3291F-9DCB-46ED-BF32-F247FD2AAAAB}" type="slidenum">
              <a:rPr lang="sv-SE" smtClean="0"/>
              <a:t>10</a:t>
            </a:fld>
            <a:endParaRPr lang="sv-SE"/>
          </a:p>
        </p:txBody>
      </p:sp>
    </p:spTree>
    <p:extLst>
      <p:ext uri="{BB962C8B-B14F-4D97-AF65-F5344CB8AC3E}">
        <p14:creationId xmlns:p14="http://schemas.microsoft.com/office/powerpoint/2010/main" val="2179576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3F3291F-9DCB-46ED-BF32-F247FD2AAAAB}" type="slidenum">
              <a:rPr lang="sv-SE" smtClean="0"/>
              <a:t>11</a:t>
            </a:fld>
            <a:endParaRPr lang="sv-SE"/>
          </a:p>
        </p:txBody>
      </p:sp>
    </p:spTree>
    <p:extLst>
      <p:ext uri="{BB962C8B-B14F-4D97-AF65-F5344CB8AC3E}">
        <p14:creationId xmlns:p14="http://schemas.microsoft.com/office/powerpoint/2010/main" val="4057013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5800" y="1597820"/>
            <a:ext cx="7772400" cy="1102519"/>
          </a:xfrm>
        </p:spPr>
        <p:txBody>
          <a:bodyPr/>
          <a:lstStyle>
            <a:lvl1pPr>
              <a:defRPr baseline="0"/>
            </a:lvl1pPr>
          </a:lstStyle>
          <a:p>
            <a:r>
              <a:rPr lang="sv-SE" dirty="0" smtClean="0"/>
              <a:t>Klicka här för att fylla i rubrik</a:t>
            </a:r>
            <a:endParaRPr lang="sv-SE" dirty="0"/>
          </a:p>
        </p:txBody>
      </p:sp>
    </p:spTree>
    <p:extLst>
      <p:ext uri="{BB962C8B-B14F-4D97-AF65-F5344CB8AC3E}">
        <p14:creationId xmlns:p14="http://schemas.microsoft.com/office/powerpoint/2010/main" val="11583263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med foto bakom">
    <p:spTree>
      <p:nvGrpSpPr>
        <p:cNvPr id="1" name=""/>
        <p:cNvGrpSpPr/>
        <p:nvPr/>
      </p:nvGrpSpPr>
      <p:grpSpPr>
        <a:xfrm>
          <a:off x="0" y="0"/>
          <a:ext cx="0" cy="0"/>
          <a:chOff x="0" y="0"/>
          <a:chExt cx="0" cy="0"/>
        </a:xfrm>
      </p:grpSpPr>
      <p:sp>
        <p:nvSpPr>
          <p:cNvPr id="5" name="Platshållare för innehåll 2"/>
          <p:cNvSpPr>
            <a:spLocks noGrp="1"/>
          </p:cNvSpPr>
          <p:nvPr>
            <p:ph idx="1" hasCustomPrompt="1"/>
          </p:nvPr>
        </p:nvSpPr>
        <p:spPr>
          <a:xfrm>
            <a:off x="0" y="0"/>
            <a:ext cx="9144000" cy="5143500"/>
          </a:xfrm>
        </p:spPr>
        <p:txBody>
          <a:bodyPr/>
          <a:lstStyle>
            <a:lvl1pPr marL="0" indent="0">
              <a:buFontTx/>
              <a:buNone/>
              <a:defRPr baseline="0"/>
            </a:lvl1pPr>
          </a:lstStyle>
          <a:p>
            <a:pPr lvl="0"/>
            <a:r>
              <a:rPr lang="sv-SE" dirty="0" smtClean="0"/>
              <a:t>Klicka här för att lägg till en </a:t>
            </a:r>
            <a:r>
              <a:rPr lang="sv-SE" dirty="0" err="1" smtClean="0"/>
              <a:t>helsidebild</a:t>
            </a:r>
            <a:endParaRPr lang="sv-SE" dirty="0" smtClean="0"/>
          </a:p>
        </p:txBody>
      </p:sp>
      <p:sp>
        <p:nvSpPr>
          <p:cNvPr id="3" name="Rubrik 1"/>
          <p:cNvSpPr>
            <a:spLocks noGrp="1"/>
          </p:cNvSpPr>
          <p:nvPr>
            <p:ph type="ctrTitle" hasCustomPrompt="1"/>
          </p:nvPr>
        </p:nvSpPr>
        <p:spPr>
          <a:xfrm>
            <a:off x="685800" y="1597820"/>
            <a:ext cx="7772400" cy="1102519"/>
          </a:xfrm>
        </p:spPr>
        <p:txBody>
          <a:bodyPr/>
          <a:lstStyle>
            <a:lvl1pPr>
              <a:defRPr baseline="0"/>
            </a:lvl1pPr>
          </a:lstStyle>
          <a:p>
            <a:r>
              <a:rPr lang="sv-SE" dirty="0" smtClean="0"/>
              <a:t>Klicka här för att fylla i rubrik ovanpå bild</a:t>
            </a:r>
            <a:endParaRPr lang="sv-SE" dirty="0"/>
          </a:p>
        </p:txBody>
      </p:sp>
    </p:spTree>
    <p:extLst>
      <p:ext uri="{BB962C8B-B14F-4D97-AF65-F5344CB8AC3E}">
        <p14:creationId xmlns:p14="http://schemas.microsoft.com/office/powerpoint/2010/main" val="38188859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bild med blå bakgrund">
    <p:spTree>
      <p:nvGrpSpPr>
        <p:cNvPr id="1" name=""/>
        <p:cNvGrpSpPr/>
        <p:nvPr/>
      </p:nvGrpSpPr>
      <p:grpSpPr>
        <a:xfrm>
          <a:off x="0" y="0"/>
          <a:ext cx="0" cy="0"/>
          <a:chOff x="0" y="0"/>
          <a:chExt cx="0" cy="0"/>
        </a:xfrm>
      </p:grpSpPr>
      <p:sp>
        <p:nvSpPr>
          <p:cNvPr id="2" name="Rektangel 1"/>
          <p:cNvSpPr/>
          <p:nvPr userDrawn="1"/>
        </p:nvSpPr>
        <p:spPr>
          <a:xfrm>
            <a:off x="0" y="0"/>
            <a:ext cx="9144000" cy="5143500"/>
          </a:xfrm>
          <a:prstGeom prst="rect">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ubrik 1"/>
          <p:cNvSpPr>
            <a:spLocks noGrp="1"/>
          </p:cNvSpPr>
          <p:nvPr>
            <p:ph type="ctrTitle" hasCustomPrompt="1"/>
          </p:nvPr>
        </p:nvSpPr>
        <p:spPr>
          <a:xfrm>
            <a:off x="685800" y="1597820"/>
            <a:ext cx="7772400" cy="1102519"/>
          </a:xfrm>
        </p:spPr>
        <p:txBody>
          <a:bodyPr/>
          <a:lstStyle>
            <a:lvl1pPr algn="ctr">
              <a:defRPr b="1" baseline="0">
                <a:solidFill>
                  <a:schemeClr val="bg1"/>
                </a:solidFill>
              </a:defRPr>
            </a:lvl1pPr>
          </a:lstStyle>
          <a:p>
            <a:r>
              <a:rPr lang="sv-SE" dirty="0" smtClean="0"/>
              <a:t>Klicka här för att fylla i rubrik ovanpå bild</a:t>
            </a:r>
            <a:endParaRPr lang="sv-SE" dirty="0"/>
          </a:p>
        </p:txBody>
      </p:sp>
    </p:spTree>
    <p:extLst>
      <p:ext uri="{BB962C8B-B14F-4D97-AF65-F5344CB8AC3E}">
        <p14:creationId xmlns:p14="http://schemas.microsoft.com/office/powerpoint/2010/main" val="9412801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bild med röd bakgrund">
    <p:spTree>
      <p:nvGrpSpPr>
        <p:cNvPr id="1" name=""/>
        <p:cNvGrpSpPr/>
        <p:nvPr/>
      </p:nvGrpSpPr>
      <p:grpSpPr>
        <a:xfrm>
          <a:off x="0" y="0"/>
          <a:ext cx="0" cy="0"/>
          <a:chOff x="0" y="0"/>
          <a:chExt cx="0" cy="0"/>
        </a:xfrm>
      </p:grpSpPr>
      <p:sp>
        <p:nvSpPr>
          <p:cNvPr id="2" name="Rektangel 1"/>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ubrik 1"/>
          <p:cNvSpPr>
            <a:spLocks noGrp="1"/>
          </p:cNvSpPr>
          <p:nvPr>
            <p:ph type="ctrTitle" hasCustomPrompt="1"/>
          </p:nvPr>
        </p:nvSpPr>
        <p:spPr>
          <a:xfrm>
            <a:off x="685800" y="1597820"/>
            <a:ext cx="7772400" cy="1102519"/>
          </a:xfrm>
        </p:spPr>
        <p:txBody>
          <a:bodyPr/>
          <a:lstStyle>
            <a:lvl1pPr algn="ctr">
              <a:defRPr b="1" baseline="0">
                <a:solidFill>
                  <a:schemeClr val="bg1"/>
                </a:solidFill>
              </a:defRPr>
            </a:lvl1pPr>
          </a:lstStyle>
          <a:p>
            <a:r>
              <a:rPr lang="sv-SE" dirty="0" smtClean="0"/>
              <a:t>Klicka här för att fylla i rubrik ovanpå bild</a:t>
            </a:r>
            <a:endParaRPr lang="sv-SE" dirty="0"/>
          </a:p>
        </p:txBody>
      </p:sp>
    </p:spTree>
    <p:extLst>
      <p:ext uri="{BB962C8B-B14F-4D97-AF65-F5344CB8AC3E}">
        <p14:creationId xmlns:p14="http://schemas.microsoft.com/office/powerpoint/2010/main" val="27065045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lsidebild">
    <p:spTree>
      <p:nvGrpSpPr>
        <p:cNvPr id="1" name=""/>
        <p:cNvGrpSpPr/>
        <p:nvPr/>
      </p:nvGrpSpPr>
      <p:grpSpPr>
        <a:xfrm>
          <a:off x="0" y="0"/>
          <a:ext cx="0" cy="0"/>
          <a:chOff x="0" y="0"/>
          <a:chExt cx="0" cy="0"/>
        </a:xfrm>
      </p:grpSpPr>
      <p:sp>
        <p:nvSpPr>
          <p:cNvPr id="5" name="Platshållare för innehåll 2"/>
          <p:cNvSpPr>
            <a:spLocks noGrp="1"/>
          </p:cNvSpPr>
          <p:nvPr>
            <p:ph idx="1"/>
          </p:nvPr>
        </p:nvSpPr>
        <p:spPr>
          <a:xfrm>
            <a:off x="0" y="2574"/>
            <a:ext cx="9144000" cy="5143500"/>
          </a:xfrm>
        </p:spPr>
        <p:txBody>
          <a:bodyPr/>
          <a:lstStyle>
            <a:lvl1pPr marL="0" indent="0">
              <a:buFontTx/>
              <a:buNone/>
              <a:defRPr baseline="0"/>
            </a:lvl1pPr>
          </a:lstStyle>
          <a:p>
            <a:pPr lvl="0"/>
            <a:r>
              <a:rPr lang="sv-SE" smtClean="0"/>
              <a:t>Klicka här för att ändra format på bakgrundstexten</a:t>
            </a:r>
          </a:p>
        </p:txBody>
      </p:sp>
    </p:spTree>
    <p:extLst>
      <p:ext uri="{BB962C8B-B14F-4D97-AF65-F5344CB8AC3E}">
        <p14:creationId xmlns:p14="http://schemas.microsoft.com/office/powerpoint/2010/main" val="40783700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smtClean="0"/>
              <a:t>Klicka här för att fylla i rubrik</a:t>
            </a:r>
            <a:endParaRPr lang="sv-SE" dirty="0"/>
          </a:p>
        </p:txBody>
      </p:sp>
      <p:sp>
        <p:nvSpPr>
          <p:cNvPr id="3" name="Platshållare för innehåll 2"/>
          <p:cNvSpPr>
            <a:spLocks noGrp="1"/>
          </p:cNvSpPr>
          <p:nvPr>
            <p:ph idx="1" hasCustomPrompt="1"/>
          </p:nvPr>
        </p:nvSpPr>
        <p:spPr>
          <a:xfrm>
            <a:off x="457200" y="1707655"/>
            <a:ext cx="8229600" cy="2808311"/>
          </a:xfrm>
        </p:spPr>
        <p:txBody>
          <a:bodyPr/>
          <a:lstStyle>
            <a:lvl1pPr marL="0" indent="0">
              <a:buFontTx/>
              <a:buNone/>
              <a:defRPr/>
            </a:lvl1pPr>
          </a:lstStyle>
          <a:p>
            <a:pPr lvl="0"/>
            <a:r>
              <a:rPr lang="sv-SE" dirty="0" smtClean="0"/>
              <a:t>Klicka här för att ändra texten</a:t>
            </a:r>
          </a:p>
        </p:txBody>
      </p:sp>
    </p:spTree>
    <p:extLst>
      <p:ext uri="{BB962C8B-B14F-4D97-AF65-F5344CB8AC3E}">
        <p14:creationId xmlns:p14="http://schemas.microsoft.com/office/powerpoint/2010/main" val="206373140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hasCustomPrompt="1"/>
          </p:nvPr>
        </p:nvSpPr>
        <p:spPr>
          <a:xfrm>
            <a:off x="457200" y="1707653"/>
            <a:ext cx="4038600" cy="2736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texten</a:t>
            </a:r>
          </a:p>
        </p:txBody>
      </p:sp>
      <p:sp>
        <p:nvSpPr>
          <p:cNvPr id="4" name="Platshållare för innehåll 3"/>
          <p:cNvSpPr>
            <a:spLocks noGrp="1"/>
          </p:cNvSpPr>
          <p:nvPr>
            <p:ph sz="half" idx="2" hasCustomPrompt="1"/>
          </p:nvPr>
        </p:nvSpPr>
        <p:spPr>
          <a:xfrm>
            <a:off x="4648200" y="1707653"/>
            <a:ext cx="4038600" cy="2736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texten</a:t>
            </a:r>
          </a:p>
        </p:txBody>
      </p:sp>
    </p:spTree>
    <p:extLst>
      <p:ext uri="{BB962C8B-B14F-4D97-AF65-F5344CB8AC3E}">
        <p14:creationId xmlns:p14="http://schemas.microsoft.com/office/powerpoint/2010/main" val="1580025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vå innehållsdelar 2">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67544" y="771550"/>
            <a:ext cx="4032448" cy="857250"/>
          </a:xfrm>
        </p:spPr>
        <p:txBody>
          <a:bodyPr/>
          <a:lstStyle>
            <a:lvl1pPr>
              <a:defRPr/>
            </a:lvl1pPr>
          </a:lstStyle>
          <a:p>
            <a:r>
              <a:rPr lang="sv-SE" dirty="0" smtClean="0"/>
              <a:t>Klicka här för att ändra rubrik</a:t>
            </a:r>
            <a:endParaRPr lang="sv-SE" dirty="0"/>
          </a:p>
        </p:txBody>
      </p:sp>
      <p:sp>
        <p:nvSpPr>
          <p:cNvPr id="3" name="Platshållare för innehåll 2"/>
          <p:cNvSpPr>
            <a:spLocks noGrp="1"/>
          </p:cNvSpPr>
          <p:nvPr>
            <p:ph sz="half" idx="1" hasCustomPrompt="1"/>
          </p:nvPr>
        </p:nvSpPr>
        <p:spPr>
          <a:xfrm>
            <a:off x="457200" y="1707653"/>
            <a:ext cx="4038600" cy="2736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texten</a:t>
            </a:r>
          </a:p>
        </p:txBody>
      </p:sp>
      <p:sp>
        <p:nvSpPr>
          <p:cNvPr id="4" name="Platshållare för innehåll 3"/>
          <p:cNvSpPr>
            <a:spLocks noGrp="1"/>
          </p:cNvSpPr>
          <p:nvPr>
            <p:ph sz="half" idx="2" hasCustomPrompt="1"/>
          </p:nvPr>
        </p:nvSpPr>
        <p:spPr>
          <a:xfrm>
            <a:off x="4648200" y="411511"/>
            <a:ext cx="4038600" cy="40324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texten</a:t>
            </a:r>
          </a:p>
        </p:txBody>
      </p:sp>
    </p:spTree>
    <p:extLst>
      <p:ext uri="{BB962C8B-B14F-4D97-AF65-F5344CB8AC3E}">
        <p14:creationId xmlns:p14="http://schemas.microsoft.com/office/powerpoint/2010/main" val="12167744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67544" y="771550"/>
            <a:ext cx="8229600" cy="857250"/>
          </a:xfrm>
          <a:prstGeom prst="rect">
            <a:avLst/>
          </a:prstGeom>
        </p:spPr>
        <p:txBody>
          <a:bodyPr vert="horz" lIns="91440" tIns="45720" rIns="91440" bIns="45720" rtlCol="0" anchor="ctr">
            <a:normAutofit/>
          </a:bodyPr>
          <a:lstStyle/>
          <a:p>
            <a:r>
              <a:rPr lang="sv-SE" dirty="0" smtClean="0"/>
              <a:t>Klicka här för att fylla i rubrik</a:t>
            </a:r>
            <a:endParaRPr lang="sv-SE" dirty="0"/>
          </a:p>
        </p:txBody>
      </p:sp>
      <p:sp>
        <p:nvSpPr>
          <p:cNvPr id="3" name="Platshållare för text 2"/>
          <p:cNvSpPr>
            <a:spLocks noGrp="1"/>
          </p:cNvSpPr>
          <p:nvPr>
            <p:ph type="body" idx="1"/>
          </p:nvPr>
        </p:nvSpPr>
        <p:spPr>
          <a:xfrm>
            <a:off x="457200" y="1707655"/>
            <a:ext cx="8229600" cy="2808311"/>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sv-SE" dirty="0" smtClean="0"/>
              <a:t>Klicka här för att ändra texten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sv-SE" dirty="0" smtClean="0"/>
          </a:p>
        </p:txBody>
      </p:sp>
      <p:pic>
        <p:nvPicPr>
          <p:cNvPr id="1027" name="Bildobjekt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36096" y="4701841"/>
            <a:ext cx="103245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Bildobjekt 6" descr="Logotyp_Region_Kalmar_län_fär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60232" y="4629825"/>
            <a:ext cx="776843"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Bildobjekt 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12764" y="4701841"/>
            <a:ext cx="1135700" cy="28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9" name="Rectangle 5"/>
          <p:cNvSpPr>
            <a:spLocks noChangeArrowheads="1"/>
          </p:cNvSpPr>
          <p:nvPr/>
        </p:nvSpPr>
        <p:spPr bwMode="auto">
          <a:xfrm>
            <a:off x="-180975" y="962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000" b="0" i="0" u="none" strike="noStrike" cap="none" normalizeH="0" baseline="0" smtClean="0">
                <a:ln>
                  <a:noFill/>
                </a:ln>
                <a:solidFill>
                  <a:srgbClr val="7F7F7F"/>
                </a:solidFill>
                <a:effectLst/>
                <a:latin typeface="Arial" pitchFamily="34" charset="0"/>
                <a:ea typeface="Times New Roman" pitchFamily="18" charset="0"/>
                <a:cs typeface="Arial" pitchFamily="34" charset="0"/>
              </a:rPr>
              <a:t>	</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6"/>
          <p:cNvSpPr>
            <a:spLocks noChangeArrowheads="1"/>
          </p:cNvSpPr>
          <p:nvPr/>
        </p:nvSpPr>
        <p:spPr bwMode="auto">
          <a:xfrm>
            <a:off x="-180975" y="1504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000" b="0" i="0" u="none" strike="noStrike" cap="none" normalizeH="0" baseline="0" smtClean="0">
                <a:ln>
                  <a:noFill/>
                </a:ln>
                <a:solidFill>
                  <a:srgbClr val="7F7F7F"/>
                </a:solidFill>
                <a:effectLst/>
                <a:latin typeface="Arial" pitchFamily="34" charset="0"/>
                <a:ea typeface="Times New Roman" pitchFamily="18" charset="0"/>
                <a:cs typeface="Arial" pitchFamily="34" charset="0"/>
              </a:rPr>
              <a:t>	</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ktangel 17"/>
          <p:cNvSpPr/>
          <p:nvPr/>
        </p:nvSpPr>
        <p:spPr>
          <a:xfrm>
            <a:off x="436921" y="4773801"/>
            <a:ext cx="1758815" cy="246221"/>
          </a:xfrm>
          <a:prstGeom prst="rect">
            <a:avLst/>
          </a:prstGeom>
        </p:spPr>
        <p:txBody>
          <a:bodyPr wrap="none">
            <a:spAutoFit/>
          </a:bodyPr>
          <a:lstStyle/>
          <a:p>
            <a:pPr algn="r"/>
            <a:r>
              <a:rPr lang="sv-SE" sz="1000" dirty="0" smtClean="0">
                <a:solidFill>
                  <a:schemeClr val="tx1"/>
                </a:solidFill>
                <a:latin typeface="+mj-lt"/>
              </a:rPr>
              <a:t>Sydöstra sjukvårdsregionen</a:t>
            </a:r>
            <a:endParaRPr lang="sv-SE" sz="1100" dirty="0">
              <a:solidFill>
                <a:schemeClr val="tx1"/>
              </a:solidFill>
              <a:latin typeface="+mj-lt"/>
            </a:endParaRPr>
          </a:p>
        </p:txBody>
      </p:sp>
    </p:spTree>
    <p:extLst>
      <p:ext uri="{BB962C8B-B14F-4D97-AF65-F5344CB8AC3E}">
        <p14:creationId xmlns:p14="http://schemas.microsoft.com/office/powerpoint/2010/main" val="455508486"/>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5" r:id="rId5"/>
    <p:sldLayoutId id="2147483650" r:id="rId6"/>
    <p:sldLayoutId id="2147483652" r:id="rId7"/>
    <p:sldLayoutId id="2147483659" r:id="rId8"/>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0" marR="0" indent="0" algn="l" defTabSz="914400" rtl="0" eaLnBrk="1" fontAlgn="auto" latinLnBrk="0" hangingPunct="1">
        <a:lnSpc>
          <a:spcPct val="100000"/>
        </a:lnSpc>
        <a:spcBef>
          <a:spcPct val="20000"/>
        </a:spcBef>
        <a:spcAft>
          <a:spcPts val="0"/>
        </a:spcAft>
        <a:buClrTx/>
        <a:buSzTx/>
        <a:buFontTx/>
        <a:buNone/>
        <a:tabLst/>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idx="4294967295"/>
          </p:nvPr>
        </p:nvSpPr>
        <p:spPr>
          <a:xfrm>
            <a:off x="0" y="0"/>
            <a:ext cx="9144000" cy="4464000"/>
          </a:xfrm>
          <a:solidFill>
            <a:schemeClr val="accent2"/>
          </a:solidFill>
        </p:spPr>
        <p:txBody>
          <a:bodyPr>
            <a:normAutofit/>
          </a:bodyPr>
          <a:lstStyle/>
          <a:p>
            <a:pPr algn="ctr"/>
            <a:r>
              <a:rPr lang="sv-SE" sz="4400" dirty="0" smtClean="0">
                <a:solidFill>
                  <a:schemeClr val="bg1"/>
                </a:solidFill>
              </a:rPr>
              <a:t>Rökfri och alkoholfri </a:t>
            </a:r>
            <a:br>
              <a:rPr lang="sv-SE" sz="4400" dirty="0" smtClean="0">
                <a:solidFill>
                  <a:schemeClr val="bg1"/>
                </a:solidFill>
              </a:rPr>
            </a:br>
            <a:r>
              <a:rPr lang="sv-SE" sz="4400" dirty="0" smtClean="0">
                <a:solidFill>
                  <a:schemeClr val="bg1"/>
                </a:solidFill>
              </a:rPr>
              <a:t>före och efter operation</a:t>
            </a:r>
            <a:r>
              <a:rPr lang="sv-SE" dirty="0" smtClean="0">
                <a:solidFill>
                  <a:schemeClr val="bg1"/>
                </a:solidFill>
              </a:rPr>
              <a:t/>
            </a:r>
            <a:br>
              <a:rPr lang="sv-SE" dirty="0" smtClean="0">
                <a:solidFill>
                  <a:schemeClr val="bg1"/>
                </a:solidFill>
              </a:rPr>
            </a:br>
            <a:r>
              <a:rPr lang="sv-SE" sz="3200" dirty="0" smtClean="0">
                <a:solidFill>
                  <a:schemeClr val="bg1"/>
                </a:solidFill>
              </a:rPr>
              <a:t/>
            </a:r>
            <a:br>
              <a:rPr lang="sv-SE" sz="3200" dirty="0" smtClean="0">
                <a:solidFill>
                  <a:schemeClr val="bg1"/>
                </a:solidFill>
              </a:rPr>
            </a:br>
            <a:r>
              <a:rPr lang="sv-SE" sz="2000" dirty="0" smtClean="0">
                <a:solidFill>
                  <a:schemeClr val="bg1"/>
                </a:solidFill>
              </a:rPr>
              <a:t>Ny vårdriktlinje i sydöstra </a:t>
            </a:r>
            <a:r>
              <a:rPr lang="sv-SE" sz="2000" dirty="0">
                <a:solidFill>
                  <a:schemeClr val="bg1"/>
                </a:solidFill>
              </a:rPr>
              <a:t>sjukvårdsregionen </a:t>
            </a:r>
          </a:p>
        </p:txBody>
      </p:sp>
    </p:spTree>
    <p:extLst>
      <p:ext uri="{BB962C8B-B14F-4D97-AF65-F5344CB8AC3E}">
        <p14:creationId xmlns:p14="http://schemas.microsoft.com/office/powerpoint/2010/main" val="3977821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Kommunikation</a:t>
            </a:r>
            <a:endParaRPr lang="sv-SE" dirty="0"/>
          </a:p>
        </p:txBody>
      </p:sp>
      <p:sp>
        <p:nvSpPr>
          <p:cNvPr id="3" name="Platshållare för innehåll 2"/>
          <p:cNvSpPr>
            <a:spLocks noGrp="1"/>
          </p:cNvSpPr>
          <p:nvPr>
            <p:ph idx="1"/>
          </p:nvPr>
        </p:nvSpPr>
        <p:spPr>
          <a:xfrm>
            <a:off x="457200" y="1707655"/>
            <a:ext cx="5698976" cy="2808311"/>
          </a:xfrm>
        </p:spPr>
        <p:txBody>
          <a:bodyPr>
            <a:normAutofit/>
          </a:bodyPr>
          <a:lstStyle/>
          <a:p>
            <a:pPr marL="457200" lvl="0" indent="-457200">
              <a:buFont typeface="Arial" panose="020B0604020202020204" pitchFamily="34" charset="0"/>
              <a:buChar char="•"/>
            </a:pPr>
            <a:r>
              <a:rPr lang="sv-SE" sz="2000" dirty="0" smtClean="0"/>
              <a:t>Nyheter på intranät</a:t>
            </a:r>
          </a:p>
          <a:p>
            <a:pPr marL="457200" lvl="0" indent="-457200">
              <a:buFont typeface="Arial" panose="020B0604020202020204" pitchFamily="34" charset="0"/>
              <a:buChar char="•"/>
            </a:pPr>
            <a:r>
              <a:rPr lang="sv-SE" sz="2000" dirty="0" smtClean="0"/>
              <a:t>Vårdriktlinje och processbilder på intranätet</a:t>
            </a:r>
            <a:endParaRPr lang="sv-SE" sz="2000" dirty="0"/>
          </a:p>
          <a:p>
            <a:pPr marL="457200" indent="-457200">
              <a:buFont typeface="Arial" panose="020B0604020202020204" pitchFamily="34" charset="0"/>
              <a:buChar char="•"/>
            </a:pPr>
            <a:r>
              <a:rPr lang="sv-SE" sz="2000" dirty="0" smtClean="0"/>
              <a:t>APT-presentation</a:t>
            </a:r>
            <a:endParaRPr lang="sv-SE" sz="2000" dirty="0"/>
          </a:p>
          <a:p>
            <a:pPr marL="457200" lvl="0" indent="-457200">
              <a:buFont typeface="Arial" panose="020B0604020202020204" pitchFamily="34" charset="0"/>
              <a:buChar char="•"/>
            </a:pPr>
            <a:r>
              <a:rPr lang="sv-SE" sz="2000" dirty="0" smtClean="0"/>
              <a:t>Film för invånare och personal</a:t>
            </a:r>
          </a:p>
          <a:p>
            <a:pPr marL="457200" lvl="0" indent="-457200">
              <a:buFont typeface="Arial" panose="020B0604020202020204" pitchFamily="34" charset="0"/>
              <a:buChar char="•"/>
            </a:pPr>
            <a:r>
              <a:rPr lang="sv-SE" sz="2000" dirty="0" smtClean="0"/>
              <a:t>Personaltidning, invånartidning eller motsvarande</a:t>
            </a:r>
            <a:endParaRPr lang="sv-SE" sz="2000" dirty="0"/>
          </a:p>
          <a:p>
            <a:pPr marL="457200" lvl="0" indent="-457200">
              <a:buFont typeface="Arial" panose="020B0604020202020204" pitchFamily="34" charset="0"/>
              <a:buChar char="•"/>
            </a:pPr>
            <a:r>
              <a:rPr lang="sv-SE" sz="2000" dirty="0"/>
              <a:t>Regionala artiklar på 1177.se</a:t>
            </a:r>
          </a:p>
          <a:p>
            <a:endParaRPr lang="sv-SE" dirty="0"/>
          </a:p>
        </p:txBody>
      </p:sp>
      <p:pic>
        <p:nvPicPr>
          <p:cNvPr id="5" name="Bildobjekt 4"/>
          <p:cNvPicPr>
            <a:picLocks noChangeAspect="1"/>
          </p:cNvPicPr>
          <p:nvPr/>
        </p:nvPicPr>
        <p:blipFill rotWithShape="1">
          <a:blip r:embed="rId3"/>
          <a:srcRect t="8376" r="32592" b="4538"/>
          <a:stretch/>
        </p:blipFill>
        <p:spPr>
          <a:xfrm>
            <a:off x="6372200" y="1059582"/>
            <a:ext cx="2271020" cy="324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8427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idx="4294967295"/>
          </p:nvPr>
        </p:nvSpPr>
        <p:spPr>
          <a:xfrm>
            <a:off x="0" y="0"/>
            <a:ext cx="9144000" cy="4464000"/>
          </a:xfrm>
          <a:solidFill>
            <a:schemeClr val="accent2"/>
          </a:solidFill>
        </p:spPr>
        <p:txBody>
          <a:bodyPr>
            <a:normAutofit/>
          </a:bodyPr>
          <a:lstStyle/>
          <a:p>
            <a:pPr algn="ctr"/>
            <a:r>
              <a:rPr lang="sv-SE" sz="3200" dirty="0">
                <a:solidFill>
                  <a:schemeClr val="bg1"/>
                </a:solidFill>
                <a:latin typeface="+mj-lt"/>
              </a:rPr>
              <a:t>www.sydostrasjukvardsregionen.se </a:t>
            </a:r>
          </a:p>
        </p:txBody>
      </p:sp>
    </p:spTree>
    <p:extLst>
      <p:ext uri="{BB962C8B-B14F-4D97-AF65-F5344CB8AC3E}">
        <p14:creationId xmlns:p14="http://schemas.microsoft.com/office/powerpoint/2010/main" val="2099190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Bakgrund</a:t>
            </a:r>
            <a:endParaRPr lang="sv-SE" dirty="0"/>
          </a:p>
        </p:txBody>
      </p:sp>
      <p:sp>
        <p:nvSpPr>
          <p:cNvPr id="3" name="Platshållare för innehåll 2"/>
          <p:cNvSpPr>
            <a:spLocks noGrp="1"/>
          </p:cNvSpPr>
          <p:nvPr>
            <p:ph idx="1"/>
          </p:nvPr>
        </p:nvSpPr>
        <p:spPr>
          <a:xfrm>
            <a:off x="457200" y="1707655"/>
            <a:ext cx="5770984" cy="2808311"/>
          </a:xfrm>
        </p:spPr>
        <p:txBody>
          <a:bodyPr>
            <a:noAutofit/>
          </a:bodyPr>
          <a:lstStyle/>
          <a:p>
            <a:pPr marL="457200" indent="-457200">
              <a:buFont typeface="Arial" panose="020B0604020202020204" pitchFamily="34" charset="0"/>
              <a:buChar char="•"/>
            </a:pPr>
            <a:r>
              <a:rPr lang="sv-SE" sz="2000" dirty="0" smtClean="0"/>
              <a:t>Beslut </a:t>
            </a:r>
            <a:r>
              <a:rPr lang="sv-SE" sz="2000" dirty="0"/>
              <a:t>om att införa </a:t>
            </a:r>
            <a:r>
              <a:rPr lang="sv-SE" sz="2000" dirty="0" smtClean="0"/>
              <a:t>”alkoholfri före och efter operation” i </a:t>
            </a:r>
            <a:r>
              <a:rPr lang="sv-SE" sz="2000" dirty="0"/>
              <a:t>hela sydöstra sjukvårdsregionen togs i </a:t>
            </a:r>
            <a:r>
              <a:rPr lang="sv-SE" sz="2000" dirty="0" smtClean="0"/>
              <a:t>region sjukvådsledningen (RSL) 2018</a:t>
            </a:r>
            <a:endParaRPr lang="sv-SE" sz="2000" dirty="0"/>
          </a:p>
          <a:p>
            <a:pPr marL="457200" indent="-457200">
              <a:buFont typeface="Arial" panose="020B0604020202020204" pitchFamily="34" charset="0"/>
              <a:buChar char="•"/>
            </a:pPr>
            <a:r>
              <a:rPr lang="sv-SE" sz="2000" dirty="0"/>
              <a:t>En </a:t>
            </a:r>
            <a:r>
              <a:rPr lang="sv-SE" sz="2000" dirty="0" smtClean="0"/>
              <a:t>arbetsgrupp inom sjukvårdsregionen har </a:t>
            </a:r>
            <a:r>
              <a:rPr lang="sv-SE" sz="2000" dirty="0"/>
              <a:t>arbetat fram en </a:t>
            </a:r>
            <a:r>
              <a:rPr lang="sv-SE" sz="2000" dirty="0" smtClean="0"/>
              <a:t>ny vårdriktlinje </a:t>
            </a:r>
            <a:r>
              <a:rPr lang="sv-SE" sz="2000" dirty="0"/>
              <a:t>och </a:t>
            </a:r>
            <a:r>
              <a:rPr lang="sv-SE" sz="2000" dirty="0" smtClean="0"/>
              <a:t>informationsmaterial </a:t>
            </a:r>
            <a:r>
              <a:rPr lang="sv-SE" sz="2000" dirty="0"/>
              <a:t>till medarbetare, invånare och patienter</a:t>
            </a:r>
          </a:p>
          <a:p>
            <a:pPr marL="457200" indent="-457200">
              <a:buFont typeface="Arial" panose="020B0604020202020204" pitchFamily="34" charset="0"/>
              <a:buChar char="•"/>
            </a:pPr>
            <a:r>
              <a:rPr lang="sv-SE" sz="2000" dirty="0"/>
              <a:t>Det nya arbetssättet startar 1 november 2019</a:t>
            </a: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1047707"/>
            <a:ext cx="2261249" cy="324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12494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Vinster för patienten</a:t>
            </a:r>
            <a:endParaRPr lang="sv-SE" dirty="0"/>
          </a:p>
        </p:txBody>
      </p:sp>
      <p:sp>
        <p:nvSpPr>
          <p:cNvPr id="3" name="Platshållare för innehåll 2"/>
          <p:cNvSpPr>
            <a:spLocks noGrp="1"/>
          </p:cNvSpPr>
          <p:nvPr>
            <p:ph idx="1"/>
          </p:nvPr>
        </p:nvSpPr>
        <p:spPr>
          <a:xfrm>
            <a:off x="457200" y="1707655"/>
            <a:ext cx="5770984" cy="2808311"/>
          </a:xfrm>
        </p:spPr>
        <p:txBody>
          <a:bodyPr>
            <a:normAutofit/>
          </a:bodyPr>
          <a:lstStyle/>
          <a:p>
            <a:pPr marL="457200" indent="-457200">
              <a:buFont typeface="Arial" panose="020B0604020202020204" pitchFamily="34" charset="0"/>
              <a:buChar char="•"/>
            </a:pPr>
            <a:r>
              <a:rPr lang="sv-SE" sz="2000" dirty="0" smtClean="0"/>
              <a:t>Minskad </a:t>
            </a:r>
            <a:r>
              <a:rPr lang="sv-SE" sz="2000" dirty="0"/>
              <a:t>infektionsrisk</a:t>
            </a:r>
          </a:p>
          <a:p>
            <a:pPr marL="457200" indent="-457200">
              <a:buFont typeface="Arial" panose="020B0604020202020204" pitchFamily="34" charset="0"/>
              <a:buChar char="•"/>
            </a:pPr>
            <a:r>
              <a:rPr lang="sv-SE" sz="2000" dirty="0"/>
              <a:t>Minskad risk för blödningar</a:t>
            </a:r>
          </a:p>
          <a:p>
            <a:pPr marL="457200" indent="-457200">
              <a:buFont typeface="Arial" panose="020B0604020202020204" pitchFamily="34" charset="0"/>
              <a:buChar char="•"/>
            </a:pPr>
            <a:r>
              <a:rPr lang="sv-SE" sz="2000" dirty="0" smtClean="0"/>
              <a:t>Sårläkningen </a:t>
            </a:r>
            <a:r>
              <a:rPr lang="sv-SE" sz="2000" dirty="0"/>
              <a:t>blir </a:t>
            </a:r>
            <a:r>
              <a:rPr lang="sv-SE" sz="2000" dirty="0" smtClean="0"/>
              <a:t>bättre</a:t>
            </a:r>
          </a:p>
          <a:p>
            <a:pPr marL="457200" indent="-457200">
              <a:buFont typeface="Arial" panose="020B0604020202020204" pitchFamily="34" charset="0"/>
              <a:buChar char="•"/>
            </a:pPr>
            <a:r>
              <a:rPr lang="sv-SE" sz="2000" dirty="0" smtClean="0"/>
              <a:t>Postoperativa </a:t>
            </a:r>
            <a:r>
              <a:rPr lang="sv-SE" sz="2000" dirty="0"/>
              <a:t>komplikationer minskar</a:t>
            </a:r>
          </a:p>
          <a:p>
            <a:pPr marL="457200" indent="-457200">
              <a:buFont typeface="Arial" panose="020B0604020202020204" pitchFamily="34" charset="0"/>
              <a:buChar char="•"/>
            </a:pPr>
            <a:r>
              <a:rPr lang="sv-SE" sz="2000" dirty="0" smtClean="0"/>
              <a:t>Möjlighet till bättre </a:t>
            </a:r>
            <a:r>
              <a:rPr lang="sv-SE" sz="2000" dirty="0"/>
              <a:t>levnadsvanor efter operationen</a:t>
            </a:r>
          </a:p>
          <a:p>
            <a:pPr marL="457200" indent="-457200">
              <a:buFont typeface="Arial" panose="020B0604020202020204" pitchFamily="34" charset="0"/>
              <a:buChar char="•"/>
            </a:pPr>
            <a:endParaRPr lang="sv-SE" sz="1600" dirty="0"/>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2255" t="2752" r="16801" b="7090"/>
          <a:stretch/>
        </p:blipFill>
        <p:spPr bwMode="auto">
          <a:xfrm>
            <a:off x="6455221" y="976264"/>
            <a:ext cx="2290018" cy="324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4780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med rundade hörn 3"/>
          <p:cNvSpPr/>
          <p:nvPr/>
        </p:nvSpPr>
        <p:spPr>
          <a:xfrm>
            <a:off x="5383183" y="392954"/>
            <a:ext cx="3208376" cy="790332"/>
          </a:xfrm>
          <a:prstGeom prst="round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41935" marR="233679" algn="ctr">
              <a:lnSpc>
                <a:spcPct val="100000"/>
              </a:lnSpc>
            </a:pPr>
            <a:r>
              <a:rPr lang="sv-SE" sz="1100" dirty="0" smtClean="0">
                <a:solidFill>
                  <a:schemeClr val="bg1"/>
                </a:solidFill>
                <a:latin typeface="+mj-lt"/>
                <a:cs typeface="Verdana"/>
              </a:rPr>
              <a:t>Opererande enhet</a:t>
            </a:r>
            <a:endParaRPr lang="sv-SE" sz="1100" dirty="0">
              <a:solidFill>
                <a:schemeClr val="bg1"/>
              </a:solidFill>
              <a:latin typeface="+mj-lt"/>
              <a:cs typeface="Verdana"/>
            </a:endParaRPr>
          </a:p>
        </p:txBody>
      </p:sp>
      <p:sp>
        <p:nvSpPr>
          <p:cNvPr id="5" name="Rektangel med rundade hörn 4"/>
          <p:cNvSpPr/>
          <p:nvPr/>
        </p:nvSpPr>
        <p:spPr>
          <a:xfrm>
            <a:off x="474918" y="396406"/>
            <a:ext cx="1800200" cy="786880"/>
          </a:xfrm>
          <a:prstGeom prst="round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41935" marR="233679" algn="ctr">
              <a:lnSpc>
                <a:spcPct val="100000"/>
              </a:lnSpc>
            </a:pPr>
            <a:r>
              <a:rPr lang="sv-SE" sz="1100" b="1" dirty="0" smtClean="0">
                <a:solidFill>
                  <a:schemeClr val="bg1"/>
                </a:solidFill>
                <a:latin typeface="+mj-lt"/>
                <a:cs typeface="Verdana"/>
              </a:rPr>
              <a:t>Remitterande enhet</a:t>
            </a:r>
            <a:endParaRPr lang="sv-SE" sz="1100" b="1" dirty="0">
              <a:solidFill>
                <a:schemeClr val="bg1"/>
              </a:solidFill>
              <a:latin typeface="+mj-lt"/>
              <a:cs typeface="Verdana"/>
            </a:endParaRPr>
          </a:p>
        </p:txBody>
      </p:sp>
      <p:sp>
        <p:nvSpPr>
          <p:cNvPr id="6" name="Rektangel med rundade hörn 5"/>
          <p:cNvSpPr/>
          <p:nvPr/>
        </p:nvSpPr>
        <p:spPr>
          <a:xfrm>
            <a:off x="2679611" y="396406"/>
            <a:ext cx="2299660" cy="786880"/>
          </a:xfrm>
          <a:prstGeom prst="round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41935" marR="233679" algn="ctr">
              <a:lnSpc>
                <a:spcPct val="100000"/>
              </a:lnSpc>
              <a:spcBef>
                <a:spcPts val="1345"/>
              </a:spcBef>
            </a:pPr>
            <a:r>
              <a:rPr lang="sv-SE" sz="1100" dirty="0">
                <a:solidFill>
                  <a:schemeClr val="bg1"/>
                </a:solidFill>
                <a:latin typeface="+mj-lt"/>
                <a:cs typeface="Verdana"/>
              </a:rPr>
              <a:t>Patient informeras om </a:t>
            </a:r>
            <a:r>
              <a:rPr lang="sv-SE" sz="1100" dirty="0" smtClean="0">
                <a:solidFill>
                  <a:schemeClr val="bg1"/>
                </a:solidFill>
                <a:latin typeface="+mj-lt"/>
                <a:cs typeface="Verdana"/>
              </a:rPr>
              <a:t>rökfri och alkoholfri före och efter operation (</a:t>
            </a:r>
            <a:r>
              <a:rPr lang="sv-SE" sz="1100" dirty="0" smtClean="0">
                <a:solidFill>
                  <a:schemeClr val="bg1"/>
                </a:solidFill>
                <a:latin typeface="+mj-lt"/>
                <a:cs typeface="Verdana"/>
              </a:rPr>
              <a:t>dokumenteras</a:t>
            </a:r>
            <a:r>
              <a:rPr lang="sv-SE" sz="1100" dirty="0" smtClean="0">
                <a:solidFill>
                  <a:schemeClr val="bg1"/>
                </a:solidFill>
                <a:latin typeface="+mj-lt"/>
                <a:cs typeface="Verdana"/>
              </a:rPr>
              <a:t>)</a:t>
            </a:r>
            <a:endParaRPr lang="sv-SE" sz="1100" i="1" dirty="0">
              <a:solidFill>
                <a:schemeClr val="bg1"/>
              </a:solidFill>
              <a:latin typeface="+mj-lt"/>
            </a:endParaRPr>
          </a:p>
        </p:txBody>
      </p:sp>
      <p:cxnSp>
        <p:nvCxnSpPr>
          <p:cNvPr id="8" name="Rak pilkoppling 7"/>
          <p:cNvCxnSpPr>
            <a:stCxn id="5" idx="3"/>
          </p:cNvCxnSpPr>
          <p:nvPr/>
        </p:nvCxnSpPr>
        <p:spPr>
          <a:xfrm>
            <a:off x="2275118" y="789846"/>
            <a:ext cx="36004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Rektangel med rundade hörn 9"/>
          <p:cNvSpPr/>
          <p:nvPr/>
        </p:nvSpPr>
        <p:spPr>
          <a:xfrm>
            <a:off x="5383183" y="1322357"/>
            <a:ext cx="3208376" cy="665748"/>
          </a:xfrm>
          <a:prstGeom prst="round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41935" marR="233679" algn="ctr">
              <a:lnSpc>
                <a:spcPct val="100000"/>
              </a:lnSpc>
            </a:pPr>
            <a:r>
              <a:rPr lang="sv-SE" sz="1100" dirty="0" smtClean="0">
                <a:solidFill>
                  <a:schemeClr val="bg1"/>
                </a:solidFill>
                <a:latin typeface="+mj-lt"/>
                <a:cs typeface="Verdana"/>
              </a:rPr>
              <a:t>Beslut om operation och information om rökfri och alkoholfri före och efter operation (dokumenteras)</a:t>
            </a:r>
            <a:endParaRPr lang="sv-SE" sz="1100" dirty="0">
              <a:solidFill>
                <a:schemeClr val="bg1"/>
              </a:solidFill>
              <a:latin typeface="+mj-lt"/>
              <a:cs typeface="Verdana"/>
            </a:endParaRPr>
          </a:p>
        </p:txBody>
      </p:sp>
      <p:sp>
        <p:nvSpPr>
          <p:cNvPr id="12" name="Rektangel med rundade hörn 11"/>
          <p:cNvSpPr/>
          <p:nvPr/>
        </p:nvSpPr>
        <p:spPr>
          <a:xfrm>
            <a:off x="5417839" y="2953129"/>
            <a:ext cx="3187115" cy="729058"/>
          </a:xfrm>
          <a:prstGeom prst="round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41935" marR="233679" algn="ctr">
              <a:lnSpc>
                <a:spcPct val="100000"/>
              </a:lnSpc>
              <a:spcBef>
                <a:spcPts val="1345"/>
              </a:spcBef>
            </a:pPr>
            <a:r>
              <a:rPr lang="sv-SE" sz="1100" dirty="0" smtClean="0">
                <a:solidFill>
                  <a:schemeClr val="bg1"/>
                </a:solidFill>
                <a:latin typeface="+mj-lt"/>
                <a:cs typeface="Verdana"/>
              </a:rPr>
              <a:t>Patienten är rökfri och alkoholfri </a:t>
            </a:r>
            <a:br>
              <a:rPr lang="sv-SE" sz="1100" dirty="0" smtClean="0">
                <a:solidFill>
                  <a:schemeClr val="bg1"/>
                </a:solidFill>
                <a:latin typeface="+mj-lt"/>
                <a:cs typeface="Verdana"/>
              </a:rPr>
            </a:br>
            <a:r>
              <a:rPr lang="sv-SE" sz="1100" dirty="0" smtClean="0">
                <a:solidFill>
                  <a:schemeClr val="bg1"/>
                </a:solidFill>
                <a:latin typeface="+mj-lt"/>
                <a:cs typeface="Verdana"/>
              </a:rPr>
              <a:t>minst 4 veckor före operationen</a:t>
            </a:r>
            <a:endParaRPr lang="sv-SE" sz="1100" i="1" dirty="0">
              <a:solidFill>
                <a:schemeClr val="bg1"/>
              </a:solidFill>
              <a:latin typeface="+mj-lt"/>
            </a:endParaRPr>
          </a:p>
        </p:txBody>
      </p:sp>
      <p:cxnSp>
        <p:nvCxnSpPr>
          <p:cNvPr id="13" name="Rak pilkoppling 12"/>
          <p:cNvCxnSpPr>
            <a:stCxn id="4" idx="2"/>
            <a:endCxn id="10" idx="0"/>
          </p:cNvCxnSpPr>
          <p:nvPr/>
        </p:nvCxnSpPr>
        <p:spPr>
          <a:xfrm>
            <a:off x="6987371" y="1183286"/>
            <a:ext cx="0" cy="1390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Rektangel med rundade hörn 13"/>
          <p:cNvSpPr/>
          <p:nvPr/>
        </p:nvSpPr>
        <p:spPr>
          <a:xfrm>
            <a:off x="5383182" y="2129318"/>
            <a:ext cx="3208377" cy="678650"/>
          </a:xfrm>
          <a:prstGeom prst="round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41935" marR="233679" algn="ctr">
              <a:lnSpc>
                <a:spcPct val="100000"/>
              </a:lnSpc>
              <a:spcBef>
                <a:spcPts val="1345"/>
              </a:spcBef>
            </a:pPr>
            <a:r>
              <a:rPr lang="sv-SE" sz="1100" dirty="0">
                <a:solidFill>
                  <a:schemeClr val="bg1"/>
                </a:solidFill>
                <a:latin typeface="+mj-lt"/>
                <a:cs typeface="Verdana"/>
              </a:rPr>
              <a:t>Patienten </a:t>
            </a:r>
            <a:r>
              <a:rPr lang="sv-SE" sz="1100" dirty="0" smtClean="0">
                <a:solidFill>
                  <a:schemeClr val="bg1"/>
                </a:solidFill>
                <a:latin typeface="+mj-lt"/>
                <a:cs typeface="Verdana"/>
              </a:rPr>
              <a:t>erbjuds </a:t>
            </a:r>
            <a:r>
              <a:rPr lang="sv-SE" sz="1100" dirty="0">
                <a:solidFill>
                  <a:schemeClr val="bg1"/>
                </a:solidFill>
                <a:latin typeface="+mj-lt"/>
                <a:cs typeface="Verdana"/>
              </a:rPr>
              <a:t>stöd att vara rökfri och alkoholfri minst 4 veckor före och efter operationen</a:t>
            </a:r>
            <a:endParaRPr lang="sv-SE" sz="1100" i="1" dirty="0">
              <a:solidFill>
                <a:schemeClr val="bg1"/>
              </a:solidFill>
              <a:latin typeface="+mj-lt"/>
            </a:endParaRPr>
          </a:p>
        </p:txBody>
      </p:sp>
      <p:cxnSp>
        <p:nvCxnSpPr>
          <p:cNvPr id="15" name="Rak pilkoppling 14"/>
          <p:cNvCxnSpPr>
            <a:stCxn id="10" idx="2"/>
            <a:endCxn id="14" idx="0"/>
          </p:cNvCxnSpPr>
          <p:nvPr/>
        </p:nvCxnSpPr>
        <p:spPr>
          <a:xfrm>
            <a:off x="6987371" y="1988105"/>
            <a:ext cx="0" cy="1412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Rektangel med rundade hörn 15"/>
          <p:cNvSpPr/>
          <p:nvPr/>
        </p:nvSpPr>
        <p:spPr>
          <a:xfrm>
            <a:off x="5417839" y="3850921"/>
            <a:ext cx="3173721" cy="593037"/>
          </a:xfrm>
          <a:prstGeom prst="roundRect">
            <a:avLst/>
          </a:prstGeom>
          <a:solidFill>
            <a:schemeClr val="accent1"/>
          </a:solidFill>
          <a:ln>
            <a:noFill/>
          </a:ln>
        </p:spPr>
        <p:style>
          <a:lnRef idx="3">
            <a:schemeClr val="lt1"/>
          </a:lnRef>
          <a:fillRef idx="1">
            <a:schemeClr val="accent6"/>
          </a:fillRef>
          <a:effectRef idx="1">
            <a:schemeClr val="accent6"/>
          </a:effectRef>
          <a:fontRef idx="minor">
            <a:schemeClr val="lt1"/>
          </a:fontRef>
        </p:style>
        <p:txBody>
          <a:bodyPr rtlCol="0" anchor="ctr"/>
          <a:lstStyle/>
          <a:p>
            <a:pPr marL="241935" marR="233679" algn="ctr">
              <a:lnSpc>
                <a:spcPct val="100000"/>
              </a:lnSpc>
              <a:spcBef>
                <a:spcPts val="1345"/>
              </a:spcBef>
            </a:pPr>
            <a:r>
              <a:rPr lang="sv-SE" sz="1100" b="1" dirty="0" smtClean="0">
                <a:solidFill>
                  <a:schemeClr val="bg1"/>
                </a:solidFill>
                <a:latin typeface="+mj-lt"/>
                <a:cs typeface="Verdana"/>
              </a:rPr>
              <a:t>Operationsdatum bestäms och operationen genomförs</a:t>
            </a:r>
            <a:endParaRPr lang="sv-SE" sz="1100" b="1" i="1" dirty="0">
              <a:solidFill>
                <a:schemeClr val="bg1"/>
              </a:solidFill>
              <a:latin typeface="+mj-lt"/>
            </a:endParaRPr>
          </a:p>
        </p:txBody>
      </p:sp>
      <p:sp>
        <p:nvSpPr>
          <p:cNvPr id="19" name="Rektangel med rundade hörn 18"/>
          <p:cNvSpPr/>
          <p:nvPr/>
        </p:nvSpPr>
        <p:spPr>
          <a:xfrm>
            <a:off x="2627734" y="2459498"/>
            <a:ext cx="2403413" cy="1222689"/>
          </a:xfrm>
          <a:prstGeom prst="round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41935" marR="233679" algn="ctr">
              <a:lnSpc>
                <a:spcPct val="100000"/>
              </a:lnSpc>
            </a:pPr>
            <a:r>
              <a:rPr lang="sv-SE" sz="1100" dirty="0" smtClean="0">
                <a:solidFill>
                  <a:schemeClr val="bg1"/>
                </a:solidFill>
                <a:latin typeface="+mj-lt"/>
                <a:cs typeface="Verdana"/>
              </a:rPr>
              <a:t>Patienten remitteras  till vårdcentral/hälsocentral för kvalificerat rådgivande samtal kring tobak eller rådgivande </a:t>
            </a:r>
            <a:r>
              <a:rPr lang="sv-SE" sz="1100" dirty="0">
                <a:solidFill>
                  <a:schemeClr val="bg1"/>
                </a:solidFill>
                <a:latin typeface="+mj-lt"/>
                <a:cs typeface="Verdana"/>
              </a:rPr>
              <a:t>samtal kring </a:t>
            </a:r>
            <a:r>
              <a:rPr lang="sv-SE" sz="1100" dirty="0" smtClean="0">
                <a:solidFill>
                  <a:schemeClr val="bg1"/>
                </a:solidFill>
                <a:latin typeface="+mj-lt"/>
                <a:cs typeface="Verdana"/>
              </a:rPr>
              <a:t>alkohol</a:t>
            </a:r>
            <a:endParaRPr lang="sv-SE" sz="1100" dirty="0">
              <a:solidFill>
                <a:schemeClr val="bg1"/>
              </a:solidFill>
              <a:latin typeface="+mj-lt"/>
              <a:cs typeface="Verdana"/>
            </a:endParaRPr>
          </a:p>
        </p:txBody>
      </p:sp>
      <p:cxnSp>
        <p:nvCxnSpPr>
          <p:cNvPr id="24" name="Rak pilkoppling 23"/>
          <p:cNvCxnSpPr/>
          <p:nvPr/>
        </p:nvCxnSpPr>
        <p:spPr>
          <a:xfrm flipH="1">
            <a:off x="5031147" y="2455466"/>
            <a:ext cx="352038" cy="2077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9" name="textruta 58"/>
          <p:cNvSpPr txBox="1"/>
          <p:nvPr/>
        </p:nvSpPr>
        <p:spPr>
          <a:xfrm>
            <a:off x="419332" y="120891"/>
            <a:ext cx="2906409" cy="430887"/>
          </a:xfrm>
          <a:prstGeom prst="rect">
            <a:avLst/>
          </a:prstGeom>
          <a:noFill/>
        </p:spPr>
        <p:txBody>
          <a:bodyPr wrap="square" rtlCol="0">
            <a:spAutoFit/>
          </a:bodyPr>
          <a:lstStyle/>
          <a:p>
            <a:r>
              <a:rPr lang="sv-SE" sz="1100" dirty="0">
                <a:solidFill>
                  <a:srgbClr val="C00000"/>
                </a:solidFill>
                <a:latin typeface="+mj-lt"/>
                <a:cs typeface="Verdana"/>
              </a:rPr>
              <a:t>Patientens </a:t>
            </a:r>
            <a:r>
              <a:rPr lang="sv-SE" sz="1100" dirty="0" smtClean="0">
                <a:solidFill>
                  <a:srgbClr val="C00000"/>
                </a:solidFill>
                <a:latin typeface="+mj-lt"/>
                <a:cs typeface="Verdana"/>
              </a:rPr>
              <a:t>vårdcentral/hälsocentral</a:t>
            </a:r>
            <a:endParaRPr lang="sv-SE" sz="1100" dirty="0">
              <a:solidFill>
                <a:srgbClr val="C00000"/>
              </a:solidFill>
              <a:latin typeface="+mj-lt"/>
              <a:cs typeface="Verdana"/>
            </a:endParaRPr>
          </a:p>
          <a:p>
            <a:endParaRPr lang="sv-SE" sz="1100" dirty="0">
              <a:latin typeface="+mj-lt"/>
            </a:endParaRPr>
          </a:p>
        </p:txBody>
      </p:sp>
      <p:sp>
        <p:nvSpPr>
          <p:cNvPr id="60" name="textruta 59"/>
          <p:cNvSpPr txBox="1"/>
          <p:nvPr/>
        </p:nvSpPr>
        <p:spPr>
          <a:xfrm>
            <a:off x="5321977" y="117182"/>
            <a:ext cx="1631406" cy="430887"/>
          </a:xfrm>
          <a:prstGeom prst="rect">
            <a:avLst/>
          </a:prstGeom>
          <a:noFill/>
        </p:spPr>
        <p:txBody>
          <a:bodyPr wrap="square" rtlCol="0">
            <a:spAutoFit/>
          </a:bodyPr>
          <a:lstStyle/>
          <a:p>
            <a:r>
              <a:rPr lang="sv-SE" sz="1100" dirty="0" smtClean="0">
                <a:solidFill>
                  <a:srgbClr val="0070C0"/>
                </a:solidFill>
                <a:latin typeface="+mj-lt"/>
                <a:cs typeface="Verdana"/>
              </a:rPr>
              <a:t>Opererande enhet</a:t>
            </a:r>
            <a:endParaRPr lang="sv-SE" sz="1100" dirty="0">
              <a:solidFill>
                <a:srgbClr val="0070C0"/>
              </a:solidFill>
              <a:latin typeface="+mj-lt"/>
              <a:cs typeface="Verdana"/>
            </a:endParaRPr>
          </a:p>
          <a:p>
            <a:endParaRPr lang="sv-SE" sz="1100" dirty="0">
              <a:latin typeface="+mj-lt"/>
            </a:endParaRPr>
          </a:p>
        </p:txBody>
      </p:sp>
      <p:sp>
        <p:nvSpPr>
          <p:cNvPr id="70" name="Rektangel med rundade hörn 69"/>
          <p:cNvSpPr/>
          <p:nvPr/>
        </p:nvSpPr>
        <p:spPr>
          <a:xfrm>
            <a:off x="2679611" y="1329058"/>
            <a:ext cx="2299660" cy="973645"/>
          </a:xfrm>
          <a:prstGeom prst="round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41935" marR="233679" algn="ctr">
              <a:lnSpc>
                <a:spcPct val="100000"/>
              </a:lnSpc>
              <a:spcBef>
                <a:spcPts val="1345"/>
              </a:spcBef>
            </a:pPr>
            <a:r>
              <a:rPr lang="sv-SE" sz="1100" dirty="0" smtClean="0">
                <a:solidFill>
                  <a:schemeClr val="bg1"/>
                </a:solidFill>
                <a:latin typeface="+mj-lt"/>
                <a:cs typeface="Verdana"/>
              </a:rPr>
              <a:t>Patienten erbjuds stöd att vara rökfri och alkoholfri </a:t>
            </a:r>
            <a:r>
              <a:rPr lang="sv-SE" sz="1100" dirty="0">
                <a:solidFill>
                  <a:schemeClr val="bg1"/>
                </a:solidFill>
                <a:latin typeface="+mj-lt"/>
                <a:cs typeface="Verdana"/>
              </a:rPr>
              <a:t>minst 4 veckor före och </a:t>
            </a:r>
            <a:r>
              <a:rPr lang="sv-SE" sz="1100" dirty="0" smtClean="0">
                <a:solidFill>
                  <a:schemeClr val="bg1"/>
                </a:solidFill>
                <a:latin typeface="+mj-lt"/>
                <a:cs typeface="Verdana"/>
              </a:rPr>
              <a:t>efter operationen</a:t>
            </a:r>
            <a:endParaRPr lang="sv-SE" sz="1100" i="1" dirty="0">
              <a:solidFill>
                <a:schemeClr val="bg1"/>
              </a:solidFill>
              <a:latin typeface="+mj-lt"/>
            </a:endParaRPr>
          </a:p>
        </p:txBody>
      </p:sp>
      <p:cxnSp>
        <p:nvCxnSpPr>
          <p:cNvPr id="85" name="Rak pilkoppling 84"/>
          <p:cNvCxnSpPr/>
          <p:nvPr/>
        </p:nvCxnSpPr>
        <p:spPr>
          <a:xfrm>
            <a:off x="7004699" y="2807968"/>
            <a:ext cx="0" cy="1390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6" name="Rak pilkoppling 85"/>
          <p:cNvCxnSpPr/>
          <p:nvPr/>
        </p:nvCxnSpPr>
        <p:spPr>
          <a:xfrm>
            <a:off x="7011396" y="3682187"/>
            <a:ext cx="0" cy="1390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7" name="Rak pilkoppling 86"/>
          <p:cNvCxnSpPr/>
          <p:nvPr/>
        </p:nvCxnSpPr>
        <p:spPr>
          <a:xfrm>
            <a:off x="7139771" y="1335686"/>
            <a:ext cx="0" cy="1390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8" name="Rak pilkoppling 87"/>
          <p:cNvCxnSpPr/>
          <p:nvPr/>
        </p:nvCxnSpPr>
        <p:spPr>
          <a:xfrm>
            <a:off x="3829440" y="1183285"/>
            <a:ext cx="0" cy="1390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9" name="Rak pilkoppling 88"/>
          <p:cNvCxnSpPr/>
          <p:nvPr/>
        </p:nvCxnSpPr>
        <p:spPr>
          <a:xfrm>
            <a:off x="3850656" y="2302703"/>
            <a:ext cx="0" cy="1390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0" name="Rak pilkoppling 89"/>
          <p:cNvCxnSpPr/>
          <p:nvPr/>
        </p:nvCxnSpPr>
        <p:spPr>
          <a:xfrm>
            <a:off x="4979271" y="789846"/>
            <a:ext cx="36004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1" name="Rak pilkoppling 90"/>
          <p:cNvCxnSpPr/>
          <p:nvPr/>
        </p:nvCxnSpPr>
        <p:spPr>
          <a:xfrm>
            <a:off x="5023142" y="3273274"/>
            <a:ext cx="36004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0668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Remitterande enhets ansvar</a:t>
            </a:r>
          </a:p>
        </p:txBody>
      </p:sp>
      <p:sp>
        <p:nvSpPr>
          <p:cNvPr id="3" name="Platshållare för innehåll 2"/>
          <p:cNvSpPr>
            <a:spLocks noGrp="1"/>
          </p:cNvSpPr>
          <p:nvPr>
            <p:ph idx="1"/>
          </p:nvPr>
        </p:nvSpPr>
        <p:spPr/>
        <p:txBody>
          <a:bodyPr>
            <a:normAutofit/>
          </a:bodyPr>
          <a:lstStyle/>
          <a:p>
            <a:pPr marL="457200" indent="-457200">
              <a:buFont typeface="Arial" panose="020B0604020202020204" pitchFamily="34" charset="0"/>
              <a:buChar char="•"/>
            </a:pPr>
            <a:r>
              <a:rPr lang="sv-SE" sz="2000" b="1" dirty="0" smtClean="0"/>
              <a:t>Informera</a:t>
            </a:r>
            <a:r>
              <a:rPr lang="sv-SE" sz="2000" dirty="0" smtClean="0"/>
              <a:t> om rökfri och alkoholfri före och efter operation</a:t>
            </a:r>
          </a:p>
          <a:p>
            <a:pPr marL="457200" indent="-457200">
              <a:buFont typeface="Arial" panose="020B0604020202020204" pitchFamily="34" charset="0"/>
              <a:buChar char="•"/>
            </a:pPr>
            <a:r>
              <a:rPr lang="sv-SE" sz="2000" b="1" dirty="0" smtClean="0"/>
              <a:t>Initiera</a:t>
            </a:r>
            <a:r>
              <a:rPr lang="sv-SE" sz="2000" dirty="0" smtClean="0"/>
              <a:t> kvalificerat rådgivande samtal kring tobak eller rådgivande samtal kring alkohol</a:t>
            </a:r>
          </a:p>
          <a:p>
            <a:pPr marL="457200" indent="-457200">
              <a:buFont typeface="Arial" panose="020B0604020202020204" pitchFamily="34" charset="0"/>
              <a:buChar char="•"/>
            </a:pPr>
            <a:r>
              <a:rPr lang="sv-SE" sz="2000" b="1" dirty="0" smtClean="0"/>
              <a:t>Dokumentera</a:t>
            </a:r>
            <a:r>
              <a:rPr lang="sv-SE" sz="2000" dirty="0" smtClean="0"/>
              <a:t> i Cosmic att patienten fått information, patientens inställning och behov av stöd.</a:t>
            </a:r>
          </a:p>
          <a:p>
            <a:pPr marL="457200" indent="-457200">
              <a:buFont typeface="Arial" panose="020B0604020202020204" pitchFamily="34" charset="0"/>
              <a:buChar char="•"/>
            </a:pPr>
            <a:endParaRPr lang="sv-SE" sz="2000" dirty="0"/>
          </a:p>
        </p:txBody>
      </p:sp>
    </p:spTree>
    <p:extLst>
      <p:ext uri="{BB962C8B-B14F-4D97-AF65-F5344CB8AC3E}">
        <p14:creationId xmlns:p14="http://schemas.microsoft.com/office/powerpoint/2010/main" val="3908977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771550"/>
            <a:ext cx="8229600" cy="1224136"/>
          </a:xfrm>
        </p:spPr>
        <p:txBody>
          <a:bodyPr>
            <a:noAutofit/>
          </a:bodyPr>
          <a:lstStyle/>
          <a:p>
            <a:r>
              <a:rPr lang="sv-SE" dirty="0"/>
              <a:t>Opererande enhets </a:t>
            </a:r>
            <a:r>
              <a:rPr lang="sv-SE" dirty="0" smtClean="0"/>
              <a:t/>
            </a:r>
            <a:br>
              <a:rPr lang="sv-SE" dirty="0" smtClean="0"/>
            </a:br>
            <a:r>
              <a:rPr lang="sv-SE" dirty="0" smtClean="0"/>
              <a:t>ansvar</a:t>
            </a:r>
            <a:endParaRPr lang="sv-SE" dirty="0"/>
          </a:p>
        </p:txBody>
      </p:sp>
      <p:sp>
        <p:nvSpPr>
          <p:cNvPr id="3" name="Platshållare för innehåll 2"/>
          <p:cNvSpPr>
            <a:spLocks noGrp="1"/>
          </p:cNvSpPr>
          <p:nvPr>
            <p:ph idx="1"/>
          </p:nvPr>
        </p:nvSpPr>
        <p:spPr>
          <a:xfrm>
            <a:off x="457200" y="2139702"/>
            <a:ext cx="5842992" cy="2808311"/>
          </a:xfrm>
        </p:spPr>
        <p:txBody>
          <a:bodyPr>
            <a:normAutofit/>
          </a:bodyPr>
          <a:lstStyle/>
          <a:p>
            <a:pPr marL="342900" indent="-342900">
              <a:buFont typeface="Arial" panose="020B0604020202020204" pitchFamily="34" charset="0"/>
              <a:buChar char="•"/>
            </a:pPr>
            <a:r>
              <a:rPr lang="sv-SE" sz="1700" b="1" dirty="0"/>
              <a:t>Informera</a:t>
            </a:r>
            <a:r>
              <a:rPr lang="sv-SE" sz="1700" dirty="0"/>
              <a:t> om rökfri och alkoholfri före och efter </a:t>
            </a:r>
            <a:r>
              <a:rPr lang="sv-SE" sz="1700" dirty="0" smtClean="0"/>
              <a:t>operation</a:t>
            </a:r>
          </a:p>
          <a:p>
            <a:pPr marL="342900" indent="-342900">
              <a:buFont typeface="Arial" panose="020B0604020202020204" pitchFamily="34" charset="0"/>
              <a:buChar char="•"/>
            </a:pPr>
            <a:r>
              <a:rPr lang="sv-SE" sz="1700" b="1" dirty="0"/>
              <a:t>Dokumentera</a:t>
            </a:r>
            <a:r>
              <a:rPr lang="sv-SE" sz="1700" dirty="0"/>
              <a:t> i Cosmic att patienten fått information, patientens inställning och behov av stöd</a:t>
            </a:r>
            <a:r>
              <a:rPr lang="sv-SE" sz="1700" dirty="0" smtClean="0"/>
              <a:t>.</a:t>
            </a:r>
          </a:p>
          <a:p>
            <a:pPr marL="342900" indent="-342900">
              <a:buFont typeface="Arial" panose="020B0604020202020204" pitchFamily="34" charset="0"/>
              <a:buChar char="•"/>
            </a:pPr>
            <a:r>
              <a:rPr lang="sv-SE" sz="1700" b="1" dirty="0" smtClean="0"/>
              <a:t>Remittera</a:t>
            </a:r>
            <a:r>
              <a:rPr lang="sv-SE" sz="1700" dirty="0" smtClean="0"/>
              <a:t> </a:t>
            </a:r>
            <a:r>
              <a:rPr lang="sv-SE" sz="1700" dirty="0"/>
              <a:t>till kvalificerat rådgivande samtal kring tobak eller rådgivande samtal kring </a:t>
            </a:r>
            <a:r>
              <a:rPr lang="sv-SE" sz="1700" dirty="0" smtClean="0"/>
              <a:t>alkohol</a:t>
            </a:r>
          </a:p>
          <a:p>
            <a:pPr marL="342900" indent="-342900">
              <a:buFont typeface="Arial" panose="020B0604020202020204" pitchFamily="34" charset="0"/>
              <a:buChar char="•"/>
            </a:pPr>
            <a:r>
              <a:rPr lang="sv-SE" sz="1700" b="1" dirty="0"/>
              <a:t>Säkerställ</a:t>
            </a:r>
            <a:r>
              <a:rPr lang="sv-SE" sz="1700" dirty="0"/>
              <a:t> att patienten </a:t>
            </a:r>
            <a:r>
              <a:rPr lang="sv-SE" sz="1700" dirty="0" smtClean="0"/>
              <a:t>är rökfri och alkoholfri före operation</a:t>
            </a:r>
            <a:endParaRPr lang="sv-SE" sz="1700" dirty="0"/>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310" t="15785" r="34311" b="5288"/>
          <a:stretch/>
        </p:blipFill>
        <p:spPr bwMode="auto">
          <a:xfrm>
            <a:off x="6444208" y="976264"/>
            <a:ext cx="2290018" cy="324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5120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Vårdcentralens ansvar</a:t>
            </a:r>
            <a:endParaRPr lang="sv-SE" dirty="0"/>
          </a:p>
        </p:txBody>
      </p:sp>
      <p:sp>
        <p:nvSpPr>
          <p:cNvPr id="3" name="Platshållare för innehåll 2"/>
          <p:cNvSpPr>
            <a:spLocks noGrp="1"/>
          </p:cNvSpPr>
          <p:nvPr>
            <p:ph idx="1"/>
          </p:nvPr>
        </p:nvSpPr>
        <p:spPr>
          <a:xfrm>
            <a:off x="457200" y="1707655"/>
            <a:ext cx="5770984" cy="2808311"/>
          </a:xfrm>
        </p:spPr>
        <p:txBody>
          <a:bodyPr/>
          <a:lstStyle/>
          <a:p>
            <a:pPr marL="457200" indent="-457200">
              <a:buFont typeface="Arial" panose="020B0604020202020204" pitchFamily="34" charset="0"/>
              <a:buChar char="•"/>
            </a:pPr>
            <a:r>
              <a:rPr lang="sv-SE" sz="2000" b="1" dirty="0"/>
              <a:t>Informera</a:t>
            </a:r>
            <a:r>
              <a:rPr lang="sv-SE" sz="2000" dirty="0"/>
              <a:t> om rökfri och alkoholfri före och efter </a:t>
            </a:r>
            <a:r>
              <a:rPr lang="sv-SE" sz="2000" dirty="0" smtClean="0"/>
              <a:t>operation</a:t>
            </a:r>
          </a:p>
          <a:p>
            <a:pPr marL="457200" indent="-457200">
              <a:buFont typeface="Arial" panose="020B0604020202020204" pitchFamily="34" charset="0"/>
              <a:buChar char="•"/>
            </a:pPr>
            <a:r>
              <a:rPr lang="sv-SE" sz="2000" b="1" dirty="0" smtClean="0"/>
              <a:t>Tillhandahålla</a:t>
            </a:r>
            <a:r>
              <a:rPr lang="sv-SE" sz="2000" dirty="0" smtClean="0"/>
              <a:t> kvalificerat rådgivande samtal kring tobak</a:t>
            </a:r>
            <a:r>
              <a:rPr lang="sv-SE" sz="2000" dirty="0"/>
              <a:t> </a:t>
            </a:r>
            <a:r>
              <a:rPr lang="sv-SE" sz="2000" dirty="0" smtClean="0"/>
              <a:t>och rådgivande </a:t>
            </a:r>
            <a:r>
              <a:rPr lang="sv-SE" sz="2000" dirty="0"/>
              <a:t>samtal kring alkohol</a:t>
            </a:r>
            <a:r>
              <a:rPr lang="sv-SE" sz="2000" dirty="0" smtClean="0"/>
              <a:t>.</a:t>
            </a:r>
          </a:p>
          <a:p>
            <a:pPr marL="457200" indent="-457200">
              <a:buFont typeface="Arial" panose="020B0604020202020204" pitchFamily="34" charset="0"/>
              <a:buChar char="•"/>
            </a:pPr>
            <a:r>
              <a:rPr lang="sv-SE" sz="2000" b="1" dirty="0" smtClean="0"/>
              <a:t>Dokumentera</a:t>
            </a:r>
            <a:endParaRPr lang="sv-SE" sz="2000" b="1" dirty="0"/>
          </a:p>
          <a:p>
            <a:pPr marL="457200" indent="-457200">
              <a:buFont typeface="Arial" panose="020B0604020202020204" pitchFamily="34" charset="0"/>
              <a:buChar char="•"/>
            </a:pPr>
            <a:endParaRPr lang="sv-SE" sz="2000" dirty="0"/>
          </a:p>
          <a:p>
            <a:endParaRPr lang="sv-SE"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2658" t="3041" r="15738" b="5497"/>
          <a:stretch/>
        </p:blipFill>
        <p:spPr bwMode="auto">
          <a:xfrm>
            <a:off x="6444208" y="1131590"/>
            <a:ext cx="2328491" cy="324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9796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Stöd att sluta röka</a:t>
            </a:r>
            <a:endParaRPr lang="sv-SE" dirty="0"/>
          </a:p>
        </p:txBody>
      </p:sp>
      <p:sp>
        <p:nvSpPr>
          <p:cNvPr id="3" name="Platshållare för innehåll 2"/>
          <p:cNvSpPr>
            <a:spLocks noGrp="1"/>
          </p:cNvSpPr>
          <p:nvPr>
            <p:ph idx="1"/>
          </p:nvPr>
        </p:nvSpPr>
        <p:spPr>
          <a:xfrm>
            <a:off x="457200" y="1707655"/>
            <a:ext cx="5987008" cy="2808311"/>
          </a:xfrm>
        </p:spPr>
        <p:txBody>
          <a:bodyPr>
            <a:normAutofit/>
          </a:bodyPr>
          <a:lstStyle/>
          <a:p>
            <a:pPr marL="457200" indent="-457200">
              <a:buFont typeface="Arial" panose="020B0604020202020204" pitchFamily="34" charset="0"/>
              <a:buChar char="•"/>
            </a:pPr>
            <a:r>
              <a:rPr lang="sv-SE" sz="2000" dirty="0" smtClean="0"/>
              <a:t>1177 Vårdguiden (1177.se) – Liv </a:t>
            </a:r>
            <a:r>
              <a:rPr lang="sv-SE" sz="2000" dirty="0"/>
              <a:t>och hälsa </a:t>
            </a:r>
            <a:endParaRPr lang="sv-SE" sz="2000" dirty="0" smtClean="0"/>
          </a:p>
          <a:p>
            <a:pPr marL="457200" indent="-457200">
              <a:buFont typeface="Arial" panose="020B0604020202020204" pitchFamily="34" charset="0"/>
              <a:buChar char="•"/>
            </a:pPr>
            <a:r>
              <a:rPr lang="sv-SE" sz="2000" dirty="0" err="1" smtClean="0"/>
              <a:t>Appen</a:t>
            </a:r>
            <a:r>
              <a:rPr lang="sv-SE" sz="2000" dirty="0" smtClean="0"/>
              <a:t> </a:t>
            </a:r>
            <a:r>
              <a:rPr lang="sv-SE" sz="2000" dirty="0"/>
              <a:t>Rökfri </a:t>
            </a:r>
            <a:r>
              <a:rPr lang="sv-SE" sz="2000" dirty="0" smtClean="0"/>
              <a:t>och </a:t>
            </a:r>
            <a:r>
              <a:rPr lang="sv-SE" sz="2000" dirty="0" err="1" smtClean="0"/>
              <a:t>Fimpaa</a:t>
            </a:r>
            <a:r>
              <a:rPr lang="sv-SE" sz="2000" dirty="0"/>
              <a:t>! </a:t>
            </a:r>
            <a:endParaRPr lang="sv-SE" sz="2000" dirty="0" smtClean="0"/>
          </a:p>
          <a:p>
            <a:pPr marL="457200" indent="-457200">
              <a:buFont typeface="Arial" panose="020B0604020202020204" pitchFamily="34" charset="0"/>
              <a:buChar char="•"/>
            </a:pPr>
            <a:r>
              <a:rPr lang="sv-SE" sz="2000" dirty="0" smtClean="0"/>
              <a:t>Sluta </a:t>
            </a:r>
            <a:r>
              <a:rPr lang="sv-SE" sz="2000" dirty="0"/>
              <a:t>rökalinjen – Ring 020-84 00 00 eller gå in </a:t>
            </a:r>
            <a:r>
              <a:rPr lang="sv-SE" sz="2000" dirty="0" smtClean="0"/>
              <a:t>på slutarokalinjen.se</a:t>
            </a:r>
            <a:r>
              <a:rPr lang="sv-SE" sz="2000" dirty="0"/>
              <a:t>	</a:t>
            </a:r>
            <a:endParaRPr lang="sv-SE" sz="2000" dirty="0" smtClean="0"/>
          </a:p>
          <a:p>
            <a:pPr marL="457200" indent="-457200">
              <a:buFont typeface="Arial" panose="020B0604020202020204" pitchFamily="34" charset="0"/>
              <a:buChar char="•"/>
            </a:pPr>
            <a:r>
              <a:rPr lang="sv-SE" sz="2000" dirty="0" smtClean="0"/>
              <a:t>På </a:t>
            </a:r>
            <a:r>
              <a:rPr lang="sv-SE" sz="2000" dirty="0"/>
              <a:t>apoteken kan du få hjälp med att välja nikotinersättningsmedel</a:t>
            </a:r>
            <a:r>
              <a:rPr lang="sv-SE" sz="2000" dirty="0" smtClean="0"/>
              <a:t>.</a:t>
            </a:r>
          </a:p>
          <a:p>
            <a:pPr marL="457200" indent="-457200">
              <a:buFont typeface="Arial" panose="020B0604020202020204" pitchFamily="34" charset="0"/>
              <a:buChar char="•"/>
            </a:pPr>
            <a:r>
              <a:rPr lang="sv-SE" sz="2000" dirty="0" smtClean="0"/>
              <a:t>Tobaksavvänjare på vårdcentral/hälsocentral</a:t>
            </a:r>
            <a:endParaRPr lang="sv-SE" sz="2000" dirty="0"/>
          </a:p>
          <a:p>
            <a:endParaRPr lang="sv-SE" sz="2000"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889" t="3041" r="14817" b="4794"/>
          <a:stretch/>
        </p:blipFill>
        <p:spPr bwMode="auto">
          <a:xfrm>
            <a:off x="6732240" y="1040532"/>
            <a:ext cx="2088232" cy="324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5161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Stöd att sluta dricka alkohol</a:t>
            </a:r>
            <a:endParaRPr lang="sv-SE" dirty="0"/>
          </a:p>
        </p:txBody>
      </p:sp>
      <p:sp>
        <p:nvSpPr>
          <p:cNvPr id="3" name="Platshållare för innehåll 2"/>
          <p:cNvSpPr>
            <a:spLocks noGrp="1"/>
          </p:cNvSpPr>
          <p:nvPr>
            <p:ph idx="1"/>
          </p:nvPr>
        </p:nvSpPr>
        <p:spPr/>
        <p:txBody>
          <a:bodyPr>
            <a:normAutofit/>
          </a:bodyPr>
          <a:lstStyle/>
          <a:p>
            <a:pPr marL="457200" indent="-457200">
              <a:buFont typeface="Arial" panose="020B0604020202020204" pitchFamily="34" charset="0"/>
              <a:buChar char="•"/>
            </a:pPr>
            <a:r>
              <a:rPr lang="sv-SE" sz="2000" dirty="0" smtClean="0"/>
              <a:t>1177 </a:t>
            </a:r>
            <a:r>
              <a:rPr lang="sv-SE" sz="2000" dirty="0"/>
              <a:t>Vårdguiden </a:t>
            </a:r>
            <a:r>
              <a:rPr lang="sv-SE" sz="2000" dirty="0" smtClean="0"/>
              <a:t>– Liv </a:t>
            </a:r>
            <a:r>
              <a:rPr lang="sv-SE" sz="2000" dirty="0"/>
              <a:t>och </a:t>
            </a:r>
            <a:r>
              <a:rPr lang="sv-SE" sz="2000" dirty="0" smtClean="0"/>
              <a:t>hälsa</a:t>
            </a:r>
          </a:p>
          <a:p>
            <a:pPr marL="457200" indent="-457200">
              <a:buFont typeface="Arial" panose="020B0604020202020204" pitchFamily="34" charset="0"/>
              <a:buChar char="•"/>
            </a:pPr>
            <a:r>
              <a:rPr lang="sv-SE" sz="2000" dirty="0" smtClean="0"/>
              <a:t>Alkohollinjen </a:t>
            </a:r>
            <a:r>
              <a:rPr lang="sv-SE" sz="2000" dirty="0"/>
              <a:t>– Ring 020-84 44 48 eller gå in </a:t>
            </a:r>
            <a:r>
              <a:rPr lang="sv-SE" sz="2000" dirty="0" smtClean="0"/>
              <a:t>på alkohollinjen.se</a:t>
            </a:r>
          </a:p>
          <a:p>
            <a:pPr marL="457200" indent="-457200">
              <a:buFont typeface="Arial" panose="020B0604020202020204" pitchFamily="34" charset="0"/>
              <a:buChar char="•"/>
            </a:pPr>
            <a:r>
              <a:rPr lang="sv-SE" sz="2000" dirty="0" smtClean="0"/>
              <a:t>Alkoholrådgivare på vårdcentral/hälsocentral</a:t>
            </a:r>
          </a:p>
          <a:p>
            <a:pPr marL="457200" indent="-457200">
              <a:buFont typeface="Arial" panose="020B0604020202020204" pitchFamily="34" charset="0"/>
              <a:buChar char="•"/>
            </a:pPr>
            <a:r>
              <a:rPr lang="sv-SE" sz="2000" dirty="0" smtClean="0"/>
              <a:t>Beroendemottagning</a:t>
            </a:r>
            <a:endParaRPr lang="sv-SE" sz="2000" dirty="0"/>
          </a:p>
        </p:txBody>
      </p:sp>
    </p:spTree>
    <p:extLst>
      <p:ext uri="{BB962C8B-B14F-4D97-AF65-F5344CB8AC3E}">
        <p14:creationId xmlns:p14="http://schemas.microsoft.com/office/powerpoint/2010/main" val="724936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Rök- och alkoholfri inför operation">
  <a:themeElements>
    <a:clrScheme name="Anpassat 7">
      <a:dk1>
        <a:srgbClr val="363636"/>
      </a:dk1>
      <a:lt1>
        <a:srgbClr val="FFFFFF"/>
      </a:lt1>
      <a:dk2>
        <a:srgbClr val="0066B3"/>
      </a:dk2>
      <a:lt2>
        <a:srgbClr val="EF4044"/>
      </a:lt2>
      <a:accent1>
        <a:srgbClr val="0066B3"/>
      </a:accent1>
      <a:accent2>
        <a:srgbClr val="BC151C"/>
      </a:accent2>
      <a:accent3>
        <a:srgbClr val="EF4044"/>
      </a:accent3>
      <a:accent4>
        <a:srgbClr val="F2CF68"/>
      </a:accent4>
      <a:accent5>
        <a:srgbClr val="F2CD13"/>
      </a:accent5>
      <a:accent6>
        <a:srgbClr val="BFBFBF"/>
      </a:accent6>
      <a:hlink>
        <a:srgbClr val="0066B3"/>
      </a:hlink>
      <a:folHlink>
        <a:srgbClr val="0066B3"/>
      </a:folHlink>
    </a:clrScheme>
    <a:fontScheme name="Office - klassiskt">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Rök- och alkoholfri inför operation</Template>
  <TotalTime>1580</TotalTime>
  <Words>516</Words>
  <Application>Microsoft Office PowerPoint</Application>
  <PresentationFormat>Bildspel på skärmen (16:9)</PresentationFormat>
  <Paragraphs>82</Paragraphs>
  <Slides>11</Slides>
  <Notes>8</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11</vt:i4>
      </vt:variant>
    </vt:vector>
  </HeadingPairs>
  <TitlesOfParts>
    <vt:vector size="16" baseType="lpstr">
      <vt:lpstr>Arial</vt:lpstr>
      <vt:lpstr>Calibri</vt:lpstr>
      <vt:lpstr>Times New Roman</vt:lpstr>
      <vt:lpstr>Verdana</vt:lpstr>
      <vt:lpstr>Rök- och alkoholfri inför operation</vt:lpstr>
      <vt:lpstr>Rökfri och alkoholfri  före och efter operation  Ny vårdriktlinje i sydöstra sjukvårdsregionen </vt:lpstr>
      <vt:lpstr>Bakgrund</vt:lpstr>
      <vt:lpstr>Vinster för patienten</vt:lpstr>
      <vt:lpstr>PowerPoint-presentation</vt:lpstr>
      <vt:lpstr>Remitterande enhets ansvar</vt:lpstr>
      <vt:lpstr>Opererande enhets  ansvar</vt:lpstr>
      <vt:lpstr>Vårdcentralens ansvar</vt:lpstr>
      <vt:lpstr>Stöd att sluta röka</vt:lpstr>
      <vt:lpstr>Stöd att sluta dricka alkohol</vt:lpstr>
      <vt:lpstr>Kommunikation</vt:lpstr>
      <vt:lpstr>www.sydostrasjukvardsregionen.se </vt:lpstr>
    </vt:vector>
  </TitlesOfParts>
  <Company>Region Jönköpings län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Rök- och alkoholfri före och efter operation</dc:title>
  <dc:creator>Sven-Åke Svensson</dc:creator>
  <cp:lastModifiedBy>Jonsson Mattias</cp:lastModifiedBy>
  <cp:revision>44</cp:revision>
  <dcterms:created xsi:type="dcterms:W3CDTF">2019-03-07T10:34:22Z</dcterms:created>
  <dcterms:modified xsi:type="dcterms:W3CDTF">2019-12-11T12:11:55Z</dcterms:modified>
</cp:coreProperties>
</file>